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sldIdLst>
    <p:sldId id="256" r:id="rId2"/>
    <p:sldId id="286" r:id="rId3"/>
    <p:sldId id="297" r:id="rId4"/>
    <p:sldId id="294" r:id="rId5"/>
    <p:sldId id="295" r:id="rId6"/>
    <p:sldId id="296" r:id="rId7"/>
    <p:sldId id="265" r:id="rId8"/>
    <p:sldId id="266" r:id="rId9"/>
    <p:sldId id="263" r:id="rId10"/>
    <p:sldId id="267" r:id="rId11"/>
    <p:sldId id="268" r:id="rId12"/>
    <p:sldId id="298" r:id="rId13"/>
    <p:sldId id="270" r:id="rId14"/>
    <p:sldId id="300" r:id="rId15"/>
    <p:sldId id="271" r:id="rId16"/>
    <p:sldId id="272" r:id="rId17"/>
    <p:sldId id="301" r:id="rId18"/>
    <p:sldId id="273" r:id="rId19"/>
    <p:sldId id="302" r:id="rId20"/>
    <p:sldId id="274" r:id="rId21"/>
    <p:sldId id="275" r:id="rId22"/>
    <p:sldId id="276" r:id="rId23"/>
    <p:sldId id="277" r:id="rId24"/>
    <p:sldId id="278" r:id="rId25"/>
    <p:sldId id="279" r:id="rId26"/>
    <p:sldId id="299" r:id="rId27"/>
    <p:sldId id="280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3" r:id="rId37"/>
    <p:sldId id="315" r:id="rId38"/>
    <p:sldId id="317" r:id="rId39"/>
    <p:sldId id="316" r:id="rId40"/>
    <p:sldId id="314" r:id="rId41"/>
    <p:sldId id="318" r:id="rId42"/>
    <p:sldId id="290" r:id="rId43"/>
    <p:sldId id="319" r:id="rId44"/>
    <p:sldId id="320" r:id="rId45"/>
    <p:sldId id="321" r:id="rId46"/>
    <p:sldId id="323" r:id="rId47"/>
    <p:sldId id="283" r:id="rId48"/>
    <p:sldId id="324" r:id="rId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 autoAdjust="0"/>
    <p:restoredTop sz="94646" autoAdjust="0"/>
  </p:normalViewPr>
  <p:slideViewPr>
    <p:cSldViewPr>
      <p:cViewPr varScale="1">
        <p:scale>
          <a:sx n="70" d="100"/>
          <a:sy n="70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ABFF775-6C41-4E74-98F8-DAC2B39B37CE}" type="datetimeFigureOut">
              <a:rPr lang="en-GB"/>
              <a:pPr>
                <a:defRPr/>
              </a:pPr>
              <a:t>09/01/2015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DAAD86-C2F3-423E-A6A6-9D0F230391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F501716-62B5-412E-8BB8-58EA26EBCF4C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F907C0D-523A-49F6-9A59-0D314ECF8578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83AB3C1-0C82-4690-ADBC-866B81C7D256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CFA287-3EDF-4257-9081-A6ABDCD9250D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4A4E18C-2D7F-43C7-9BF7-B746E24A3312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37247CA-6562-4763-8B66-04834E498218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696800-B654-44F8-92AE-BBE36DCAED1C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FFB485-B610-4ABC-8452-9F4FBA0E61FC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A6F6D2-0CA8-4088-A469-703C0045BF2B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C2202ED-9455-4F10-AB54-9551C3168659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297E9A-E45F-4225-BC58-0673F8AD7682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C614F02-99A1-4CA5-B2DE-86451753B882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CBFD691-0D81-4C09-9D97-1A444CCFA571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707099-9808-494E-91EF-915C6101DEDF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2B0F6A-AC5D-4D11-99A2-4EC9EB06558E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C8E2ED-A01F-4E26-96BD-BA8B09865D8B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E7E35D-5F34-4F62-BE0B-397A6324063D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0DFCBD-6881-4C18-811F-DCE0BFA8121D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ABD898-5E30-415D-ACA8-E41D24360D06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09F4BC-6E3C-4433-8835-4A005DCD7F8B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D51072-A742-4B7D-A251-75586419D017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FD6058-4D2F-4C8B-AD44-8860924D8A16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DF13EE-48FE-44B7-8D9C-37E5738DE947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3D34DF0-945A-48DB-9E29-FC1F2A1A3AAA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F398DB-66BA-433A-B378-FDFC8392BD1C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8A2C8E8-62A6-49E0-BB07-0E9CC0D7D17F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853DBE0-AD4A-40B9-8773-30ECBD616EE5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F0DC8C9-394E-44E5-8814-BEFD82202756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08D4F4-A332-438C-9FB7-60F51164373F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64D74E-1E27-4621-90A8-3057A2D05A09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844560D-AD20-4489-A9F9-1E0F69A2D0EA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032F3EA-F24A-45DD-9AAC-6D8D05FC47B7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931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B91162-6A96-4C95-B754-B3DB207F62BC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3A2E20C-D071-4E90-BF44-00A1D63689DD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952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6791E6-2D27-4238-B67E-2621993F980F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972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32B765-7466-499A-8009-8EA08C672BD0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993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2D0B2B-E137-483A-8589-E28AB28CAF46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013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3A8DE7-983F-42CB-8B4A-397C78F28B7E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034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AEBD0B-8072-4862-B36C-59FD73547C43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054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C8EB8D-C041-4719-A6A8-DA152BC7CCD3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45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BDB7D3-E174-4612-8570-E3688FA5D10C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095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E7117D0-5E74-4F13-92BB-DA7AEF87979F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116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FD808B7-81B7-4031-BE67-4D6B943C0BE1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48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5A3B60-1109-47BB-8812-42EA69D56EB5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FBAE042-45F1-46AE-BC80-802E4FF23BA2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A983A2-BABA-4FDD-A3C1-2BDF2839374D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6BECD7-B99E-456D-99E6-FA975BEA3FB0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D1E4E9-79DE-48E1-913C-0B0C159752F2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2BF2-BA89-482D-8CBB-AD4512679423}" type="datetimeFigureOut">
              <a:rPr lang="en-GB"/>
              <a:pPr>
                <a:defRPr/>
              </a:pPr>
              <a:t>09/01/2015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0C53A-6A6D-46DA-B3FF-8AF75C0A46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C56B0-20D7-4AA0-8D2D-524BB1D9A263}" type="datetimeFigureOut">
              <a:rPr lang="en-GB"/>
              <a:pPr>
                <a:defRPr/>
              </a:pPr>
              <a:t>09/01/2015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01297-5409-4BD0-8D28-A0551038BB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C9207-66C9-4AE1-986C-2FB8E50D53EF}" type="datetimeFigureOut">
              <a:rPr lang="en-GB"/>
              <a:pPr>
                <a:defRPr/>
              </a:pPr>
              <a:t>09/01/2015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FFC98-614C-4EA1-B4F8-54ABF17AA6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99722-2238-49CB-B6ED-0CED76735AD2}" type="datetimeFigureOut">
              <a:rPr lang="en-GB"/>
              <a:pPr>
                <a:defRPr/>
              </a:pPr>
              <a:t>09/01/2015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C5A68-A843-4FD1-9D8F-DA4209EF7B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7309F-6565-417E-963D-C264D82B4032}" type="datetimeFigureOut">
              <a:rPr lang="en-GB"/>
              <a:pPr>
                <a:defRPr/>
              </a:pPr>
              <a:t>09/01/2015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B899-41CB-42FA-A05B-E923D92771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28878-FE98-4480-B77E-A6B310989B7D}" type="datetimeFigureOut">
              <a:rPr lang="en-GB"/>
              <a:pPr>
                <a:defRPr/>
              </a:pPr>
              <a:t>09/01/2015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515B2-F218-4AE2-97BB-C1494966EE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643AD-D9FF-459B-82A5-10E1FC5B1181}" type="datetimeFigureOut">
              <a:rPr lang="en-GB"/>
              <a:pPr>
                <a:defRPr/>
              </a:pPr>
              <a:t>09/01/2015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8CB92-05C2-4088-92A8-0029190AFB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70D99-76EE-4568-8564-17BC93D6683D}" type="datetimeFigureOut">
              <a:rPr lang="en-GB"/>
              <a:pPr>
                <a:defRPr/>
              </a:pPr>
              <a:t>09/01/2015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A4991-7995-409A-815C-AEEB922D07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38E10-DA31-41D9-839C-56D1551E758E}" type="datetimeFigureOut">
              <a:rPr lang="en-GB"/>
              <a:pPr>
                <a:defRPr/>
              </a:pPr>
              <a:t>09/01/2015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84029-8283-40AB-A496-7DD7E48BE1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376A4-462D-4148-A0CB-236DF7FC59FF}" type="datetimeFigureOut">
              <a:rPr lang="en-GB"/>
              <a:pPr>
                <a:defRPr/>
              </a:pPr>
              <a:t>09/01/2015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DD4E6-F8E4-4714-8FBC-C08F38F1BF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ED88A-3CB3-4BCE-B645-C53049CE524C}" type="datetimeFigureOut">
              <a:rPr lang="en-GB"/>
              <a:pPr>
                <a:defRPr/>
              </a:pPr>
              <a:t>09/01/2015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2B39B-6ABF-432C-9D52-FE165826A7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95BDA2-4F93-44A7-8237-6BE979676242}" type="datetimeFigureOut">
              <a:rPr lang="en-GB"/>
              <a:pPr>
                <a:defRPr/>
              </a:pPr>
              <a:t>09/01/2015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353548-1357-45FD-8145-0541BAF4B6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Models of Exact Algorithms for NP-Hard Problems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err="1" smtClean="0"/>
              <a:t>Rahul</a:t>
            </a:r>
            <a:r>
              <a:rPr lang="en-GB" dirty="0" smtClean="0"/>
              <a:t> </a:t>
            </a:r>
            <a:r>
              <a:rPr lang="en-GB" dirty="0" err="1" smtClean="0"/>
              <a:t>Santhanam</a:t>
            </a: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University of Edinburgh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More Generally...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Can we formulate classes of algorithms including all those known to be useful, and show fundamental barriers on the power of these algorithms?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Complexity theory is itself an attempt to do this, but is too “liberal” in terms of algorithms it allows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Good analogy: Extended formulations of LPs and SDPs for approximation algorithms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Which properties of instances guarantee hardness for known algorithms?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Doing better would not just give us improved algorithms but also possibly lower bounds using Williams connection [W10,W11]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On the other hand, theory of hard instances could help in formulating benchmarks for SAT solvers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Moreover, there is a heuristic connection between explicit hard instances for known algorithms and circuit lower bounds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Plan of the Talk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Preliminaries and Motivation</a:t>
            </a:r>
          </a:p>
          <a:p>
            <a:r>
              <a:rPr lang="en-GB" i="1" smtClean="0"/>
              <a:t>Informational Bottlenecks: Proof Complexity and Related Models</a:t>
            </a:r>
          </a:p>
          <a:p>
            <a:r>
              <a:rPr lang="en-GB" smtClean="0"/>
              <a:t>Computational Bottlenecks: OPP and Compression</a:t>
            </a:r>
          </a:p>
          <a:p>
            <a:r>
              <a:rPr lang="en-GB" smtClean="0"/>
              <a:t>Alternative Paradigms and Future Work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The Role of Proof Complexity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Propositional proof complexity studies the hardness of explicit tautologies for various propositional proof systems, i.e., non-deterministic algorithms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Paradigm: To decide if x is in L, either find a proof that x is in L or find a proof that x not in 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For algorithm to have small running time, either there </a:t>
            </a:r>
            <a:r>
              <a:rPr lang="en-GB" i="1" dirty="0" smtClean="0"/>
              <a:t>exists </a:t>
            </a:r>
            <a:r>
              <a:rPr lang="en-GB" dirty="0" smtClean="0"/>
              <a:t>a small proof that x in L, or there </a:t>
            </a:r>
            <a:r>
              <a:rPr lang="en-GB" i="1" dirty="0" smtClean="0"/>
              <a:t>exists </a:t>
            </a:r>
            <a:r>
              <a:rPr lang="en-GB" dirty="0" smtClean="0"/>
              <a:t>a small proof that x not in 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For L=SAT, former is true, so we try rule out latter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rgbClr val="C00000"/>
                </a:solidFill>
              </a:rPr>
              <a:t>Proof Systems as Models of Algorithms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Hardness against a non-deterministic algorithm implies hardness against any deterministic algorithm which operates by </a:t>
            </a:r>
            <a:r>
              <a:rPr lang="en-GB" i="1" smtClean="0"/>
              <a:t>fixing </a:t>
            </a:r>
            <a:r>
              <a:rPr lang="en-GB" smtClean="0"/>
              <a:t>the non-deterministic choices</a:t>
            </a:r>
          </a:p>
          <a:p>
            <a:r>
              <a:rPr lang="en-GB" smtClean="0"/>
              <a:t>Well-known example: Connection between branching (DLL) algorithms and tree resolution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Branching (DLL)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Iteratively apply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A </a:t>
            </a:r>
            <a:r>
              <a:rPr lang="en-GB" i="1" dirty="0" smtClean="0"/>
              <a:t>strategy </a:t>
            </a:r>
            <a:r>
              <a:rPr lang="en-GB" dirty="0" smtClean="0"/>
              <a:t>to choose which variable of the formula to set next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A </a:t>
            </a:r>
            <a:r>
              <a:rPr lang="en-GB" i="1" dirty="0" smtClean="0"/>
              <a:t>policy </a:t>
            </a:r>
            <a:r>
              <a:rPr lang="en-GB" dirty="0" smtClean="0"/>
              <a:t>to decide which value to set it to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Simplify the resulting formula according to rules which preserve </a:t>
            </a:r>
            <a:r>
              <a:rPr lang="en-GB" dirty="0" err="1" smtClean="0"/>
              <a:t>satisfiability</a:t>
            </a:r>
            <a:r>
              <a:rPr lang="en-GB" dirty="0" smtClean="0"/>
              <a:t> (unit propagation, pure literal elimination, </a:t>
            </a:r>
            <a:r>
              <a:rPr lang="en-GB" dirty="0" err="1" smtClean="0"/>
              <a:t>subsumption</a:t>
            </a:r>
            <a:r>
              <a:rPr lang="en-GB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If at any point the formula evaluates to false, </a:t>
            </a:r>
            <a:r>
              <a:rPr lang="en-GB" i="1" dirty="0" smtClean="0"/>
              <a:t>backtrack</a:t>
            </a:r>
            <a:r>
              <a:rPr lang="en-GB" dirty="0" smtClean="0"/>
              <a:t> by choosing a different value for most recently set variable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rgbClr val="C00000"/>
                </a:solidFill>
              </a:rPr>
              <a:t>Branching Algorithms and Tree Resolution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If a CNF formula </a:t>
            </a:r>
            <a:r>
              <a:rPr lang="el-GR" dirty="0" smtClean="0"/>
              <a:t>φ</a:t>
            </a:r>
            <a:r>
              <a:rPr lang="en-GB" dirty="0" smtClean="0"/>
              <a:t> is </a:t>
            </a:r>
            <a:r>
              <a:rPr lang="en-GB" dirty="0" err="1" smtClean="0"/>
              <a:t>unsatisfiable</a:t>
            </a:r>
            <a:r>
              <a:rPr lang="en-GB" dirty="0" smtClean="0"/>
              <a:t>, a tree resolution proof of </a:t>
            </a:r>
            <a:r>
              <a:rPr lang="en-GB" dirty="0" err="1" smtClean="0"/>
              <a:t>unsatisfiability</a:t>
            </a:r>
            <a:r>
              <a:rPr lang="en-GB" dirty="0" smtClean="0"/>
              <a:t> can be derived from the recursion tree of any </a:t>
            </a:r>
            <a:r>
              <a:rPr lang="en-GB" dirty="0" err="1" smtClean="0"/>
              <a:t>det</a:t>
            </a:r>
            <a:r>
              <a:rPr lang="en-GB" dirty="0" smtClean="0"/>
              <a:t> branching algorithm run on </a:t>
            </a:r>
            <a:r>
              <a:rPr lang="el-GR" dirty="0" smtClean="0"/>
              <a:t>φ</a:t>
            </a:r>
            <a:r>
              <a:rPr lang="en-GB" dirty="0" smtClean="0"/>
              <a:t>. Size of proof is essentially size of recursion tree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Iterative procedure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Associate, with each leaf of the recursion tree, an unsatisfied clause C of </a:t>
            </a:r>
            <a:r>
              <a:rPr lang="el-GR" dirty="0" smtClean="0"/>
              <a:t>φ</a:t>
            </a:r>
            <a:endParaRPr lang="en-GB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Suppose we branch on a variable x at a node v of the recursion tree, and suppose clauses C</a:t>
            </a:r>
            <a:r>
              <a:rPr lang="en-GB" baseline="-25000" dirty="0" smtClean="0"/>
              <a:t>1</a:t>
            </a:r>
            <a:r>
              <a:rPr lang="en-GB" dirty="0" smtClean="0"/>
              <a:t> and C</a:t>
            </a:r>
            <a:r>
              <a:rPr lang="en-GB" baseline="-25000" dirty="0" smtClean="0"/>
              <a:t>2</a:t>
            </a:r>
            <a:r>
              <a:rPr lang="en-GB" dirty="0" smtClean="0"/>
              <a:t> have been associated with children of v. Then associate with v the clause C’ obtained by resolving C</a:t>
            </a:r>
            <a:r>
              <a:rPr lang="en-GB" baseline="-25000" dirty="0" smtClean="0"/>
              <a:t>1</a:t>
            </a:r>
            <a:r>
              <a:rPr lang="en-GB" dirty="0" smtClean="0"/>
              <a:t> and C</a:t>
            </a:r>
            <a:r>
              <a:rPr lang="en-GB" baseline="-25000" dirty="0" smtClean="0"/>
              <a:t>2</a:t>
            </a:r>
            <a:r>
              <a:rPr lang="en-GB" dirty="0" smtClean="0"/>
              <a:t> on x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rgbClr val="C00000"/>
                </a:solidFill>
              </a:rPr>
              <a:t>Branching Algorithms and Tree Resolution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Lower bound on size of tree resolution proof implies lower bound on the recursion tree size for corresponding branching algorithm</a:t>
            </a:r>
          </a:p>
          <a:p>
            <a:r>
              <a:rPr lang="en-GB" smtClean="0"/>
              <a:t>If branching algorithm is run on unsatisfiable formula, it will take time proportional to recursion tree size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rgbClr val="C00000"/>
                </a:solidFill>
              </a:rPr>
              <a:t>Hard Instances for Branching Algorithms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First non-trivial algorithm for k-SAT [MS85], as well as several further improvements[S93, S96, K99] were branching algorithms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[PI99] show that there are </a:t>
            </a:r>
            <a:r>
              <a:rPr lang="en-GB" dirty="0" err="1" smtClean="0"/>
              <a:t>unsatisfiable</a:t>
            </a:r>
            <a:r>
              <a:rPr lang="en-GB" dirty="0" smtClean="0"/>
              <a:t> k-CNFs which require tree resolution proofs of size </a:t>
            </a:r>
            <a:r>
              <a:rPr lang="en-GB" dirty="0" smtClean="0">
                <a:solidFill>
                  <a:srgbClr val="0070C0"/>
                </a:solidFill>
              </a:rPr>
              <a:t>2</a:t>
            </a:r>
            <a:r>
              <a:rPr lang="en-GB" baseline="30000" dirty="0" smtClean="0">
                <a:solidFill>
                  <a:srgbClr val="0070C0"/>
                </a:solidFill>
              </a:rPr>
              <a:t>n-</a:t>
            </a:r>
            <a:r>
              <a:rPr lang="el-GR" baseline="30000" dirty="0" smtClean="0">
                <a:solidFill>
                  <a:srgbClr val="0070C0"/>
                </a:solidFill>
              </a:rPr>
              <a:t>Ω</a:t>
            </a:r>
            <a:r>
              <a:rPr lang="en-GB" baseline="30000" dirty="0" smtClean="0">
                <a:solidFill>
                  <a:srgbClr val="0070C0"/>
                </a:solidFill>
              </a:rPr>
              <a:t>(n/k^{1/8})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endParaRPr lang="en-GB" dirty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Improved by [BI12] to size </a:t>
            </a:r>
            <a:r>
              <a:rPr lang="en-GB" dirty="0" smtClean="0">
                <a:solidFill>
                  <a:srgbClr val="0070C0"/>
                </a:solidFill>
              </a:rPr>
              <a:t>2</a:t>
            </a:r>
            <a:r>
              <a:rPr lang="en-GB" baseline="30000" dirty="0" smtClean="0">
                <a:solidFill>
                  <a:srgbClr val="0070C0"/>
                </a:solidFill>
              </a:rPr>
              <a:t>n-</a:t>
            </a:r>
            <a:r>
              <a:rPr lang="el-GR" baseline="30000" dirty="0" smtClean="0">
                <a:solidFill>
                  <a:srgbClr val="0070C0"/>
                </a:solidFill>
              </a:rPr>
              <a:t>Ω</a:t>
            </a:r>
            <a:r>
              <a:rPr lang="en-GB" baseline="30000" dirty="0" smtClean="0">
                <a:solidFill>
                  <a:srgbClr val="0070C0"/>
                </a:solidFill>
              </a:rPr>
              <a:t>(n/k^{1/4})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Instances encode linear equations mod </a:t>
            </a:r>
            <a:r>
              <a:rPr lang="en-GB" dirty="0" smtClean="0">
                <a:solidFill>
                  <a:srgbClr val="0070C0"/>
                </a:solidFill>
              </a:rPr>
              <a:t>p</a:t>
            </a:r>
            <a:r>
              <a:rPr lang="en-GB" dirty="0" smtClean="0"/>
              <a:t> for some prime </a:t>
            </a:r>
            <a:r>
              <a:rPr lang="en-GB" dirty="0" smtClean="0">
                <a:solidFill>
                  <a:srgbClr val="0070C0"/>
                </a:solidFill>
              </a:rPr>
              <a:t>p</a:t>
            </a:r>
            <a:endParaRPr lang="en-GB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Other Proof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Just as Tree Resolution corresponds to branching algorithms, other (stronger) proof systems correspond to more general models of algorithms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Best practical SAT solvers are based on clause learning, which is an idea closely related to the proof complexity view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Lower bounds on proof complexity are often based on some notion of “progress” towards a complete proof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Plan of the Talk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Preliminaries and Motivation</a:t>
            </a:r>
          </a:p>
          <a:p>
            <a:r>
              <a:rPr lang="en-GB" smtClean="0"/>
              <a:t>Informational Bottlenecks: Proof Complexity and Related Models</a:t>
            </a:r>
          </a:p>
          <a:p>
            <a:r>
              <a:rPr lang="en-GB" smtClean="0"/>
              <a:t>Computational Bottlenecks: OPP and Compression</a:t>
            </a:r>
          </a:p>
          <a:p>
            <a:r>
              <a:rPr lang="en-GB" smtClean="0"/>
              <a:t>Alternative Paradigms and Future Work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rgbClr val="C00000"/>
                </a:solidFill>
              </a:rPr>
              <a:t>Issues with Direct Use of Proof Complexity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 resolution-based lower bound can only apply to </a:t>
            </a:r>
            <a:r>
              <a:rPr lang="en-GB" dirty="0" err="1" smtClean="0"/>
              <a:t>unsatisfiable</a:t>
            </a:r>
            <a:r>
              <a:rPr lang="en-GB" dirty="0" smtClean="0"/>
              <a:t> formulas, since </a:t>
            </a:r>
            <a:r>
              <a:rPr lang="en-GB" dirty="0" err="1" smtClean="0"/>
              <a:t>satisfiable</a:t>
            </a:r>
            <a:r>
              <a:rPr lang="en-GB" dirty="0" smtClean="0"/>
              <a:t> formulas trivially have small proofs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Suppose we tweak the branching algorithm model by “timing out” after f(n) steps, for some f. Then running algorithm on </a:t>
            </a:r>
            <a:r>
              <a:rPr lang="en-GB" dirty="0" err="1" smtClean="0"/>
              <a:t>unsat</a:t>
            </a:r>
            <a:r>
              <a:rPr lang="en-GB" dirty="0" smtClean="0"/>
              <a:t> formula doesn’t give </a:t>
            </a:r>
            <a:r>
              <a:rPr lang="en-GB" dirty="0" err="1" smtClean="0"/>
              <a:t>unsatisfiability</a:t>
            </a:r>
            <a:r>
              <a:rPr lang="en-GB" dirty="0" smtClean="0"/>
              <a:t> proof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Alternatively, suppose the strategy rule is probabilistic, and restarts are allowed. Again link with proof complexity breaks down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Satisfiable Hard Instances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[ABM03] showed that </a:t>
            </a:r>
            <a:r>
              <a:rPr lang="en-GB" i="1" dirty="0" smtClean="0"/>
              <a:t>random</a:t>
            </a:r>
            <a:r>
              <a:rPr lang="en-GB" dirty="0" smtClean="0"/>
              <a:t> k-CNFs of a certain density (below the conjectured </a:t>
            </a:r>
            <a:r>
              <a:rPr lang="en-GB" dirty="0" err="1" smtClean="0"/>
              <a:t>satisfiability</a:t>
            </a:r>
            <a:r>
              <a:rPr lang="en-GB" dirty="0" smtClean="0"/>
              <a:t> threshold) are hard for certain natural branching algorithms (Ordered DLL and variants)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Analysis uses proof complexity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Issues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/>
              <a:t> </a:t>
            </a:r>
            <a:r>
              <a:rPr lang="en-GB" dirty="0" smtClean="0"/>
              <a:t>Not clear for which algorithms precisely the lower bound holds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Lower bound is of form </a:t>
            </a:r>
            <a:r>
              <a:rPr lang="en-GB" dirty="0" smtClean="0">
                <a:solidFill>
                  <a:srgbClr val="0070C0"/>
                </a:solidFill>
              </a:rPr>
              <a:t>2</a:t>
            </a:r>
            <a:r>
              <a:rPr lang="el-GR" baseline="30000" dirty="0" smtClean="0">
                <a:solidFill>
                  <a:srgbClr val="0070C0"/>
                </a:solidFill>
              </a:rPr>
              <a:t>Ω</a:t>
            </a:r>
            <a:r>
              <a:rPr lang="en-GB" baseline="30000" dirty="0" smtClean="0">
                <a:solidFill>
                  <a:srgbClr val="0070C0"/>
                </a:solidFill>
              </a:rPr>
              <a:t>(n)</a:t>
            </a:r>
            <a:r>
              <a:rPr lang="en-GB" dirty="0" smtClean="0">
                <a:solidFill>
                  <a:srgbClr val="0070C0"/>
                </a:solidFill>
              </a:rPr>
              <a:t>: </a:t>
            </a:r>
            <a:r>
              <a:rPr lang="en-GB" dirty="0" smtClean="0"/>
              <a:t>not quite tight enough for us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Myopic and Drunk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[AHI04] formulate two models of branching-type algorithms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Myopic algorithms: Here the policy and strategy are restricted to learn only </a:t>
            </a:r>
            <a:r>
              <a:rPr lang="en-GB" dirty="0" smtClean="0">
                <a:solidFill>
                  <a:srgbClr val="0070C0"/>
                </a:solidFill>
              </a:rPr>
              <a:t>n</a:t>
            </a:r>
            <a:r>
              <a:rPr lang="en-GB" baseline="30000" dirty="0" smtClean="0">
                <a:solidFill>
                  <a:srgbClr val="0070C0"/>
                </a:solidFill>
              </a:rPr>
              <a:t>1-</a:t>
            </a:r>
            <a:r>
              <a:rPr lang="el-GR" baseline="30000" dirty="0" smtClean="0">
                <a:solidFill>
                  <a:srgbClr val="0070C0"/>
                </a:solidFill>
              </a:rPr>
              <a:t>ε</a:t>
            </a:r>
            <a:r>
              <a:rPr lang="en-GB" baseline="30000" dirty="0" smtClean="0"/>
              <a:t> </a:t>
            </a:r>
            <a:r>
              <a:rPr lang="en-GB" dirty="0" smtClean="0"/>
              <a:t>clauses at a time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Drunk algorithms: Here the strategy can be arbitrarily complex but the policy is to set a variable purely at random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Myopic and drunk algorithms capture most algorithms considered in random SAT literature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rgbClr val="C00000"/>
                </a:solidFill>
              </a:rPr>
              <a:t>Exploiting Myopia and Drunkenness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Theorem [AHI04]: Strongly expanding systems of linear equations cannot be solved by myopic algorithms in time </a:t>
            </a:r>
            <a:r>
              <a:rPr lang="en-GB" smtClean="0">
                <a:solidFill>
                  <a:srgbClr val="0070C0"/>
                </a:solidFill>
              </a:rPr>
              <a:t>2</a:t>
            </a:r>
            <a:r>
              <a:rPr lang="en-GB" baseline="30000" smtClean="0">
                <a:solidFill>
                  <a:srgbClr val="0070C0"/>
                </a:solidFill>
              </a:rPr>
              <a:t>n^{1-</a:t>
            </a:r>
            <a:r>
              <a:rPr lang="el-GR" baseline="30000" smtClean="0">
                <a:solidFill>
                  <a:srgbClr val="0070C0"/>
                </a:solidFill>
              </a:rPr>
              <a:t>Ω</a:t>
            </a:r>
            <a:r>
              <a:rPr lang="en-GB" baseline="30000" smtClean="0">
                <a:solidFill>
                  <a:srgbClr val="0070C0"/>
                </a:solidFill>
              </a:rPr>
              <a:t>(1)}</a:t>
            </a:r>
            <a:endParaRPr lang="en-GB" smtClean="0">
              <a:solidFill>
                <a:srgbClr val="0070C0"/>
              </a:solidFill>
            </a:endParaRPr>
          </a:p>
          <a:p>
            <a:r>
              <a:rPr lang="en-GB" smtClean="0"/>
              <a:t>Theorem [AHI04]:  There are explicit k-CNFs </a:t>
            </a:r>
            <a:r>
              <a:rPr lang="el-GR" smtClean="0"/>
              <a:t>φ</a:t>
            </a:r>
            <a:r>
              <a:rPr lang="en-GB" baseline="-25000" smtClean="0"/>
              <a:t>n</a:t>
            </a:r>
            <a:r>
              <a:rPr lang="en-GB" smtClean="0"/>
              <a:t> such that any drunk algorithm takes time at least </a:t>
            </a:r>
            <a:r>
              <a:rPr lang="en-GB" smtClean="0">
                <a:solidFill>
                  <a:srgbClr val="0070C0"/>
                </a:solidFill>
              </a:rPr>
              <a:t>2</a:t>
            </a:r>
            <a:r>
              <a:rPr lang="en-GB" baseline="30000" smtClean="0">
                <a:solidFill>
                  <a:srgbClr val="0070C0"/>
                </a:solidFill>
              </a:rPr>
              <a:t>n-</a:t>
            </a:r>
            <a:r>
              <a:rPr lang="el-GR" baseline="30000" smtClean="0">
                <a:solidFill>
                  <a:srgbClr val="0070C0"/>
                </a:solidFill>
              </a:rPr>
              <a:t>Ω</a:t>
            </a:r>
            <a:r>
              <a:rPr lang="en-GB" baseline="30000" smtClean="0">
                <a:solidFill>
                  <a:srgbClr val="0070C0"/>
                </a:solidFill>
              </a:rPr>
              <a:t>(n/k^{1/8})</a:t>
            </a:r>
            <a:r>
              <a:rPr lang="en-GB" smtClean="0">
                <a:solidFill>
                  <a:srgbClr val="0070C0"/>
                </a:solidFill>
              </a:rPr>
              <a:t> </a:t>
            </a:r>
            <a:r>
              <a:rPr lang="en-GB" smtClean="0"/>
              <a:t>on </a:t>
            </a:r>
            <a:r>
              <a:rPr lang="el-GR" smtClean="0"/>
              <a:t>φ</a:t>
            </a:r>
            <a:r>
              <a:rPr lang="en-GB" baseline="-25000" smtClean="0"/>
              <a:t>n</a:t>
            </a:r>
            <a:r>
              <a:rPr lang="en-GB" smtClean="0"/>
              <a:t> with all but exponentially small probability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Features of [AHI04]</a:t>
            </a:r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Formalizations of natural algorithmic models which refine branching paradigm</a:t>
            </a:r>
          </a:p>
          <a:p>
            <a:r>
              <a:rPr lang="en-GB" smtClean="0"/>
              <a:t>Use of proof complexity results ([BSW01] for myopic lower bound, [PI99] for drunk lower bound)</a:t>
            </a:r>
          </a:p>
          <a:p>
            <a:pPr>
              <a:buFont typeface="Arial" charset="0"/>
              <a:buNone/>
            </a:pPr>
            <a:endParaRPr lang="en-GB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The Priority Branching Tree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Considered in [ABBIMP05]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Information about variables is revealed one “piece” at a time – algorithm gets to see which clauses the variable occurs in. It can decide which piece to see based on variables it’s seen so far and values it’s set them to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Theorem[ABBIMP05]: Expanding systems of linear equations cannot be solved by </a:t>
            </a:r>
            <a:r>
              <a:rPr lang="en-GB" dirty="0" err="1" smtClean="0"/>
              <a:t>pBT’s</a:t>
            </a:r>
            <a:r>
              <a:rPr lang="en-GB" dirty="0" smtClean="0"/>
              <a:t> in time </a:t>
            </a:r>
            <a:r>
              <a:rPr lang="en-GB" dirty="0" smtClean="0">
                <a:solidFill>
                  <a:srgbClr val="0070C0"/>
                </a:solidFill>
              </a:rPr>
              <a:t>2</a:t>
            </a:r>
            <a:r>
              <a:rPr lang="en-GB" baseline="30000" dirty="0" smtClean="0">
                <a:solidFill>
                  <a:srgbClr val="0070C0"/>
                </a:solidFill>
              </a:rPr>
              <a:t>o(n)  </a:t>
            </a:r>
            <a:endParaRPr lang="en-GB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PBT and Myopic models both insist on info about input to be revealed locally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Plan of the Talk</a:t>
            </a:r>
          </a:p>
        </p:txBody>
      </p:sp>
      <p:sp>
        <p:nvSpPr>
          <p:cNvPr id="655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Preliminaries and Motivation</a:t>
            </a:r>
          </a:p>
          <a:p>
            <a:r>
              <a:rPr lang="en-GB" smtClean="0"/>
              <a:t>Informational Bottlenecks: Proof Complexity and Related Models</a:t>
            </a:r>
          </a:p>
          <a:p>
            <a:r>
              <a:rPr lang="en-GB" i="1" smtClean="0"/>
              <a:t>Computational Bottlenecks: OPP and Compression</a:t>
            </a:r>
          </a:p>
          <a:p>
            <a:r>
              <a:rPr lang="en-GB" smtClean="0"/>
              <a:t>Alternative Paradigms and Future Work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rgbClr val="C00000"/>
                </a:solidFill>
              </a:rPr>
              <a:t>State of the Art Algorithms for Variants of SAT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k-SAT: [PPZ97] and [PPSZ98] use randomized branching with restarts; [S99] uses local search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CNF-SAT:  [S05] uses a branching (on disjunctions) reduction to [PPSZ98]/[S99]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Formula-SAT: [S10] uses deterministic branching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QBF-SAT: [SW15] uses branching + </a:t>
            </a:r>
            <a:r>
              <a:rPr lang="en-GB" dirty="0" err="1" smtClean="0"/>
              <a:t>memoization</a:t>
            </a: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None of these algorithms seem to fall into paradigms discussed</a:t>
            </a:r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OPP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Class of algorithms defined in [PP10]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OPP = One-sided error probabilistic polynomial-time algorithms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OPP algorithm with success probability &gt;= 1/f(n) can be converted to randomized zero-error algorithm with expected running time O(f(n) poly(n)) just by repetition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OPP-Search (solving search problem), and OPP-Decision (solving decision problem)  </a:t>
            </a:r>
            <a:endParaRPr lang="en-GB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The Benefits of OPP</a:t>
            </a:r>
          </a:p>
        </p:txBody>
      </p:sp>
      <p:sp>
        <p:nvSpPr>
          <p:cNvPr id="716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Simple and flexible model which doesn’t try to model too closely how algorithms actually work</a:t>
            </a:r>
          </a:p>
          <a:p>
            <a:r>
              <a:rPr lang="en-GB" smtClean="0"/>
              <a:t>Not too liberal in the algorithms it allows – any exp-time algorithm derived from an OPP algorithm consists of independent repetitions of a single poly-time probabilistic algorithm</a:t>
            </a:r>
          </a:p>
          <a:p>
            <a:r>
              <a:rPr lang="en-GB" smtClean="0"/>
              <a:t>Covers many algorithms analyzed in literature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Plan of the Talk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smtClean="0"/>
              <a:t>Preliminaries and Motivation</a:t>
            </a:r>
          </a:p>
          <a:p>
            <a:r>
              <a:rPr lang="en-GB" smtClean="0"/>
              <a:t>Informational Bottlenecks: Proof Complexity and Related Models</a:t>
            </a:r>
          </a:p>
          <a:p>
            <a:r>
              <a:rPr lang="en-GB" smtClean="0"/>
              <a:t>Computational Bottlenecks: OPP and Compression</a:t>
            </a:r>
          </a:p>
          <a:p>
            <a:r>
              <a:rPr lang="en-GB" smtClean="0"/>
              <a:t>Alternative Paradigms and Future Work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Examples of OPP Algorithms</a:t>
            </a:r>
          </a:p>
        </p:txBody>
      </p:sp>
      <p:sp>
        <p:nvSpPr>
          <p:cNvPr id="737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[PPZ99] algorithm for k-SAT: Try random assignment in random order of variables using unit propagation rule to simplify formula</a:t>
            </a:r>
          </a:p>
          <a:p>
            <a:r>
              <a:rPr lang="en-GB" smtClean="0"/>
              <a:t>[S99] algorithm for k-SAT: Try random walk of linear length from random point in solution space, restart if unsuccessful</a:t>
            </a:r>
          </a:p>
          <a:p>
            <a:r>
              <a:rPr lang="en-GB" smtClean="0"/>
              <a:t>Many branching algorithms: If analysis is “local”, such algorithms can be made OPP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rgbClr val="C00000"/>
                </a:solidFill>
              </a:rPr>
              <a:t>... And a Couple That Don’t Seem to Be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[PPSZ98] algorithm for k-SAT does quasi-poly time </a:t>
            </a:r>
            <a:r>
              <a:rPr lang="en-GB" dirty="0" err="1" smtClean="0"/>
              <a:t>preprocessing</a:t>
            </a:r>
            <a:r>
              <a:rPr lang="en-GB" dirty="0"/>
              <a:t> </a:t>
            </a:r>
            <a:r>
              <a:rPr lang="en-GB" dirty="0" smtClean="0"/>
              <a:t>before using [PPZ99] idea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[S10] algorithm for Formula-SAT is branching algorithm whose analysis is not local enough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OPP algorithms are all poly-space and highly parallelizable, so algorithms without these properties aren’t OPP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notion of OPP exposes commonalities and distinctions that weren’t clear before, and is applicable to other NP problems</a:t>
            </a:r>
            <a:endParaRPr lang="en-GB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Limitations of OPP</a:t>
            </a:r>
          </a:p>
        </p:txBody>
      </p:sp>
      <p:sp>
        <p:nvSpPr>
          <p:cNvPr id="778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Theorem [PP10]: There is no OPP-Decision algorithm solving Circuit-SAT with success probability </a:t>
            </a:r>
            <a:r>
              <a:rPr lang="en-GB" smtClean="0">
                <a:solidFill>
                  <a:srgbClr val="0070C0"/>
                </a:solidFill>
              </a:rPr>
              <a:t>2</a:t>
            </a:r>
            <a:r>
              <a:rPr lang="en-GB" baseline="30000" smtClean="0">
                <a:solidFill>
                  <a:srgbClr val="0070C0"/>
                </a:solidFill>
              </a:rPr>
              <a:t>-n+o(n)  </a:t>
            </a:r>
            <a:r>
              <a:rPr lang="en-GB" smtClean="0"/>
              <a:t>unless all of NP has circuits of size </a:t>
            </a:r>
            <a:r>
              <a:rPr lang="en-GB" smtClean="0">
                <a:solidFill>
                  <a:srgbClr val="0070C0"/>
                </a:solidFill>
              </a:rPr>
              <a:t>2</a:t>
            </a:r>
            <a:r>
              <a:rPr lang="en-GB" baseline="30000" smtClean="0">
                <a:solidFill>
                  <a:srgbClr val="0070C0"/>
                </a:solidFill>
              </a:rPr>
              <a:t>n^</a:t>
            </a:r>
            <a:r>
              <a:rPr lang="el-GR" baseline="30000" smtClean="0">
                <a:solidFill>
                  <a:srgbClr val="0070C0"/>
                </a:solidFill>
              </a:rPr>
              <a:t>μ</a:t>
            </a:r>
            <a:r>
              <a:rPr lang="en-GB" baseline="30000" smtClean="0"/>
              <a:t>  </a:t>
            </a:r>
            <a:r>
              <a:rPr lang="en-GB" smtClean="0"/>
              <a:t>for some </a:t>
            </a:r>
            <a:r>
              <a:rPr lang="el-GR" smtClean="0">
                <a:solidFill>
                  <a:srgbClr val="0070C0"/>
                </a:solidFill>
              </a:rPr>
              <a:t>μ</a:t>
            </a:r>
            <a:r>
              <a:rPr lang="en-GB" smtClean="0">
                <a:solidFill>
                  <a:srgbClr val="0070C0"/>
                </a:solidFill>
              </a:rPr>
              <a:t> &lt; 1</a:t>
            </a:r>
          </a:p>
          <a:p>
            <a:r>
              <a:rPr lang="en-GB" smtClean="0"/>
              <a:t>Note that ETH only rules out algorithms for Circuit-SAT that take sub-exponential time</a:t>
            </a:r>
          </a:p>
          <a:p>
            <a:r>
              <a:rPr lang="en-GB" smtClean="0"/>
              <a:t>Idea of proof is to use duality between circuits and instances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OPP and k-SAT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theorem of [PP10] talks about Circuit-SAT, but we have no non-trivial algorithmic results for Circuit-SAT anyway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How about k-SAT? Can we show that known algorithms achieve close to best possible bounds modulo standard complexity-theoretic hypotheses?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Theorem [D12]: There is no OPP-Search algorithm for 3-SAT with success probability at least </a:t>
            </a:r>
            <a:r>
              <a:rPr lang="en-GB" dirty="0" smtClean="0">
                <a:solidFill>
                  <a:srgbClr val="0070C0"/>
                </a:solidFill>
              </a:rPr>
              <a:t>2</a:t>
            </a:r>
            <a:r>
              <a:rPr lang="en-GB" baseline="30000" dirty="0" smtClean="0">
                <a:solidFill>
                  <a:srgbClr val="0070C0"/>
                </a:solidFill>
              </a:rPr>
              <a:t>-n^</a:t>
            </a:r>
            <a:r>
              <a:rPr lang="el-GR" baseline="30000" dirty="0" smtClean="0">
                <a:solidFill>
                  <a:srgbClr val="0070C0"/>
                </a:solidFill>
              </a:rPr>
              <a:t>μ</a:t>
            </a:r>
            <a:r>
              <a:rPr lang="en-GB" dirty="0" smtClean="0"/>
              <a:t>, for any </a:t>
            </a:r>
            <a:r>
              <a:rPr lang="el-GR" dirty="0" smtClean="0">
                <a:solidFill>
                  <a:srgbClr val="0070C0"/>
                </a:solidFill>
              </a:rPr>
              <a:t>μ</a:t>
            </a:r>
            <a:r>
              <a:rPr lang="en-GB" dirty="0" smtClean="0">
                <a:solidFill>
                  <a:srgbClr val="0070C0"/>
                </a:solidFill>
              </a:rPr>
              <a:t> &lt; 1</a:t>
            </a:r>
            <a:r>
              <a:rPr lang="en-GB" dirty="0" smtClean="0"/>
              <a:t>, unless NP in </a:t>
            </a:r>
            <a:r>
              <a:rPr lang="en-GB" dirty="0" err="1" smtClean="0"/>
              <a:t>coNP</a:t>
            </a:r>
            <a:r>
              <a:rPr lang="en-GB" dirty="0" smtClean="0"/>
              <a:t>/poly</a:t>
            </a:r>
            <a:endParaRPr lang="en-GB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Drucker’s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err="1" smtClean="0"/>
              <a:t>Drucker’s</a:t>
            </a:r>
            <a:r>
              <a:rPr lang="en-GB" dirty="0" smtClean="0"/>
              <a:t> result assumes OPP algorithms with non-trivial success probability for a weaker problem, i.e., 3-SAT, and derives complexity consequences at the poly-time level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proof is complicated, proceeding through a non-deterministic direct product theorem for exponentially small error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FF0000"/>
                </a:solidFill>
              </a:rPr>
              <a:t>Challenge</a:t>
            </a:r>
            <a:r>
              <a:rPr lang="en-GB" dirty="0" smtClean="0"/>
              <a:t>: Give a simpler proof of </a:t>
            </a:r>
            <a:r>
              <a:rPr lang="en-GB" dirty="0" err="1" smtClean="0"/>
              <a:t>Drucker’s</a:t>
            </a:r>
            <a:r>
              <a:rPr lang="en-GB" dirty="0" smtClean="0"/>
              <a:t> result</a:t>
            </a:r>
            <a:endParaRPr lang="en-GB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Witness Compression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Let L be an NP language defined by a poly-time relation 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Let </a:t>
            </a:r>
            <a:r>
              <a:rPr lang="en-GB" dirty="0" smtClean="0">
                <a:solidFill>
                  <a:srgbClr val="0070C0"/>
                </a:solidFill>
              </a:rPr>
              <a:t>f</a:t>
            </a:r>
            <a:r>
              <a:rPr lang="en-GB" dirty="0" smtClean="0"/>
              <a:t> be a function such that </a:t>
            </a:r>
            <a:r>
              <a:rPr lang="en-GB" dirty="0" smtClean="0">
                <a:solidFill>
                  <a:srgbClr val="0070C0"/>
                </a:solidFill>
              </a:rPr>
              <a:t>f(n) &lt; n </a:t>
            </a:r>
            <a:r>
              <a:rPr lang="en-GB" dirty="0" smtClean="0"/>
              <a:t>for all n. An </a:t>
            </a:r>
            <a:r>
              <a:rPr lang="en-GB" dirty="0" smtClean="0">
                <a:solidFill>
                  <a:srgbClr val="0070C0"/>
                </a:solidFill>
              </a:rPr>
              <a:t>f(n)</a:t>
            </a:r>
            <a:r>
              <a:rPr lang="en-GB" dirty="0" smtClean="0"/>
              <a:t>-</a:t>
            </a:r>
            <a:r>
              <a:rPr lang="en-GB" dirty="0" err="1" smtClean="0"/>
              <a:t>wc</a:t>
            </a:r>
            <a:r>
              <a:rPr lang="en-GB" dirty="0" smtClean="0"/>
              <a:t> (witness compressor) for R is a poly-time reduction from R to some poly-time relation R’ such that &lt;</a:t>
            </a:r>
            <a:r>
              <a:rPr lang="en-GB" dirty="0" err="1" smtClean="0"/>
              <a:t>x,y</a:t>
            </a:r>
            <a:r>
              <a:rPr lang="en-GB" dirty="0" smtClean="0"/>
              <a:t>&gt; with |y|=</a:t>
            </a:r>
            <a:r>
              <a:rPr lang="en-GB" dirty="0" smtClean="0">
                <a:solidFill>
                  <a:srgbClr val="0070C0"/>
                </a:solidFill>
              </a:rPr>
              <a:t>n</a:t>
            </a:r>
            <a:r>
              <a:rPr lang="en-GB" dirty="0" smtClean="0"/>
              <a:t> is mapped to &lt;</a:t>
            </a:r>
            <a:r>
              <a:rPr lang="en-GB" dirty="0" err="1" smtClean="0"/>
              <a:t>x’,y</a:t>
            </a:r>
            <a:r>
              <a:rPr lang="en-GB" dirty="0" smtClean="0"/>
              <a:t>’&gt; with |y’| &lt;= </a:t>
            </a:r>
            <a:r>
              <a:rPr lang="en-GB" dirty="0" smtClean="0">
                <a:solidFill>
                  <a:srgbClr val="0070C0"/>
                </a:solidFill>
              </a:rPr>
              <a:t>f(n)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An f(n)-</a:t>
            </a:r>
            <a:r>
              <a:rPr lang="en-GB" dirty="0" err="1" smtClean="0"/>
              <a:t>wc</a:t>
            </a:r>
            <a:r>
              <a:rPr lang="en-GB" dirty="0" smtClean="0"/>
              <a:t> for R yields an </a:t>
            </a:r>
            <a:r>
              <a:rPr lang="en-GB" dirty="0" smtClean="0">
                <a:solidFill>
                  <a:srgbClr val="0070C0"/>
                </a:solidFill>
              </a:rPr>
              <a:t>O(2</a:t>
            </a:r>
            <a:r>
              <a:rPr lang="en-GB" baseline="30000" dirty="0" smtClean="0">
                <a:solidFill>
                  <a:srgbClr val="0070C0"/>
                </a:solidFill>
              </a:rPr>
              <a:t>f(n)</a:t>
            </a:r>
            <a:r>
              <a:rPr lang="en-GB" dirty="0" smtClean="0">
                <a:solidFill>
                  <a:srgbClr val="0070C0"/>
                </a:solidFill>
              </a:rPr>
              <a:t> poly(n)) </a:t>
            </a:r>
            <a:r>
              <a:rPr lang="en-GB" dirty="0" smtClean="0"/>
              <a:t>time algorithm for L</a:t>
            </a:r>
            <a:r>
              <a:rPr lang="en-GB" baseline="-25000" dirty="0" smtClean="0"/>
              <a:t>R</a:t>
            </a:r>
            <a:r>
              <a:rPr lang="en-GB" dirty="0" smtClean="0"/>
              <a:t>, just by brute force search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But when do non-trivial algorithms yield </a:t>
            </a:r>
            <a:r>
              <a:rPr lang="en-GB" dirty="0" err="1" smtClean="0"/>
              <a:t>wc</a:t>
            </a:r>
            <a:r>
              <a:rPr lang="en-GB" dirty="0" smtClean="0"/>
              <a:t>?</a:t>
            </a:r>
            <a:endParaRPr lang="en-GB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Variants of Witness Compression</a:t>
            </a:r>
          </a:p>
        </p:txBody>
      </p:sp>
      <p:sp>
        <p:nvSpPr>
          <p:cNvPr id="860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Witness compression for search problems can be defined analogously, with the reduction from R to R’ being a Levin reduction</a:t>
            </a:r>
          </a:p>
          <a:p>
            <a:r>
              <a:rPr lang="en-GB" smtClean="0"/>
              <a:t>Can also define probabilistic witness compression, where R’ is a probabilistic poly-time predicate. Probabilistic witness compression yields probabilistic exact algorithm</a:t>
            </a:r>
          </a:p>
          <a:p>
            <a:endParaRPr lang="en-GB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rgbClr val="C00000"/>
                </a:solidFill>
              </a:rPr>
              <a:t>Algorithms Yielding Witness Compression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880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Witness compression was defined (slightly differently) by [DH11]</a:t>
            </a:r>
          </a:p>
          <a:p>
            <a:r>
              <a:rPr lang="en-GB" smtClean="0"/>
              <a:t>[DH11] show that k-SAT algorithm of [DGHKKPRS02] and CNF-SAT algorithm of [S05] can be seen as witness compression</a:t>
            </a:r>
          </a:p>
          <a:p>
            <a:r>
              <a:rPr lang="en-GB" smtClean="0"/>
              <a:t>Similarly to OPP, branching algorithms with “local” analysis give witness compression</a:t>
            </a:r>
          </a:p>
          <a:p>
            <a:r>
              <a:rPr lang="en-GB" smtClean="0"/>
              <a:t>[PPZ99] gives probabilistic wc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rgbClr val="C00000"/>
                </a:solidFill>
              </a:rPr>
              <a:t>Limitations of Witness Compression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901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Theorem: If there is </a:t>
            </a:r>
            <a:r>
              <a:rPr lang="el-GR" smtClean="0">
                <a:solidFill>
                  <a:srgbClr val="0070C0"/>
                </a:solidFill>
              </a:rPr>
              <a:t>ε</a:t>
            </a:r>
            <a:r>
              <a:rPr lang="en-GB" smtClean="0">
                <a:solidFill>
                  <a:srgbClr val="0070C0"/>
                </a:solidFill>
              </a:rPr>
              <a:t> &lt; 1 </a:t>
            </a:r>
            <a:r>
              <a:rPr lang="en-GB" smtClean="0"/>
              <a:t>such that Circuit-SAT has </a:t>
            </a:r>
            <a:r>
              <a:rPr lang="el-GR" smtClean="0">
                <a:solidFill>
                  <a:srgbClr val="0070C0"/>
                </a:solidFill>
              </a:rPr>
              <a:t>ε</a:t>
            </a:r>
            <a:r>
              <a:rPr lang="en-GB" smtClean="0">
                <a:solidFill>
                  <a:srgbClr val="0070C0"/>
                </a:solidFill>
              </a:rPr>
              <a:t>n</a:t>
            </a:r>
            <a:r>
              <a:rPr lang="en-GB" smtClean="0"/>
              <a:t>-wcs, then there is </a:t>
            </a:r>
            <a:r>
              <a:rPr lang="el-GR" smtClean="0">
                <a:solidFill>
                  <a:srgbClr val="0070C0"/>
                </a:solidFill>
              </a:rPr>
              <a:t>μ</a:t>
            </a:r>
            <a:r>
              <a:rPr lang="en-GB" smtClean="0">
                <a:solidFill>
                  <a:srgbClr val="0070C0"/>
                </a:solidFill>
              </a:rPr>
              <a:t> &lt; 1 </a:t>
            </a:r>
            <a:r>
              <a:rPr lang="en-GB" smtClean="0"/>
              <a:t>such that NP has circuits of size </a:t>
            </a:r>
            <a:r>
              <a:rPr lang="en-GB" smtClean="0">
                <a:solidFill>
                  <a:srgbClr val="0070C0"/>
                </a:solidFill>
              </a:rPr>
              <a:t>2</a:t>
            </a:r>
            <a:r>
              <a:rPr lang="en-GB" baseline="30000" smtClean="0">
                <a:solidFill>
                  <a:srgbClr val="0070C0"/>
                </a:solidFill>
              </a:rPr>
              <a:t>n^</a:t>
            </a:r>
            <a:r>
              <a:rPr lang="el-GR" baseline="30000" smtClean="0">
                <a:solidFill>
                  <a:srgbClr val="0070C0"/>
                </a:solidFill>
              </a:rPr>
              <a:t>μ</a:t>
            </a:r>
            <a:endParaRPr lang="en-GB" baseline="30000" smtClean="0">
              <a:solidFill>
                <a:srgbClr val="0070C0"/>
              </a:solidFill>
            </a:endParaRPr>
          </a:p>
          <a:p>
            <a:r>
              <a:rPr lang="en-GB" smtClean="0"/>
              <a:t>Proof idea: Iterate witness compressor </a:t>
            </a:r>
            <a:r>
              <a:rPr lang="en-GB" smtClean="0">
                <a:solidFill>
                  <a:srgbClr val="0070C0"/>
                </a:solidFill>
              </a:rPr>
              <a:t>O(log(n)) </a:t>
            </a:r>
            <a:r>
              <a:rPr lang="en-GB" smtClean="0"/>
              <a:t>times</a:t>
            </a:r>
          </a:p>
          <a:p>
            <a:r>
              <a:rPr lang="en-GB" smtClean="0"/>
              <a:t>Theorem looks very similar to main result of [PP10] for OPP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Witness Compression vs OPP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Clearly </a:t>
            </a:r>
            <a:r>
              <a:rPr lang="en-GB" dirty="0" smtClean="0">
                <a:solidFill>
                  <a:srgbClr val="0070C0"/>
                </a:solidFill>
              </a:rPr>
              <a:t>f(n)</a:t>
            </a:r>
            <a:r>
              <a:rPr lang="en-GB" dirty="0" smtClean="0"/>
              <a:t>-</a:t>
            </a:r>
            <a:r>
              <a:rPr lang="en-GB" dirty="0" err="1" smtClean="0"/>
              <a:t>wc</a:t>
            </a:r>
            <a:r>
              <a:rPr lang="en-GB" dirty="0" smtClean="0"/>
              <a:t> for L implies OPP algorithm with success probability </a:t>
            </a:r>
            <a:r>
              <a:rPr lang="en-GB" dirty="0" smtClean="0">
                <a:solidFill>
                  <a:srgbClr val="0070C0"/>
                </a:solidFill>
              </a:rPr>
              <a:t>2</a:t>
            </a:r>
            <a:r>
              <a:rPr lang="en-GB" baseline="30000" dirty="0" smtClean="0">
                <a:solidFill>
                  <a:srgbClr val="0070C0"/>
                </a:solidFill>
              </a:rPr>
              <a:t>-f(n)</a:t>
            </a:r>
            <a:r>
              <a:rPr lang="en-GB" dirty="0" smtClean="0"/>
              <a:t> : OPP algorithm just tries a random compressed witness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Theorem: OPP algorithm with success probability at least </a:t>
            </a:r>
            <a:r>
              <a:rPr lang="en-GB" dirty="0" smtClean="0">
                <a:solidFill>
                  <a:srgbClr val="0070C0"/>
                </a:solidFill>
              </a:rPr>
              <a:t>2</a:t>
            </a:r>
            <a:r>
              <a:rPr lang="en-GB" baseline="30000" dirty="0" smtClean="0">
                <a:solidFill>
                  <a:srgbClr val="0070C0"/>
                </a:solidFill>
              </a:rPr>
              <a:t>-f(n)</a:t>
            </a:r>
            <a:r>
              <a:rPr lang="en-GB" dirty="0" smtClean="0"/>
              <a:t> implies probabilistic </a:t>
            </a:r>
            <a:r>
              <a:rPr lang="en-GB" dirty="0" smtClean="0">
                <a:solidFill>
                  <a:srgbClr val="0070C0"/>
                </a:solidFill>
              </a:rPr>
              <a:t>(f(n)+O(1))</a:t>
            </a:r>
            <a:r>
              <a:rPr lang="en-GB" dirty="0" smtClean="0"/>
              <a:t>-</a:t>
            </a:r>
            <a:r>
              <a:rPr lang="en-GB" dirty="0" err="1" smtClean="0"/>
              <a:t>wc</a:t>
            </a:r>
            <a:r>
              <a:rPr lang="en-GB" dirty="0" smtClean="0"/>
              <a:t> for Circuit-SAT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Proof idea is to use hashing, similar to [PP10]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Theorem gives a cleaner way to view main result of [PP10]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Also, by </a:t>
            </a:r>
            <a:r>
              <a:rPr lang="en-GB" dirty="0" err="1" smtClean="0"/>
              <a:t>Drucker’s</a:t>
            </a:r>
            <a:r>
              <a:rPr lang="en-GB" dirty="0" smtClean="0"/>
              <a:t> result, </a:t>
            </a:r>
            <a:r>
              <a:rPr lang="en-GB" dirty="0" smtClean="0">
                <a:solidFill>
                  <a:srgbClr val="0070C0"/>
                </a:solidFill>
              </a:rPr>
              <a:t>n</a:t>
            </a:r>
            <a:r>
              <a:rPr lang="el-GR" baseline="30000" dirty="0" smtClean="0">
                <a:solidFill>
                  <a:srgbClr val="0070C0"/>
                </a:solidFill>
              </a:rPr>
              <a:t>μ</a:t>
            </a:r>
            <a:r>
              <a:rPr lang="en-GB" dirty="0" smtClean="0"/>
              <a:t>-</a:t>
            </a:r>
            <a:r>
              <a:rPr lang="en-GB" dirty="0" err="1" smtClean="0"/>
              <a:t>wc</a:t>
            </a:r>
            <a:r>
              <a:rPr lang="en-GB" dirty="0" smtClean="0"/>
              <a:t> for 3-SAT search problem for any </a:t>
            </a:r>
            <a:r>
              <a:rPr lang="el-GR" dirty="0" smtClean="0">
                <a:solidFill>
                  <a:srgbClr val="0070C0"/>
                </a:solidFill>
              </a:rPr>
              <a:t>μ</a:t>
            </a:r>
            <a:r>
              <a:rPr lang="en-GB" dirty="0" smtClean="0">
                <a:solidFill>
                  <a:srgbClr val="0070C0"/>
                </a:solidFill>
              </a:rPr>
              <a:t> &lt; 1 </a:t>
            </a:r>
            <a:r>
              <a:rPr lang="en-GB" dirty="0" smtClean="0"/>
              <a:t>implies NP in </a:t>
            </a:r>
            <a:r>
              <a:rPr lang="en-GB" dirty="0" err="1" smtClean="0"/>
              <a:t>coNP</a:t>
            </a:r>
            <a:r>
              <a:rPr lang="en-GB" dirty="0" smtClean="0"/>
              <a:t>/poly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NP-Hard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NP-complete: 3-SAT, CNF-SAT, Circuit-SAT, Independent Set, 3-Colourability, Vertex Cover, Subset Sum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#P-complete: #SAT, #IS, Permanent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PSPACE-complete: QBF-SAT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For all of these problems, solvability in P implies NP=P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Hardness is often circumvented by approximation, average-case solutions etc. </a:t>
            </a:r>
            <a:endParaRPr lang="en-GB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rgbClr val="C00000"/>
                </a:solidFill>
              </a:rPr>
              <a:t>Detour: Witness Compression </a:t>
            </a:r>
            <a:r>
              <a:rPr lang="en-GB" dirty="0" err="1" smtClean="0">
                <a:solidFill>
                  <a:srgbClr val="C00000"/>
                </a:solidFill>
              </a:rPr>
              <a:t>vs</a:t>
            </a:r>
            <a:r>
              <a:rPr lang="en-GB" dirty="0" smtClean="0">
                <a:solidFill>
                  <a:srgbClr val="C00000"/>
                </a:solidFill>
              </a:rPr>
              <a:t> Instance Compression/</a:t>
            </a:r>
            <a:r>
              <a:rPr lang="en-GB" dirty="0" err="1" smtClean="0">
                <a:solidFill>
                  <a:srgbClr val="C00000"/>
                </a:solidFill>
              </a:rPr>
              <a:t>Kernelization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err="1" smtClean="0"/>
              <a:t>Kernelization</a:t>
            </a:r>
            <a:r>
              <a:rPr lang="en-GB" dirty="0" smtClean="0"/>
              <a:t> is a classic paradigm in parameterized algorithms: To design FPT algorithm, reduce instance in poly time to instance whose size depends only on the parameter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Witness compression variant: Reduce instance in poly time to instance of an NP problem with witness size a function of the parameter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Witness </a:t>
            </a:r>
            <a:r>
              <a:rPr lang="en-GB" dirty="0" err="1" smtClean="0"/>
              <a:t>kernelization</a:t>
            </a:r>
            <a:r>
              <a:rPr lang="en-GB" dirty="0" smtClean="0"/>
              <a:t> also gives FPT algorithms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Power and limitations?</a:t>
            </a:r>
            <a:endParaRPr lang="en-GB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rgbClr val="C00000"/>
                </a:solidFill>
              </a:rPr>
              <a:t>Detour: Witness Compression </a:t>
            </a:r>
            <a:r>
              <a:rPr lang="en-GB" dirty="0" err="1" smtClean="0">
                <a:solidFill>
                  <a:srgbClr val="C00000"/>
                </a:solidFill>
              </a:rPr>
              <a:t>vs</a:t>
            </a:r>
            <a:r>
              <a:rPr lang="en-GB" dirty="0" smtClean="0">
                <a:solidFill>
                  <a:srgbClr val="C00000"/>
                </a:solidFill>
              </a:rPr>
              <a:t> Instance Compression/</a:t>
            </a:r>
            <a:r>
              <a:rPr lang="en-GB" dirty="0" err="1" smtClean="0">
                <a:solidFill>
                  <a:srgbClr val="C00000"/>
                </a:solidFill>
              </a:rPr>
              <a:t>Kernelization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 sequence of results [BDFH09, FS11, D12] gives evidence against polynomial </a:t>
            </a:r>
            <a:r>
              <a:rPr lang="en-GB" dirty="0" err="1" smtClean="0"/>
              <a:t>kernelization</a:t>
            </a:r>
            <a:r>
              <a:rPr lang="en-GB" dirty="0" smtClean="0"/>
              <a:t> based on assumption that Polynomial Hierarchy (PH) is infinite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[D13] can be seen as giving evidence against polynomial witness </a:t>
            </a:r>
            <a:r>
              <a:rPr lang="en-GB" dirty="0" err="1" smtClean="0"/>
              <a:t>kernelization</a:t>
            </a:r>
            <a:r>
              <a:rPr lang="en-GB" dirty="0" smtClean="0"/>
              <a:t> based on assumption that PH is infinite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In some natural settings, latter result is stronger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Perhaps indication that witness </a:t>
            </a:r>
            <a:r>
              <a:rPr lang="en-GB" dirty="0" err="1" smtClean="0"/>
              <a:t>kernelization</a:t>
            </a:r>
            <a:r>
              <a:rPr lang="en-GB" dirty="0" smtClean="0"/>
              <a:t> might be useful to look at for FPT researchers?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Plan of the Talk</a:t>
            </a:r>
          </a:p>
        </p:txBody>
      </p:sp>
      <p:sp>
        <p:nvSpPr>
          <p:cNvPr id="983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SAT Algorithms and Proof Complexity: Preliminaries</a:t>
            </a:r>
          </a:p>
          <a:p>
            <a:r>
              <a:rPr lang="en-GB" smtClean="0"/>
              <a:t>Paradigms for Branching Algorithms, and Satisfiable Hard Instances</a:t>
            </a:r>
          </a:p>
          <a:p>
            <a:r>
              <a:rPr lang="en-GB" smtClean="0"/>
              <a:t>Hard Instances for State of the Art Algorithms</a:t>
            </a:r>
          </a:p>
          <a:p>
            <a:r>
              <a:rPr lang="en-GB" i="1" smtClean="0"/>
              <a:t>Alternative Paradigms and Future Work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More Fiddling with Branching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 starting point for a lot of what I’ve talked about is the difficulty of modelling (natural variants of) branching algorithms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OPP and witness compression owe some of their robustness to the fact that arbitrary poly-time computations are included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Branching can naturally be combined with poly-time algorithms: Branch until instance becomes poly-time solvable</a:t>
            </a:r>
            <a:endParaRPr lang="en-GB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Branching with Backdoors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Backdoors were defined in [WGS03] as sets of variables such that restrictions to these variables results in poly-time solvability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Consider branching algorithms for which leaves of recursion tree are not “yes” or “no” but poly-time computations applied to restricted instance, yielding a witness if instance is a “yes”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Challenge: Give complexity-theoretic evidence that such trees have to be large for 3-SAT</a:t>
            </a:r>
            <a:endParaRPr lang="en-GB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Models Based on Hard Inputs</a:t>
            </a:r>
          </a:p>
        </p:txBody>
      </p:sp>
      <p:sp>
        <p:nvSpPr>
          <p:cNvPr id="1044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Solving systems of linear equations is hard for many branching-type models, eg., Tree Resolution, Myopic Algorithms, Priority Branching Trees</a:t>
            </a:r>
          </a:p>
          <a:p>
            <a:r>
              <a:rPr lang="en-GB" smtClean="0"/>
              <a:t>This motivates an “inverted” view of models</a:t>
            </a:r>
          </a:p>
          <a:p>
            <a:r>
              <a:rPr lang="en-GB" smtClean="0"/>
              <a:t>Fix a class of inputs first, and then try to define interesting classes of algorithms for which these inputs are hard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Models Based on Hard Inputs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Of course such models could be easily gamed: encode solutions to fixed inputs into the model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But perhaps this would be harder to do if we insist that the model solves a family of inputs derived from a basic set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FF0000"/>
                </a:solidFill>
              </a:rPr>
              <a:t>Challenge</a:t>
            </a:r>
            <a:r>
              <a:rPr lang="en-GB" dirty="0" smtClean="0"/>
              <a:t>: Try to model largest “natural” class of algorithms for which solving linear systems is hard</a:t>
            </a:r>
            <a:endParaRPr lang="en-GB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Future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Give evidence that brute force search is not universal, i.e., for L in NP and in DTIME(</a:t>
            </a:r>
            <a:r>
              <a:rPr lang="en-GB" dirty="0" smtClean="0">
                <a:solidFill>
                  <a:srgbClr val="0070C0"/>
                </a:solidFill>
              </a:rPr>
              <a:t>2</a:t>
            </a:r>
            <a:r>
              <a:rPr lang="en-GB" baseline="30000" dirty="0" smtClean="0">
                <a:solidFill>
                  <a:srgbClr val="0070C0"/>
                </a:solidFill>
              </a:rPr>
              <a:t>f(n)</a:t>
            </a:r>
            <a:r>
              <a:rPr lang="en-GB" dirty="0" smtClean="0"/>
              <a:t>) but without </a:t>
            </a:r>
            <a:r>
              <a:rPr lang="en-GB" dirty="0" smtClean="0">
                <a:solidFill>
                  <a:srgbClr val="0070C0"/>
                </a:solidFill>
              </a:rPr>
              <a:t>f(n)</a:t>
            </a:r>
            <a:r>
              <a:rPr lang="en-GB" dirty="0" smtClean="0"/>
              <a:t>-</a:t>
            </a:r>
            <a:r>
              <a:rPr lang="en-GB" dirty="0" err="1" smtClean="0"/>
              <a:t>wc</a:t>
            </a: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Is there a nice model which captures branching algorithms, deterministic and randomized, with or without restarts?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Formal connections between hard instances for models and circuit lower bounds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Models of exponential-space algorithms such as </a:t>
            </a:r>
            <a:r>
              <a:rPr lang="en-GB" dirty="0" err="1" smtClean="0"/>
              <a:t>memoization</a:t>
            </a:r>
            <a:r>
              <a:rPr lang="en-GB" dirty="0" smtClean="0"/>
              <a:t>, split-and-list</a:t>
            </a:r>
            <a:endParaRPr lang="en-GB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TextBox 1"/>
          <p:cNvSpPr txBox="1">
            <a:spLocks noChangeArrowheads="1"/>
          </p:cNvSpPr>
          <p:nvPr/>
        </p:nvSpPr>
        <p:spPr bwMode="auto">
          <a:xfrm>
            <a:off x="3059113" y="2924175"/>
            <a:ext cx="34575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800">
                <a:solidFill>
                  <a:srgbClr val="C00000"/>
                </a:solidFill>
                <a:latin typeface="Calibri" pitchFamily="34" charset="0"/>
              </a:rPr>
              <a:t>Thank You!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The Need for Exact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There are real-world contexts in which hard problems need to be solved exactly, </a:t>
            </a:r>
            <a:r>
              <a:rPr lang="en-GB" dirty="0" err="1" smtClean="0"/>
              <a:t>eg</a:t>
            </a:r>
            <a:r>
              <a:rPr lang="en-GB" dirty="0" smtClean="0"/>
              <a:t>., verification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Exact solvability also connects to other areas of theory, </a:t>
            </a:r>
            <a:r>
              <a:rPr lang="en-GB" dirty="0" err="1" smtClean="0"/>
              <a:t>eg</a:t>
            </a:r>
            <a:r>
              <a:rPr lang="en-GB" dirty="0" smtClean="0"/>
              <a:t>., parameterized algorithms and complexity lower bounds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Basic question: For an NP-hard problem L, what is the smallest asymptotic time bound?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Brute-force search gives exp upper bound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Hardness Hypotheses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Under traditional NP ≠ P hypothesis, no NP-hard problem can be solved in poly time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But this says nothing about super-poly time solutions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FF0000"/>
                </a:solidFill>
              </a:rPr>
              <a:t>Exponential-Time Hypothesis (ETH): </a:t>
            </a:r>
            <a:r>
              <a:rPr lang="en-GB" dirty="0" smtClean="0"/>
              <a:t>[IPZ01]   3-SAT cannot be solved in time </a:t>
            </a:r>
            <a:r>
              <a:rPr lang="en-GB" dirty="0" smtClean="0">
                <a:solidFill>
                  <a:srgbClr val="0070C0"/>
                </a:solidFill>
              </a:rPr>
              <a:t>2</a:t>
            </a:r>
            <a:r>
              <a:rPr lang="en-GB" baseline="30000" dirty="0" smtClean="0">
                <a:solidFill>
                  <a:srgbClr val="0070C0"/>
                </a:solidFill>
              </a:rPr>
              <a:t>o(n)</a:t>
            </a:r>
            <a:endParaRPr lang="en-GB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ETH is very robust hypothesis. It implies none of the problems mentioned before are solvable in time </a:t>
            </a:r>
            <a:r>
              <a:rPr lang="en-GB" dirty="0" smtClean="0">
                <a:solidFill>
                  <a:srgbClr val="0070C0"/>
                </a:solidFill>
              </a:rPr>
              <a:t>2</a:t>
            </a:r>
            <a:r>
              <a:rPr lang="en-GB" baseline="30000" dirty="0" smtClean="0">
                <a:solidFill>
                  <a:srgbClr val="0070C0"/>
                </a:solidFill>
              </a:rPr>
              <a:t>o(n)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smtClean="0"/>
              <a:t>[IPZ01, DHMTW12]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However, different problems might have different “best” exponent </a:t>
            </a:r>
            <a:r>
              <a:rPr lang="en-GB" dirty="0" smtClean="0">
                <a:solidFill>
                  <a:srgbClr val="0070C0"/>
                </a:solidFill>
              </a:rPr>
              <a:t>c</a:t>
            </a:r>
            <a:r>
              <a:rPr lang="en-GB" dirty="0" smtClean="0"/>
              <a:t> for which problem is in time </a:t>
            </a:r>
            <a:r>
              <a:rPr lang="en-GB" dirty="0" err="1" smtClean="0">
                <a:solidFill>
                  <a:srgbClr val="0070C0"/>
                </a:solidFill>
              </a:rPr>
              <a:t>c</a:t>
            </a:r>
            <a:r>
              <a:rPr lang="en-GB" baseline="30000" dirty="0" err="1" smtClean="0">
                <a:solidFill>
                  <a:srgbClr val="0070C0"/>
                </a:solidFill>
              </a:rPr>
              <a:t>n</a:t>
            </a:r>
            <a:r>
              <a:rPr lang="en-GB" dirty="0" smtClean="0"/>
              <a:t> but not in time </a:t>
            </a:r>
            <a:r>
              <a:rPr lang="en-GB" dirty="0" err="1" smtClean="0">
                <a:solidFill>
                  <a:srgbClr val="0070C0"/>
                </a:solidFill>
              </a:rPr>
              <a:t>d</a:t>
            </a:r>
            <a:r>
              <a:rPr lang="en-GB" baseline="30000" dirty="0" err="1" smtClean="0">
                <a:solidFill>
                  <a:srgbClr val="0070C0"/>
                </a:solidFill>
              </a:rPr>
              <a:t>n</a:t>
            </a:r>
            <a:r>
              <a:rPr lang="en-GB" dirty="0" smtClean="0"/>
              <a:t> for </a:t>
            </a:r>
            <a:r>
              <a:rPr lang="en-GB" dirty="0" smtClean="0">
                <a:solidFill>
                  <a:srgbClr val="0070C0"/>
                </a:solidFill>
              </a:rPr>
              <a:t>d &lt; c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Notation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>
                <a:solidFill>
                  <a:srgbClr val="0070C0"/>
                </a:solidFill>
              </a:rPr>
              <a:t>m</a:t>
            </a:r>
            <a:r>
              <a:rPr lang="en-GB" smtClean="0"/>
              <a:t>: input size; </a:t>
            </a:r>
            <a:r>
              <a:rPr lang="en-GB" smtClean="0">
                <a:solidFill>
                  <a:srgbClr val="0070C0"/>
                </a:solidFill>
              </a:rPr>
              <a:t>n</a:t>
            </a:r>
            <a:r>
              <a:rPr lang="en-GB" smtClean="0"/>
              <a:t>: witness size/number of variables</a:t>
            </a:r>
          </a:p>
          <a:p>
            <a:r>
              <a:rPr lang="en-GB" smtClean="0"/>
              <a:t>Brute-force algorithm runs in time </a:t>
            </a:r>
            <a:r>
              <a:rPr lang="en-GB" smtClean="0">
                <a:solidFill>
                  <a:srgbClr val="0070C0"/>
                </a:solidFill>
              </a:rPr>
              <a:t>2</a:t>
            </a:r>
            <a:r>
              <a:rPr lang="en-GB" baseline="30000" smtClean="0">
                <a:solidFill>
                  <a:srgbClr val="0070C0"/>
                </a:solidFill>
              </a:rPr>
              <a:t>n</a:t>
            </a:r>
            <a:r>
              <a:rPr lang="en-GB" smtClean="0">
                <a:solidFill>
                  <a:srgbClr val="0070C0"/>
                </a:solidFill>
              </a:rPr>
              <a:t>poly(m)</a:t>
            </a:r>
            <a:r>
              <a:rPr lang="en-GB" smtClean="0"/>
              <a:t> </a:t>
            </a:r>
          </a:p>
          <a:p>
            <a:r>
              <a:rPr lang="en-GB" smtClean="0"/>
              <a:t>We are interested in algorithms running in time </a:t>
            </a:r>
            <a:r>
              <a:rPr lang="en-GB" smtClean="0">
                <a:solidFill>
                  <a:srgbClr val="0070C0"/>
                </a:solidFill>
              </a:rPr>
              <a:t>2</a:t>
            </a:r>
            <a:r>
              <a:rPr lang="en-GB" baseline="30000" smtClean="0">
                <a:solidFill>
                  <a:srgbClr val="0070C0"/>
                </a:solidFill>
              </a:rPr>
              <a:t>n-f(n)</a:t>
            </a:r>
            <a:r>
              <a:rPr lang="en-GB" smtClean="0">
                <a:solidFill>
                  <a:srgbClr val="0070C0"/>
                </a:solidFill>
              </a:rPr>
              <a:t>poly(m)</a:t>
            </a:r>
            <a:r>
              <a:rPr lang="en-GB" smtClean="0"/>
              <a:t>, for </a:t>
            </a:r>
            <a:r>
              <a:rPr lang="en-GB" smtClean="0">
                <a:solidFill>
                  <a:srgbClr val="0070C0"/>
                </a:solidFill>
              </a:rPr>
              <a:t>f(n)</a:t>
            </a:r>
            <a:r>
              <a:rPr lang="en-GB" smtClean="0"/>
              <a:t> asymptotically as large as possible</a:t>
            </a:r>
          </a:p>
          <a:p>
            <a:pPr lvl="1"/>
            <a:r>
              <a:rPr lang="en-GB" smtClean="0"/>
              <a:t>We call </a:t>
            </a:r>
            <a:r>
              <a:rPr lang="en-GB" smtClean="0">
                <a:solidFill>
                  <a:srgbClr val="0070C0"/>
                </a:solidFill>
              </a:rPr>
              <a:t>f </a:t>
            </a:r>
            <a:r>
              <a:rPr lang="en-GB" smtClean="0"/>
              <a:t>the </a:t>
            </a:r>
            <a:r>
              <a:rPr lang="en-GB" i="1" smtClean="0"/>
              <a:t>savings</a:t>
            </a:r>
            <a:r>
              <a:rPr lang="en-GB" smtClean="0"/>
              <a:t> of the algorithm </a:t>
            </a:r>
          </a:p>
          <a:p>
            <a:pPr>
              <a:buFont typeface="Arial" charset="0"/>
              <a:buNone/>
            </a:pPr>
            <a:endParaRPr lang="en-GB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State of the 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3-SAT: ~ </a:t>
            </a:r>
            <a:r>
              <a:rPr lang="en-GB" dirty="0" smtClean="0">
                <a:solidFill>
                  <a:srgbClr val="0070C0"/>
                </a:solidFill>
              </a:rPr>
              <a:t>1.308</a:t>
            </a:r>
            <a:r>
              <a:rPr lang="en-GB" baseline="30000" dirty="0" smtClean="0">
                <a:solidFill>
                  <a:srgbClr val="0070C0"/>
                </a:solidFill>
              </a:rPr>
              <a:t>n</a:t>
            </a:r>
            <a:r>
              <a:rPr lang="en-GB" baseline="30000" dirty="0" smtClean="0"/>
              <a:t> </a:t>
            </a:r>
            <a:r>
              <a:rPr lang="en-GB" dirty="0" smtClean="0"/>
              <a:t>[H11]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k-SAT: Savings </a:t>
            </a:r>
            <a:r>
              <a:rPr lang="el-GR" dirty="0" smtClean="0">
                <a:solidFill>
                  <a:srgbClr val="0070C0"/>
                </a:solidFill>
              </a:rPr>
              <a:t>Ω</a:t>
            </a:r>
            <a:r>
              <a:rPr lang="en-GB" dirty="0" smtClean="0">
                <a:solidFill>
                  <a:srgbClr val="0070C0"/>
                </a:solidFill>
              </a:rPr>
              <a:t>(n/k) </a:t>
            </a:r>
            <a:r>
              <a:rPr lang="en-GB" dirty="0" smtClean="0"/>
              <a:t>[PPSZ98, S99]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CNF-SAT: Savings </a:t>
            </a:r>
            <a:r>
              <a:rPr lang="el-GR" dirty="0" smtClean="0">
                <a:solidFill>
                  <a:srgbClr val="0070C0"/>
                </a:solidFill>
              </a:rPr>
              <a:t>Ω</a:t>
            </a:r>
            <a:r>
              <a:rPr lang="en-GB" dirty="0" smtClean="0">
                <a:solidFill>
                  <a:srgbClr val="0070C0"/>
                </a:solidFill>
              </a:rPr>
              <a:t>(n/log(m/n)) </a:t>
            </a:r>
            <a:r>
              <a:rPr lang="en-GB" dirty="0" smtClean="0"/>
              <a:t>[AS03, S05, IMP12]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3-COL: ~ </a:t>
            </a:r>
            <a:r>
              <a:rPr lang="en-GB" dirty="0" smtClean="0">
                <a:solidFill>
                  <a:srgbClr val="0070C0"/>
                </a:solidFill>
              </a:rPr>
              <a:t>1.329</a:t>
            </a:r>
            <a:r>
              <a:rPr lang="en-GB" baseline="30000" dirty="0" smtClean="0">
                <a:solidFill>
                  <a:srgbClr val="0070C0"/>
                </a:solidFill>
              </a:rPr>
              <a:t>n</a:t>
            </a:r>
            <a:r>
              <a:rPr lang="en-GB" dirty="0" smtClean="0"/>
              <a:t> [BE05]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Subset Sum: ~ </a:t>
            </a:r>
            <a:r>
              <a:rPr lang="en-GB" dirty="0" smtClean="0">
                <a:solidFill>
                  <a:srgbClr val="0070C0"/>
                </a:solidFill>
              </a:rPr>
              <a:t>1.414</a:t>
            </a:r>
            <a:r>
              <a:rPr lang="en-GB" baseline="30000" dirty="0" smtClean="0">
                <a:solidFill>
                  <a:srgbClr val="0070C0"/>
                </a:solidFill>
              </a:rPr>
              <a:t>n</a:t>
            </a:r>
            <a:r>
              <a:rPr lang="en-GB" dirty="0" smtClean="0"/>
              <a:t> [HS74]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Circuit SAT: No non-trivial savings known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QBF-SAT: Savings </a:t>
            </a:r>
            <a:r>
              <a:rPr lang="el-GR" dirty="0" smtClean="0">
                <a:solidFill>
                  <a:srgbClr val="0070C0"/>
                </a:solidFill>
              </a:rPr>
              <a:t>Ω</a:t>
            </a:r>
            <a:r>
              <a:rPr lang="en-GB" dirty="0" smtClean="0">
                <a:solidFill>
                  <a:srgbClr val="0070C0"/>
                </a:solidFill>
              </a:rPr>
              <a:t>(n</a:t>
            </a:r>
            <a:r>
              <a:rPr lang="en-GB" baseline="30000" dirty="0" smtClean="0">
                <a:solidFill>
                  <a:srgbClr val="0070C0"/>
                </a:solidFill>
              </a:rPr>
              <a:t>1/(k+1)</a:t>
            </a:r>
            <a:r>
              <a:rPr lang="en-GB" dirty="0" smtClean="0">
                <a:solidFill>
                  <a:srgbClr val="0070C0"/>
                </a:solidFill>
              </a:rPr>
              <a:t>) </a:t>
            </a:r>
            <a:r>
              <a:rPr lang="en-GB" dirty="0" smtClean="0"/>
              <a:t>for </a:t>
            </a:r>
            <a:r>
              <a:rPr lang="en-GB" dirty="0" smtClean="0">
                <a:solidFill>
                  <a:srgbClr val="0070C0"/>
                </a:solidFill>
              </a:rPr>
              <a:t>k</a:t>
            </a:r>
            <a:r>
              <a:rPr lang="en-GB" dirty="0" smtClean="0"/>
              <a:t> </a:t>
            </a:r>
            <a:r>
              <a:rPr lang="en-GB" dirty="0" err="1" smtClean="0"/>
              <a:t>quants</a:t>
            </a:r>
            <a:r>
              <a:rPr lang="en-GB" dirty="0" smtClean="0"/>
              <a:t> [SW15]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C00000"/>
                </a:solidFill>
              </a:rPr>
              <a:t>Can We Do Better?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Are the analyses of known algorithms tight?</a:t>
            </a:r>
          </a:p>
          <a:p>
            <a:r>
              <a:rPr lang="en-GB" smtClean="0"/>
              <a:t>What are worst-case instances of these algorithms?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3950</TotalTime>
  <Words>2521</Words>
  <Application>Microsoft Office PowerPoint</Application>
  <PresentationFormat>On-screen Show (4:3)</PresentationFormat>
  <Paragraphs>266</Paragraphs>
  <Slides>48</Slides>
  <Notes>48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1" baseType="lpstr">
      <vt:lpstr>Calibri</vt:lpstr>
      <vt:lpstr>Arial</vt:lpstr>
      <vt:lpstr>Office Theme</vt:lpstr>
      <vt:lpstr>Models of Exact Algorithms for NP-Hard Problems</vt:lpstr>
      <vt:lpstr>Plan of the Talk</vt:lpstr>
      <vt:lpstr>Plan of the Talk</vt:lpstr>
      <vt:lpstr>NP-Hard Problems</vt:lpstr>
      <vt:lpstr>The Need for Exact Algorithms</vt:lpstr>
      <vt:lpstr>Hardness Hypotheses</vt:lpstr>
      <vt:lpstr>Notation</vt:lpstr>
      <vt:lpstr>State of the Art</vt:lpstr>
      <vt:lpstr>Can We Do Better?</vt:lpstr>
      <vt:lpstr>More Generally...</vt:lpstr>
      <vt:lpstr>Motivation</vt:lpstr>
      <vt:lpstr>Plan of the Talk</vt:lpstr>
      <vt:lpstr>The Role of Proof Complexity</vt:lpstr>
      <vt:lpstr>Proof Systems as Models of Algorithms</vt:lpstr>
      <vt:lpstr>Branching (DLL) Algorithms</vt:lpstr>
      <vt:lpstr>Branching Algorithms and Tree Resolution</vt:lpstr>
      <vt:lpstr>Branching Algorithms and Tree Resolution</vt:lpstr>
      <vt:lpstr>Hard Instances for Branching Algorithms</vt:lpstr>
      <vt:lpstr>Other Proof Systems</vt:lpstr>
      <vt:lpstr>Issues with Direct Use of Proof Complexity</vt:lpstr>
      <vt:lpstr>Satisfiable Hard Instances</vt:lpstr>
      <vt:lpstr>Myopic and Drunk Algorithms</vt:lpstr>
      <vt:lpstr>Exploiting Myopia and Drunkenness</vt:lpstr>
      <vt:lpstr>Features of [AHI04]</vt:lpstr>
      <vt:lpstr>The Priority Branching Tree Model</vt:lpstr>
      <vt:lpstr>Plan of the Talk</vt:lpstr>
      <vt:lpstr>State of the Art Algorithms for Variants of SAT</vt:lpstr>
      <vt:lpstr>OPP</vt:lpstr>
      <vt:lpstr>The Benefits of OPP</vt:lpstr>
      <vt:lpstr>Examples of OPP Algorithms</vt:lpstr>
      <vt:lpstr>... And a Couple That Don’t Seem to Be</vt:lpstr>
      <vt:lpstr>Limitations of OPP</vt:lpstr>
      <vt:lpstr>OPP and k-SAT</vt:lpstr>
      <vt:lpstr>Drucker’s Result</vt:lpstr>
      <vt:lpstr>Witness Compression</vt:lpstr>
      <vt:lpstr>Variants of Witness Compression</vt:lpstr>
      <vt:lpstr>Algorithms Yielding Witness Compression</vt:lpstr>
      <vt:lpstr>Limitations of Witness Compression</vt:lpstr>
      <vt:lpstr>Witness Compression vs OPP</vt:lpstr>
      <vt:lpstr>Detour: Witness Compression vs Instance Compression/Kernelization</vt:lpstr>
      <vt:lpstr>Detour: Witness Compression vs Instance Compression/Kernelization</vt:lpstr>
      <vt:lpstr>Plan of the Talk</vt:lpstr>
      <vt:lpstr>More Fiddling with Branching </vt:lpstr>
      <vt:lpstr>Branching with Backdoors</vt:lpstr>
      <vt:lpstr>Models Based on Hard Inputs</vt:lpstr>
      <vt:lpstr>Models Based on Hard Inputs</vt:lpstr>
      <vt:lpstr>Future Work</vt:lpstr>
      <vt:lpstr>Slide 48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Algorithmic Analysis and Proof Complexity</dc:title>
  <dc:creator>Rahul Santhanam</dc:creator>
  <cp:lastModifiedBy>R.Santhanam</cp:lastModifiedBy>
  <cp:revision>17</cp:revision>
  <dcterms:created xsi:type="dcterms:W3CDTF">2012-09-22T16:47:27Z</dcterms:created>
  <dcterms:modified xsi:type="dcterms:W3CDTF">2015-01-09T17:11:42Z</dcterms:modified>
</cp:coreProperties>
</file>