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71" r:id="rId7"/>
    <p:sldId id="274" r:id="rId8"/>
    <p:sldId id="273" r:id="rId9"/>
    <p:sldId id="276" r:id="rId10"/>
    <p:sldId id="264" r:id="rId11"/>
    <p:sldId id="269" r:id="rId12"/>
    <p:sldId id="270" r:id="rId13"/>
    <p:sldId id="265" r:id="rId14"/>
    <p:sldId id="278" r:id="rId15"/>
    <p:sldId id="268" r:id="rId16"/>
    <p:sldId id="267"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48"/>
  </p:normalViewPr>
  <p:slideViewPr>
    <p:cSldViewPr snapToGrid="0">
      <p:cViewPr>
        <p:scale>
          <a:sx n="115" d="100"/>
          <a:sy n="115" d="100"/>
        </p:scale>
        <p:origin x="23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B7E7-9F22-3DFA-98E2-B0011D2DB3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F256C8-E0EF-019C-EDB4-AA86D0196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CE198-A211-4CEF-CAB3-BF447F080D31}"/>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ED2BB229-DE84-D46C-953C-4341C6F05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7B5B-1536-2271-749C-63F300492F20}"/>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74590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83AB-D7EB-D7E2-4132-F37715821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A1FC7-8050-FBD4-B809-297C75CA6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9B85E-EFA5-880B-3D54-78FC36F32200}"/>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C79FF161-B1E8-AD22-2CD9-9528BA236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A40B1-C3B5-5A33-FFAC-09DD15601CC0}"/>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90689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77017-193C-3793-AF79-562FD2C2D3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FF241-275F-9444-A0C8-09D28D12E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F8250-03A5-7D9F-BB6E-4A2C1EEE3A1A}"/>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8243B8ED-AE69-408B-A599-F63143F54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3DF80-1648-5243-C253-17146D64C490}"/>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61781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C6E0-3E71-752B-9B8B-ED132142A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02EC4F-A00D-E13A-CE83-4257E9FF2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625C-57E4-6E50-9DD8-BE68C148C2C3}"/>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4BB7A75E-1296-6F28-5A57-64F3291BE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6585F-4DCF-8F15-45EA-82FEEB222BE2}"/>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3768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0F07-D8DA-63DD-6781-87F95F5E10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26C1F-4C7F-0A28-28C3-9175EE698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5BB9E-1001-6DE7-F8D6-AE04EA497692}"/>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91FFEAB1-13B1-B43E-7351-EA82CF21C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5340B-1AFE-FF84-7597-26281F0AB934}"/>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31967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E4EB-A70A-DDF2-9898-76D035B62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B9F7C-F7E3-13B4-CF8D-C8F636F78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E1B4F-144E-7084-EF4F-96D8220D2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4DA005-1AAC-198D-12AE-7C269ADDC3EC}"/>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6" name="Footer Placeholder 5">
            <a:extLst>
              <a:ext uri="{FF2B5EF4-FFF2-40B4-BE49-F238E27FC236}">
                <a16:creationId xmlns:a16="http://schemas.microsoft.com/office/drawing/2014/main" id="{1D3B6F7A-224E-0744-D916-EF85FAB93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77440-D303-CC24-8A8D-EE21D7C0AE9C}"/>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420910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2B82-F655-7551-5673-A6950B67E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7BFED9-9200-AF23-3072-2252ADA1F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5C039-BCD3-C2AB-E04B-B0BE3B242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243BB-B5A2-D50C-952A-E3A37822E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AE0DB-F644-EED4-13E7-F97A5F114F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01390-A567-9345-B151-94145E113E61}"/>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8" name="Footer Placeholder 7">
            <a:extLst>
              <a:ext uri="{FF2B5EF4-FFF2-40B4-BE49-F238E27FC236}">
                <a16:creationId xmlns:a16="http://schemas.microsoft.com/office/drawing/2014/main" id="{0E2001D8-9B0D-0E2D-471B-0EB8D053A3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31AF3-0C2A-C1D0-B17F-D0B2C0E6F964}"/>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23877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42CB-B8EC-0868-19CE-65B78C066E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F2FBB-32AF-3F9F-4FF9-3C2A4CE6F918}"/>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4" name="Footer Placeholder 3">
            <a:extLst>
              <a:ext uri="{FF2B5EF4-FFF2-40B4-BE49-F238E27FC236}">
                <a16:creationId xmlns:a16="http://schemas.microsoft.com/office/drawing/2014/main" id="{D7C3B6BF-226C-238D-44DD-BA91FB9E56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F5A41F-C256-8659-B996-E2144A34884E}"/>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763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42D24-AF10-EC4B-90A8-E4787038B33F}"/>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3" name="Footer Placeholder 2">
            <a:extLst>
              <a:ext uri="{FF2B5EF4-FFF2-40B4-BE49-F238E27FC236}">
                <a16:creationId xmlns:a16="http://schemas.microsoft.com/office/drawing/2014/main" id="{BE63AFC5-D801-B011-5DF9-3D407CBEF8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AD4CFE-1F32-505F-913E-5C6076C7CA8E}"/>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52240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42FA-6015-AC47-9C62-99BE4FBDC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26592F-5A9F-D1E7-30BC-8641C0E0B0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ABF25-C484-5A95-F333-719D2A92A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A6AC2-F199-5163-A8A7-398126118A13}"/>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6" name="Footer Placeholder 5">
            <a:extLst>
              <a:ext uri="{FF2B5EF4-FFF2-40B4-BE49-F238E27FC236}">
                <a16:creationId xmlns:a16="http://schemas.microsoft.com/office/drawing/2014/main" id="{0CE23D25-4B90-752A-D85A-6F7C0EA67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0C606-124F-6711-88D7-0BCFA23ACA6B}"/>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109860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9151-FB43-20B7-C962-84F2F11A5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B0ABCA-1BC2-887D-EA36-2D3ED154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9E229E-25BA-3688-91D5-3B2B17DD8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3B5295-71AB-7871-A8E7-F258AF21FD75}"/>
              </a:ext>
            </a:extLst>
          </p:cNvPr>
          <p:cNvSpPr>
            <a:spLocks noGrp="1"/>
          </p:cNvSpPr>
          <p:nvPr>
            <p:ph type="dt" sz="half" idx="10"/>
          </p:nvPr>
        </p:nvSpPr>
        <p:spPr/>
        <p:txBody>
          <a:bodyPr/>
          <a:lstStyle/>
          <a:p>
            <a:fld id="{96F0FABF-5189-9140-B2DF-F2807B214D2A}" type="datetimeFigureOut">
              <a:rPr lang="en-US" smtClean="0"/>
              <a:t>5/17/24</a:t>
            </a:fld>
            <a:endParaRPr lang="en-US"/>
          </a:p>
        </p:txBody>
      </p:sp>
      <p:sp>
        <p:nvSpPr>
          <p:cNvPr id="6" name="Footer Placeholder 5">
            <a:extLst>
              <a:ext uri="{FF2B5EF4-FFF2-40B4-BE49-F238E27FC236}">
                <a16:creationId xmlns:a16="http://schemas.microsoft.com/office/drawing/2014/main" id="{4F4780C7-E5F2-A8C1-5A81-F48FC3E1F6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50D5E-B33A-6339-47C6-3D6141F1843D}"/>
              </a:ext>
            </a:extLst>
          </p:cNvPr>
          <p:cNvSpPr>
            <a:spLocks noGrp="1"/>
          </p:cNvSpPr>
          <p:nvPr>
            <p:ph type="sldNum" sz="quarter" idx="12"/>
          </p:nvPr>
        </p:nvSpPr>
        <p:spPr/>
        <p:txBody>
          <a:bodyPr/>
          <a:lstStyle/>
          <a:p>
            <a:fld id="{D7A3F105-35F1-924A-8DB2-0068E4924227}" type="slidenum">
              <a:rPr lang="en-US" smtClean="0"/>
              <a:t>‹#›</a:t>
            </a:fld>
            <a:endParaRPr lang="en-US"/>
          </a:p>
        </p:txBody>
      </p:sp>
    </p:spTree>
    <p:extLst>
      <p:ext uri="{BB962C8B-B14F-4D97-AF65-F5344CB8AC3E}">
        <p14:creationId xmlns:p14="http://schemas.microsoft.com/office/powerpoint/2010/main" val="301847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C1D06-F875-2739-23EA-6AFE4430DB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67EBD2-DF1E-D2A3-0B1E-D24020FC5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BEE3F-9206-8756-3902-6FA832827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0FABF-5189-9140-B2DF-F2807B214D2A}" type="datetimeFigureOut">
              <a:rPr lang="en-US" smtClean="0"/>
              <a:t>5/17/24</a:t>
            </a:fld>
            <a:endParaRPr lang="en-US"/>
          </a:p>
        </p:txBody>
      </p:sp>
      <p:sp>
        <p:nvSpPr>
          <p:cNvPr id="5" name="Footer Placeholder 4">
            <a:extLst>
              <a:ext uri="{FF2B5EF4-FFF2-40B4-BE49-F238E27FC236}">
                <a16:creationId xmlns:a16="http://schemas.microsoft.com/office/drawing/2014/main" id="{C62D7084-2C3D-FED8-BD1D-8C838EBA8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AB632D-98B6-FF0E-F420-339A1E0B3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3F105-35F1-924A-8DB2-0068E4924227}" type="slidenum">
              <a:rPr lang="en-US" smtClean="0"/>
              <a:t>‹#›</a:t>
            </a:fld>
            <a:endParaRPr lang="en-US"/>
          </a:p>
        </p:txBody>
      </p:sp>
    </p:spTree>
    <p:extLst>
      <p:ext uri="{BB962C8B-B14F-4D97-AF65-F5344CB8AC3E}">
        <p14:creationId xmlns:p14="http://schemas.microsoft.com/office/powerpoint/2010/main" val="266335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38/417070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59A6-762B-115B-CA85-2E3EAA9D6746}"/>
              </a:ext>
            </a:extLst>
          </p:cNvPr>
          <p:cNvSpPr>
            <a:spLocks noGrp="1"/>
          </p:cNvSpPr>
          <p:nvPr>
            <p:ph type="ctrTitle"/>
          </p:nvPr>
        </p:nvSpPr>
        <p:spPr>
          <a:xfrm>
            <a:off x="1019060" y="348343"/>
            <a:ext cx="10153880" cy="1053904"/>
          </a:xfrm>
        </p:spPr>
        <p:txBody>
          <a:bodyPr>
            <a:normAutofit fontScale="90000"/>
          </a:bodyPr>
          <a:lstStyle/>
          <a:p>
            <a:r>
              <a:rPr lang="en-US" sz="4000" b="1" dirty="0">
                <a:latin typeface="Times New Roman" panose="02020603050405020304" pitchFamily="18" charset="0"/>
                <a:cs typeface="Times New Roman" panose="02020603050405020304" pitchFamily="18" charset="0"/>
              </a:rPr>
              <a:t>Population Dynamics of Developmental Time in </a:t>
            </a:r>
            <a:r>
              <a:rPr lang="en-US" sz="4000" b="1" i="1" dirty="0">
                <a:latin typeface="Times New Roman" panose="02020603050405020304" pitchFamily="18" charset="0"/>
                <a:cs typeface="Times New Roman" panose="02020603050405020304" pitchFamily="18" charset="0"/>
              </a:rPr>
              <a:t>Drosophila melanogaster</a:t>
            </a:r>
            <a:endParaRPr lang="en-US" sz="4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C67841E0-1C25-B2A5-F1A2-FA985600ED76}"/>
              </a:ext>
            </a:extLst>
          </p:cNvPr>
          <p:cNvSpPr>
            <a:spLocks noGrp="1"/>
          </p:cNvSpPr>
          <p:nvPr>
            <p:ph type="subTitle" idx="1"/>
          </p:nvPr>
        </p:nvSpPr>
        <p:spPr>
          <a:xfrm>
            <a:off x="1523999" y="5334000"/>
            <a:ext cx="9144000" cy="1175657"/>
          </a:xfrm>
        </p:spPr>
        <p:txBody>
          <a:bodyPr>
            <a:noAutofit/>
          </a:bodyPr>
          <a:lstStyle/>
          <a:p>
            <a:r>
              <a:rPr lang="en-US" sz="2000" dirty="0" err="1">
                <a:latin typeface="Times New Roman" panose="02020603050405020304" pitchFamily="18" charset="0"/>
                <a:cs typeface="Times New Roman" panose="02020603050405020304" pitchFamily="18" charset="0"/>
              </a:rPr>
              <a:t>Ishitva</a:t>
            </a:r>
            <a:r>
              <a:rPr lang="en-US" sz="2000" dirty="0">
                <a:latin typeface="Times New Roman" panose="02020603050405020304" pitchFamily="18" charset="0"/>
                <a:cs typeface="Times New Roman" panose="02020603050405020304" pitchFamily="18" charset="0"/>
              </a:rPr>
              <a:t> Gupta</a:t>
            </a:r>
          </a:p>
          <a:p>
            <a:r>
              <a:rPr lang="en-US" sz="2000" dirty="0" err="1">
                <a:latin typeface="Times New Roman" panose="02020603050405020304" pitchFamily="18" charset="0"/>
                <a:cs typeface="Times New Roman" panose="02020603050405020304" pitchFamily="18" charset="0"/>
              </a:rPr>
              <a:t>Nithin</a:t>
            </a:r>
            <a:r>
              <a:rPr lang="en-US" sz="2000" dirty="0">
                <a:latin typeface="Times New Roman" panose="02020603050405020304" pitchFamily="18" charset="0"/>
                <a:cs typeface="Times New Roman" panose="02020603050405020304" pitchFamily="18" charset="0"/>
              </a:rPr>
              <a:t> K A</a:t>
            </a:r>
          </a:p>
          <a:p>
            <a:r>
              <a:rPr lang="en-US" sz="2000" dirty="0">
                <a:latin typeface="Times New Roman" panose="02020603050405020304" pitchFamily="18" charset="0"/>
                <a:cs typeface="Times New Roman" panose="02020603050405020304" pitchFamily="18" charset="0"/>
              </a:rPr>
              <a:t>Sarthak Saini</a:t>
            </a:r>
          </a:p>
        </p:txBody>
      </p:sp>
      <p:sp>
        <p:nvSpPr>
          <p:cNvPr id="4" name="TextBox 3">
            <a:extLst>
              <a:ext uri="{FF2B5EF4-FFF2-40B4-BE49-F238E27FC236}">
                <a16:creationId xmlns:a16="http://schemas.microsoft.com/office/drawing/2014/main" id="{3983FFDF-E8E3-78BB-29A7-3880C25E18B1}"/>
              </a:ext>
            </a:extLst>
          </p:cNvPr>
          <p:cNvSpPr txBox="1"/>
          <p:nvPr/>
        </p:nvSpPr>
        <p:spPr>
          <a:xfrm>
            <a:off x="1984597" y="1691959"/>
            <a:ext cx="8683402" cy="8925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Workshop on </a:t>
            </a:r>
          </a:p>
          <a:p>
            <a:r>
              <a:rPr lang="en-US" sz="2800" dirty="0">
                <a:latin typeface="Times New Roman" panose="02020603050405020304" pitchFamily="18" charset="0"/>
                <a:cs typeface="Times New Roman" panose="02020603050405020304" pitchFamily="18" charset="0"/>
              </a:rPr>
              <a:t>FLAGS SIGNALLING AND LANDSCAPES (WFLS)</a:t>
            </a:r>
          </a:p>
        </p:txBody>
      </p:sp>
      <p:pic>
        <p:nvPicPr>
          <p:cNvPr id="6" name="Picture 5">
            <a:extLst>
              <a:ext uri="{FF2B5EF4-FFF2-40B4-BE49-F238E27FC236}">
                <a16:creationId xmlns:a16="http://schemas.microsoft.com/office/drawing/2014/main" id="{2626CC58-892C-14AA-A81D-64EB6391F9ED}"/>
              </a:ext>
            </a:extLst>
          </p:cNvPr>
          <p:cNvPicPr>
            <a:picLocks noChangeAspect="1"/>
          </p:cNvPicPr>
          <p:nvPr/>
        </p:nvPicPr>
        <p:blipFill>
          <a:blip r:embed="rId2"/>
          <a:stretch>
            <a:fillRect/>
          </a:stretch>
        </p:blipFill>
        <p:spPr>
          <a:xfrm>
            <a:off x="5396367" y="2729367"/>
            <a:ext cx="1399265" cy="1399265"/>
          </a:xfrm>
          <a:prstGeom prst="rect">
            <a:avLst/>
          </a:prstGeom>
        </p:spPr>
      </p:pic>
      <p:sp>
        <p:nvSpPr>
          <p:cNvPr id="7" name="TextBox 6">
            <a:extLst>
              <a:ext uri="{FF2B5EF4-FFF2-40B4-BE49-F238E27FC236}">
                <a16:creationId xmlns:a16="http://schemas.microsoft.com/office/drawing/2014/main" id="{2F896144-6CE1-BC9B-F7B2-7358AA9BA7DC}"/>
              </a:ext>
            </a:extLst>
          </p:cNvPr>
          <p:cNvSpPr txBox="1"/>
          <p:nvPr/>
        </p:nvSpPr>
        <p:spPr>
          <a:xfrm>
            <a:off x="2748642" y="4418344"/>
            <a:ext cx="6694714"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Institute of Mathematical Sciences (</a:t>
            </a:r>
            <a:r>
              <a:rPr lang="en-US" sz="2400" dirty="0" err="1">
                <a:latin typeface="Times New Roman" panose="02020603050405020304" pitchFamily="18" charset="0"/>
                <a:cs typeface="Times New Roman" panose="02020603050405020304" pitchFamily="18" charset="0"/>
              </a:rPr>
              <a:t>IMSc</a:t>
            </a:r>
            <a:r>
              <a:rPr lang="en-U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Chennai, India</a:t>
            </a:r>
          </a:p>
        </p:txBody>
      </p:sp>
    </p:spTree>
    <p:extLst>
      <p:ext uri="{BB962C8B-B14F-4D97-AF65-F5344CB8AC3E}">
        <p14:creationId xmlns:p14="http://schemas.microsoft.com/office/powerpoint/2010/main" val="414668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Results</a:t>
            </a:r>
          </a:p>
        </p:txBody>
      </p:sp>
      <p:pic>
        <p:nvPicPr>
          <p:cNvPr id="5" name="Picture 4">
            <a:extLst>
              <a:ext uri="{FF2B5EF4-FFF2-40B4-BE49-F238E27FC236}">
                <a16:creationId xmlns:a16="http://schemas.microsoft.com/office/drawing/2014/main" id="{7EFC698B-1AA6-0E2D-E4AC-1CE91A23180E}"/>
              </a:ext>
            </a:extLst>
          </p:cNvPr>
          <p:cNvPicPr>
            <a:picLocks noChangeAspect="1"/>
          </p:cNvPicPr>
          <p:nvPr/>
        </p:nvPicPr>
        <p:blipFill>
          <a:blip r:embed="rId2"/>
          <a:stretch>
            <a:fillRect/>
          </a:stretch>
        </p:blipFill>
        <p:spPr>
          <a:xfrm>
            <a:off x="7094167" y="1839143"/>
            <a:ext cx="4637050" cy="3179711"/>
          </a:xfrm>
          <a:prstGeom prst="rect">
            <a:avLst/>
          </a:prstGeom>
        </p:spPr>
      </p:pic>
      <p:pic>
        <p:nvPicPr>
          <p:cNvPr id="9" name="Picture 8">
            <a:extLst>
              <a:ext uri="{FF2B5EF4-FFF2-40B4-BE49-F238E27FC236}">
                <a16:creationId xmlns:a16="http://schemas.microsoft.com/office/drawing/2014/main" id="{3D14067D-51E6-C49A-C986-E8DEEBF0FC6D}"/>
              </a:ext>
            </a:extLst>
          </p:cNvPr>
          <p:cNvPicPr>
            <a:picLocks noChangeAspect="1"/>
          </p:cNvPicPr>
          <p:nvPr/>
        </p:nvPicPr>
        <p:blipFill>
          <a:blip r:embed="rId3"/>
          <a:stretch>
            <a:fillRect/>
          </a:stretch>
        </p:blipFill>
        <p:spPr>
          <a:xfrm>
            <a:off x="884102" y="1839143"/>
            <a:ext cx="4769566" cy="3179711"/>
          </a:xfrm>
          <a:prstGeom prst="rect">
            <a:avLst/>
          </a:prstGeom>
        </p:spPr>
      </p:pic>
      <p:sp>
        <p:nvSpPr>
          <p:cNvPr id="10" name="TextBox 9">
            <a:extLst>
              <a:ext uri="{FF2B5EF4-FFF2-40B4-BE49-F238E27FC236}">
                <a16:creationId xmlns:a16="http://schemas.microsoft.com/office/drawing/2014/main" id="{91024794-7356-F5B7-76C4-48033D5F7B67}"/>
              </a:ext>
            </a:extLst>
          </p:cNvPr>
          <p:cNvSpPr txBox="1"/>
          <p:nvPr/>
        </p:nvSpPr>
        <p:spPr>
          <a:xfrm>
            <a:off x="791737" y="378026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4093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Results</a:t>
            </a:r>
          </a:p>
        </p:txBody>
      </p:sp>
      <p:pic>
        <p:nvPicPr>
          <p:cNvPr id="3" name="Picture 2">
            <a:extLst>
              <a:ext uri="{FF2B5EF4-FFF2-40B4-BE49-F238E27FC236}">
                <a16:creationId xmlns:a16="http://schemas.microsoft.com/office/drawing/2014/main" id="{43CC19EA-54D1-443B-0A90-E51FD39C7719}"/>
              </a:ext>
            </a:extLst>
          </p:cNvPr>
          <p:cNvPicPr>
            <a:picLocks noChangeAspect="1"/>
          </p:cNvPicPr>
          <p:nvPr/>
        </p:nvPicPr>
        <p:blipFill>
          <a:blip r:embed="rId2"/>
          <a:stretch>
            <a:fillRect/>
          </a:stretch>
        </p:blipFill>
        <p:spPr>
          <a:xfrm>
            <a:off x="3734264" y="1806498"/>
            <a:ext cx="5024553" cy="3349702"/>
          </a:xfrm>
          <a:prstGeom prst="rect">
            <a:avLst/>
          </a:prstGeom>
        </p:spPr>
      </p:pic>
      <p:sp>
        <p:nvSpPr>
          <p:cNvPr id="4" name="TextBox 3">
            <a:extLst>
              <a:ext uri="{FF2B5EF4-FFF2-40B4-BE49-F238E27FC236}">
                <a16:creationId xmlns:a16="http://schemas.microsoft.com/office/drawing/2014/main" id="{2510B4A7-1354-9948-249A-B69078BFBEB9}"/>
              </a:ext>
            </a:extLst>
          </p:cNvPr>
          <p:cNvSpPr txBox="1"/>
          <p:nvPr/>
        </p:nvSpPr>
        <p:spPr>
          <a:xfrm>
            <a:off x="4181854" y="5398247"/>
            <a:ext cx="3828292"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Introduction of noise in the heritability of trait </a:t>
            </a:r>
          </a:p>
        </p:txBody>
      </p:sp>
    </p:spTree>
    <p:extLst>
      <p:ext uri="{BB962C8B-B14F-4D97-AF65-F5344CB8AC3E}">
        <p14:creationId xmlns:p14="http://schemas.microsoft.com/office/powerpoint/2010/main" val="1312143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7C106C48-455A-EB70-A3D2-81C53A4EBAC4}"/>
              </a:ext>
            </a:extLst>
          </p:cNvPr>
          <p:cNvPicPr>
            <a:picLocks noChangeAspect="1"/>
          </p:cNvPicPr>
          <p:nvPr/>
        </p:nvPicPr>
        <p:blipFill>
          <a:blip r:embed="rId2"/>
          <a:stretch>
            <a:fillRect/>
          </a:stretch>
        </p:blipFill>
        <p:spPr>
          <a:xfrm>
            <a:off x="697722" y="1546209"/>
            <a:ext cx="5398278" cy="3765582"/>
          </a:xfrm>
          <a:prstGeom prst="rect">
            <a:avLst/>
          </a:prstGeom>
        </p:spPr>
      </p:pic>
      <p:pic>
        <p:nvPicPr>
          <p:cNvPr id="7" name="Picture 6">
            <a:extLst>
              <a:ext uri="{FF2B5EF4-FFF2-40B4-BE49-F238E27FC236}">
                <a16:creationId xmlns:a16="http://schemas.microsoft.com/office/drawing/2014/main" id="{4B2B06FD-A8DF-A5DA-6863-D111D06E9AF5}"/>
              </a:ext>
            </a:extLst>
          </p:cNvPr>
          <p:cNvPicPr>
            <a:picLocks noChangeAspect="1"/>
          </p:cNvPicPr>
          <p:nvPr/>
        </p:nvPicPr>
        <p:blipFill>
          <a:blip r:embed="rId3"/>
          <a:stretch>
            <a:fillRect/>
          </a:stretch>
        </p:blipFill>
        <p:spPr>
          <a:xfrm>
            <a:off x="6366631" y="1288860"/>
            <a:ext cx="5458657" cy="4280279"/>
          </a:xfrm>
          <a:prstGeom prst="rect">
            <a:avLst/>
          </a:prstGeom>
        </p:spPr>
      </p:pic>
      <p:sp>
        <p:nvSpPr>
          <p:cNvPr id="5" name="TextBox 4">
            <a:extLst>
              <a:ext uri="{FF2B5EF4-FFF2-40B4-BE49-F238E27FC236}">
                <a16:creationId xmlns:a16="http://schemas.microsoft.com/office/drawing/2014/main" id="{59AED743-9DF9-AF1D-C855-71474BB3645A}"/>
              </a:ext>
            </a:extLst>
          </p:cNvPr>
          <p:cNvSpPr txBox="1"/>
          <p:nvPr/>
        </p:nvSpPr>
        <p:spPr>
          <a:xfrm>
            <a:off x="2854712" y="5311791"/>
            <a:ext cx="633507"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Noise</a:t>
            </a:r>
          </a:p>
        </p:txBody>
      </p:sp>
      <p:sp>
        <p:nvSpPr>
          <p:cNvPr id="6" name="TextBox 5">
            <a:extLst>
              <a:ext uri="{FF2B5EF4-FFF2-40B4-BE49-F238E27FC236}">
                <a16:creationId xmlns:a16="http://schemas.microsoft.com/office/drawing/2014/main" id="{9C2053DB-67B1-A0B8-666D-5A2D48AA4E84}"/>
              </a:ext>
            </a:extLst>
          </p:cNvPr>
          <p:cNvSpPr txBox="1"/>
          <p:nvPr/>
        </p:nvSpPr>
        <p:spPr>
          <a:xfrm rot="16200000">
            <a:off x="-239178" y="3267415"/>
            <a:ext cx="2154757"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Maturation time variation</a:t>
            </a:r>
          </a:p>
        </p:txBody>
      </p:sp>
      <p:sp>
        <p:nvSpPr>
          <p:cNvPr id="8" name="TextBox 7">
            <a:extLst>
              <a:ext uri="{FF2B5EF4-FFF2-40B4-BE49-F238E27FC236}">
                <a16:creationId xmlns:a16="http://schemas.microsoft.com/office/drawing/2014/main" id="{3B10464E-569C-F03D-FAEB-A9706C0AD598}"/>
              </a:ext>
            </a:extLst>
          </p:cNvPr>
          <p:cNvSpPr txBox="1"/>
          <p:nvPr/>
        </p:nvSpPr>
        <p:spPr>
          <a:xfrm rot="16200000">
            <a:off x="5951266" y="3267414"/>
            <a:ext cx="995785"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Frequency</a:t>
            </a:r>
          </a:p>
        </p:txBody>
      </p:sp>
      <p:sp>
        <p:nvSpPr>
          <p:cNvPr id="9" name="TextBox 8">
            <a:extLst>
              <a:ext uri="{FF2B5EF4-FFF2-40B4-BE49-F238E27FC236}">
                <a16:creationId xmlns:a16="http://schemas.microsoft.com/office/drawing/2014/main" id="{4783B2E3-8AB3-A6E1-7067-3E6FA48172EA}"/>
              </a:ext>
            </a:extLst>
          </p:cNvPr>
          <p:cNvSpPr txBox="1"/>
          <p:nvPr/>
        </p:nvSpPr>
        <p:spPr>
          <a:xfrm rot="1054574">
            <a:off x="7021342" y="5064579"/>
            <a:ext cx="1425390"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Maturation time</a:t>
            </a:r>
          </a:p>
        </p:txBody>
      </p:sp>
      <p:sp>
        <p:nvSpPr>
          <p:cNvPr id="11" name="TextBox 10">
            <a:extLst>
              <a:ext uri="{FF2B5EF4-FFF2-40B4-BE49-F238E27FC236}">
                <a16:creationId xmlns:a16="http://schemas.microsoft.com/office/drawing/2014/main" id="{E01DC718-693A-A5BC-48D1-3C48DCDAB32E}"/>
              </a:ext>
            </a:extLst>
          </p:cNvPr>
          <p:cNvSpPr txBox="1"/>
          <p:nvPr/>
        </p:nvSpPr>
        <p:spPr>
          <a:xfrm rot="20260767">
            <a:off x="10259421" y="5042016"/>
            <a:ext cx="633507"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Noise</a:t>
            </a:r>
          </a:p>
        </p:txBody>
      </p:sp>
    </p:spTree>
    <p:extLst>
      <p:ext uri="{BB962C8B-B14F-4D97-AF65-F5344CB8AC3E}">
        <p14:creationId xmlns:p14="http://schemas.microsoft.com/office/powerpoint/2010/main" val="241440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Implications</a:t>
            </a:r>
          </a:p>
        </p:txBody>
      </p:sp>
      <p:sp>
        <p:nvSpPr>
          <p:cNvPr id="3" name="TextBox 2">
            <a:extLst>
              <a:ext uri="{FF2B5EF4-FFF2-40B4-BE49-F238E27FC236}">
                <a16:creationId xmlns:a16="http://schemas.microsoft.com/office/drawing/2014/main" id="{A16D4D90-DFEF-59C9-41D7-4E72748F014E}"/>
              </a:ext>
            </a:extLst>
          </p:cNvPr>
          <p:cNvSpPr txBox="1"/>
          <p:nvPr/>
        </p:nvSpPr>
        <p:spPr>
          <a:xfrm>
            <a:off x="714375" y="1257301"/>
            <a:ext cx="11094766" cy="521694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Based on the characteristics of the initial population, different kinds of population dynamics can arise over the course of time. Therefore, not just the parameters of fitness but also the distribution of the existing population is essential. </a:t>
            </a:r>
          </a:p>
          <a:p>
            <a:pPr marL="342900" indent="-34290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Co-existence is possible because of the contrasting trade-offs and the temporal differences</a:t>
            </a:r>
          </a:p>
          <a:p>
            <a:pPr marL="285750" indent="-28575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Environment plays a vital role in maintaining the variations in the population, and even though selection will guide the population towards homogeneity, the noise in the heritability of the developmental-time trait will maintain the heterogeneity in the population.  </a:t>
            </a:r>
          </a:p>
        </p:txBody>
      </p:sp>
    </p:spTree>
    <p:extLst>
      <p:ext uri="{BB962C8B-B14F-4D97-AF65-F5344CB8AC3E}">
        <p14:creationId xmlns:p14="http://schemas.microsoft.com/office/powerpoint/2010/main" val="266394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531526"/>
            <a:ext cx="10515600" cy="897474"/>
          </a:xfrm>
        </p:spPr>
        <p:txBody>
          <a:bodyPr>
            <a:normAutofit/>
          </a:bodyPr>
          <a:lstStyle/>
          <a:p>
            <a:pPr algn="ctr"/>
            <a:r>
              <a:rPr lang="en-US" sz="5000" b="1" dirty="0">
                <a:latin typeface="Times New Roman" panose="02020603050405020304" pitchFamily="18" charset="0"/>
                <a:cs typeface="Times New Roman" panose="02020603050405020304" pitchFamily="18" charset="0"/>
              </a:rPr>
              <a:t>Future Directions </a:t>
            </a:r>
          </a:p>
        </p:txBody>
      </p:sp>
    </p:spTree>
    <p:extLst>
      <p:ext uri="{BB962C8B-B14F-4D97-AF65-F5344CB8AC3E}">
        <p14:creationId xmlns:p14="http://schemas.microsoft.com/office/powerpoint/2010/main" val="36843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References</a:t>
            </a:r>
          </a:p>
        </p:txBody>
      </p:sp>
      <p:sp>
        <p:nvSpPr>
          <p:cNvPr id="3" name="TextBox 2">
            <a:extLst>
              <a:ext uri="{FF2B5EF4-FFF2-40B4-BE49-F238E27FC236}">
                <a16:creationId xmlns:a16="http://schemas.microsoft.com/office/drawing/2014/main" id="{A83368AE-7A3E-A552-7732-7E9DE13DC6F8}"/>
              </a:ext>
            </a:extLst>
          </p:cNvPr>
          <p:cNvSpPr txBox="1"/>
          <p:nvPr/>
        </p:nvSpPr>
        <p:spPr>
          <a:xfrm>
            <a:off x="838200" y="1187985"/>
            <a:ext cx="10515600" cy="2862322"/>
          </a:xfrm>
          <a:prstGeom prst="rect">
            <a:avLst/>
          </a:prstGeom>
          <a:noFill/>
        </p:spPr>
        <p:txBody>
          <a:bodyPr wrap="square" rtlCol="0">
            <a:spAutoFit/>
          </a:bodyPr>
          <a:lstStyle/>
          <a:p>
            <a:pPr marL="342900" indent="-342900">
              <a:buFont typeface="+mj-lt"/>
              <a:buAutoNum type="arabicPeriod"/>
            </a:pPr>
            <a:r>
              <a:rPr lang="en-US" b="0" i="0" u="none" strike="noStrike" dirty="0" err="1">
                <a:solidFill>
                  <a:srgbClr val="222222"/>
                </a:solidFill>
                <a:effectLst/>
                <a:latin typeface="Times New Roman" panose="02020603050405020304" pitchFamily="18" charset="0"/>
                <a:cs typeface="Times New Roman" panose="02020603050405020304" pitchFamily="18" charset="0"/>
              </a:rPr>
              <a:t>Gillooly</a:t>
            </a:r>
            <a:r>
              <a:rPr lang="en-US" b="0" i="0" u="none" strike="noStrike" dirty="0">
                <a:solidFill>
                  <a:srgbClr val="222222"/>
                </a:solidFill>
                <a:effectLst/>
                <a:latin typeface="Times New Roman" panose="02020603050405020304" pitchFamily="18" charset="0"/>
                <a:cs typeface="Times New Roman" panose="02020603050405020304" pitchFamily="18" charset="0"/>
              </a:rPr>
              <a:t>, J., </a:t>
            </a:r>
            <a:r>
              <a:rPr lang="en-US" b="0" i="0" u="none" strike="noStrike" dirty="0" err="1">
                <a:solidFill>
                  <a:srgbClr val="222222"/>
                </a:solidFill>
                <a:effectLst/>
                <a:latin typeface="Times New Roman" panose="02020603050405020304" pitchFamily="18" charset="0"/>
                <a:cs typeface="Times New Roman" panose="02020603050405020304" pitchFamily="18" charset="0"/>
              </a:rPr>
              <a:t>Charnov</a:t>
            </a:r>
            <a:r>
              <a:rPr lang="en-US" b="0" i="0" u="none" strike="noStrike" dirty="0">
                <a:solidFill>
                  <a:srgbClr val="222222"/>
                </a:solidFill>
                <a:effectLst/>
                <a:latin typeface="Times New Roman" panose="02020603050405020304" pitchFamily="18" charset="0"/>
                <a:cs typeface="Times New Roman" panose="02020603050405020304" pitchFamily="18" charset="0"/>
              </a:rPr>
              <a:t>, E., West, G. </a:t>
            </a:r>
            <a:r>
              <a:rPr lang="en-US" b="0" i="1" u="none" strike="noStrike" dirty="0">
                <a:solidFill>
                  <a:srgbClr val="222222"/>
                </a:solidFill>
                <a:effectLst/>
                <a:latin typeface="Times New Roman" panose="02020603050405020304" pitchFamily="18" charset="0"/>
                <a:cs typeface="Times New Roman" panose="02020603050405020304" pitchFamily="18" charset="0"/>
              </a:rPr>
              <a:t>et al.</a:t>
            </a:r>
            <a:r>
              <a:rPr lang="en-US" b="0" i="0" u="none" strike="noStrike" dirty="0">
                <a:solidFill>
                  <a:srgbClr val="222222"/>
                </a:solidFill>
                <a:effectLst/>
                <a:latin typeface="Times New Roman" panose="02020603050405020304" pitchFamily="18" charset="0"/>
                <a:cs typeface="Times New Roman" panose="02020603050405020304" pitchFamily="18" charset="0"/>
              </a:rPr>
              <a:t> Effects of size and temperature on developmental time. </a:t>
            </a:r>
            <a:r>
              <a:rPr lang="en-US" b="0" i="1" u="none" strike="noStrike" dirty="0">
                <a:solidFill>
                  <a:srgbClr val="222222"/>
                </a:solidFill>
                <a:effectLst/>
                <a:latin typeface="Times New Roman" panose="02020603050405020304" pitchFamily="18" charset="0"/>
                <a:cs typeface="Times New Roman" panose="02020603050405020304" pitchFamily="18" charset="0"/>
              </a:rPr>
              <a:t>Nature</a:t>
            </a:r>
            <a:r>
              <a:rPr lang="en-US" b="1" i="0" u="none" strike="noStrike" dirty="0">
                <a:solidFill>
                  <a:srgbClr val="222222"/>
                </a:solidFill>
                <a:effectLst/>
                <a:latin typeface="Times New Roman" panose="02020603050405020304" pitchFamily="18" charset="0"/>
                <a:cs typeface="Times New Roman" panose="02020603050405020304" pitchFamily="18" charset="0"/>
              </a:rPr>
              <a:t>417</a:t>
            </a:r>
            <a:r>
              <a:rPr lang="en-US" b="0" i="0" u="none" strike="noStrike" dirty="0">
                <a:solidFill>
                  <a:srgbClr val="222222"/>
                </a:solidFill>
                <a:effectLst/>
                <a:latin typeface="Times New Roman" panose="02020603050405020304" pitchFamily="18" charset="0"/>
                <a:cs typeface="Times New Roman" panose="02020603050405020304" pitchFamily="18" charset="0"/>
              </a:rPr>
              <a:t>, 70–73 (2002). </a:t>
            </a:r>
            <a:r>
              <a:rPr lang="en-US" b="0" i="0" u="none" strike="noStrike" dirty="0">
                <a:solidFill>
                  <a:srgbClr val="222222"/>
                </a:solidFill>
                <a:effectLst/>
                <a:latin typeface="Times New Roman" panose="02020603050405020304" pitchFamily="18" charset="0"/>
                <a:cs typeface="Times New Roman" panose="02020603050405020304" pitchFamily="18" charset="0"/>
                <a:hlinkClick r:id="rId2"/>
              </a:rPr>
              <a:t>https://doi.org/10.1038/417070a</a:t>
            </a:r>
            <a:endParaRPr lang="en-US" b="0" i="0" u="none" strike="noStrike"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r>
              <a:rPr lang="en-US" b="0" i="0" dirty="0">
                <a:solidFill>
                  <a:srgbClr val="222222"/>
                </a:solidFill>
                <a:effectLst/>
                <a:latin typeface="Times New Roman" panose="02020603050405020304" pitchFamily="18" charset="0"/>
                <a:cs typeface="Times New Roman" panose="02020603050405020304" pitchFamily="18" charset="0"/>
              </a:rPr>
              <a:t>Zwaan, Bas, R. </a:t>
            </a:r>
            <a:r>
              <a:rPr lang="en-US" b="0" i="0" dirty="0" err="1">
                <a:solidFill>
                  <a:srgbClr val="222222"/>
                </a:solidFill>
                <a:effectLst/>
                <a:latin typeface="Times New Roman" panose="02020603050405020304" pitchFamily="18" charset="0"/>
                <a:cs typeface="Times New Roman" panose="02020603050405020304" pitchFamily="18" charset="0"/>
              </a:rPr>
              <a:t>Bijlsma</a:t>
            </a:r>
            <a:r>
              <a:rPr lang="en-US" b="0" i="0" dirty="0">
                <a:solidFill>
                  <a:srgbClr val="222222"/>
                </a:solidFill>
                <a:effectLst/>
                <a:latin typeface="Times New Roman" panose="02020603050405020304" pitchFamily="18" charset="0"/>
                <a:cs typeface="Times New Roman" panose="02020603050405020304" pitchFamily="18" charset="0"/>
              </a:rPr>
              <a:t>, and R. F. Hoekstra. "Artificial selection for developmental time in Drosophila melanogaster in relation to the evolution of aging: direct and correlated responses." </a:t>
            </a:r>
            <a:r>
              <a:rPr lang="en-US" b="0" i="1" dirty="0">
                <a:solidFill>
                  <a:srgbClr val="222222"/>
                </a:solidFill>
                <a:effectLst/>
                <a:latin typeface="Times New Roman" panose="02020603050405020304" pitchFamily="18" charset="0"/>
                <a:cs typeface="Times New Roman" panose="02020603050405020304" pitchFamily="18" charset="0"/>
              </a:rPr>
              <a:t>Evolution</a:t>
            </a:r>
            <a:r>
              <a:rPr lang="en-US" b="0" i="0" dirty="0">
                <a:solidFill>
                  <a:srgbClr val="222222"/>
                </a:solidFill>
                <a:effectLst/>
                <a:latin typeface="Times New Roman" panose="02020603050405020304" pitchFamily="18" charset="0"/>
                <a:cs typeface="Times New Roman" panose="02020603050405020304" pitchFamily="18" charset="0"/>
              </a:rPr>
              <a:t> 49.4 (1995): 635-648.</a:t>
            </a:r>
          </a:p>
          <a:p>
            <a:pPr marL="342900" indent="-342900">
              <a:buFont typeface="+mj-lt"/>
              <a:buAutoNum type="arabicPeriod"/>
            </a:pPr>
            <a:r>
              <a:rPr lang="en-US" b="0" i="0" u="none" strike="noStrike" dirty="0">
                <a:solidFill>
                  <a:srgbClr val="222222"/>
                </a:solidFill>
                <a:effectLst/>
                <a:latin typeface="Times New Roman" panose="02020603050405020304" pitchFamily="18" charset="0"/>
                <a:cs typeface="Times New Roman" panose="02020603050405020304" pitchFamily="18" charset="0"/>
              </a:rPr>
              <a:t>Ghosh, </a:t>
            </a:r>
            <a:r>
              <a:rPr lang="en-US" b="0" i="0" u="none" strike="noStrike" dirty="0" err="1">
                <a:solidFill>
                  <a:srgbClr val="222222"/>
                </a:solidFill>
                <a:effectLst/>
                <a:latin typeface="Times New Roman" panose="02020603050405020304" pitchFamily="18" charset="0"/>
                <a:cs typeface="Times New Roman" panose="02020603050405020304" pitchFamily="18" charset="0"/>
              </a:rPr>
              <a:t>Shampa</a:t>
            </a:r>
            <a:r>
              <a:rPr lang="en-US" b="0" i="0" u="none" strike="noStrike" dirty="0">
                <a:solidFill>
                  <a:srgbClr val="222222"/>
                </a:solidFill>
                <a:effectLst/>
                <a:latin typeface="Times New Roman" panose="02020603050405020304" pitchFamily="18" charset="0"/>
                <a:cs typeface="Times New Roman" panose="02020603050405020304" pitchFamily="18" charset="0"/>
              </a:rPr>
              <a:t> M., et al. "Does long-term selection for development time result in canalization: a test using Drosophila melanogaster." </a:t>
            </a:r>
            <a:r>
              <a:rPr lang="en-US" b="0" i="1" u="none" strike="noStrike" dirty="0">
                <a:solidFill>
                  <a:srgbClr val="222222"/>
                </a:solidFill>
                <a:effectLst/>
                <a:latin typeface="Times New Roman" panose="02020603050405020304" pitchFamily="18" charset="0"/>
                <a:cs typeface="Times New Roman" panose="02020603050405020304" pitchFamily="18" charset="0"/>
              </a:rPr>
              <a:t>Frontiers in Ecology and Evolution</a:t>
            </a:r>
            <a:r>
              <a:rPr lang="en-US" b="0" i="0" u="none" strike="noStrike" dirty="0">
                <a:solidFill>
                  <a:srgbClr val="222222"/>
                </a:solidFill>
                <a:effectLst/>
                <a:latin typeface="Times New Roman" panose="02020603050405020304" pitchFamily="18" charset="0"/>
                <a:cs typeface="Times New Roman" panose="02020603050405020304" pitchFamily="18" charset="0"/>
              </a:rPr>
              <a:t>7 (2019): 228</a:t>
            </a:r>
          </a:p>
          <a:p>
            <a:pPr marL="342900" indent="-342900">
              <a:buFont typeface="+mj-lt"/>
              <a:buAutoNum type="arabicPeriod"/>
            </a:pPr>
            <a:endParaRPr lang="en-US" b="0" i="0" dirty="0">
              <a:solidFill>
                <a:srgbClr val="212121"/>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b="0" i="0" u="none" strike="noStrike" dirty="0">
              <a:solidFill>
                <a:srgbClr val="222222"/>
              </a:solidFill>
              <a:effectLst/>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3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Acknowledgement</a:t>
            </a:r>
          </a:p>
        </p:txBody>
      </p:sp>
      <p:sp>
        <p:nvSpPr>
          <p:cNvPr id="4" name="TextBox 3">
            <a:extLst>
              <a:ext uri="{FF2B5EF4-FFF2-40B4-BE49-F238E27FC236}">
                <a16:creationId xmlns:a16="http://schemas.microsoft.com/office/drawing/2014/main" id="{0C67C6A3-3C36-8DF5-8FF4-84995FA4B254}"/>
              </a:ext>
            </a:extLst>
          </p:cNvPr>
          <p:cNvSpPr txBox="1"/>
          <p:nvPr/>
        </p:nvSpPr>
        <p:spPr>
          <a:xfrm>
            <a:off x="1624361" y="2209435"/>
            <a:ext cx="8943278" cy="23315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Mentors and Co-mentors</a:t>
            </a:r>
          </a:p>
          <a:p>
            <a:pPr marL="285750" indent="-28575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Fellow workshop attendees and the new people we met here </a:t>
            </a:r>
          </a:p>
          <a:p>
            <a:pPr marL="285750" indent="-28575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Speakers</a:t>
            </a:r>
          </a:p>
          <a:p>
            <a:pPr marL="285750" indent="-285750">
              <a:lnSpc>
                <a:spcPct val="150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Cats</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8B4F4C-66FB-D97A-AB24-085D2F793C0F}"/>
              </a:ext>
            </a:extLst>
          </p:cNvPr>
          <p:cNvSpPr txBox="1"/>
          <p:nvPr/>
        </p:nvSpPr>
        <p:spPr>
          <a:xfrm>
            <a:off x="8976732" y="5252224"/>
            <a:ext cx="2415148" cy="369332"/>
          </a:xfrm>
          <a:prstGeom prst="rect">
            <a:avLst/>
          </a:prstGeom>
          <a:noFill/>
        </p:spPr>
        <p:txBody>
          <a:bodyPr wrap="none" rtlCol="0">
            <a:spAutoFit/>
          </a:bodyPr>
          <a:lstStyle/>
          <a:p>
            <a:r>
              <a:rPr lang="en-US" dirty="0"/>
              <a:t>AND OF COURSE FLIES!!</a:t>
            </a:r>
          </a:p>
        </p:txBody>
      </p:sp>
    </p:spTree>
    <p:extLst>
      <p:ext uri="{BB962C8B-B14F-4D97-AF65-F5344CB8AC3E}">
        <p14:creationId xmlns:p14="http://schemas.microsoft.com/office/powerpoint/2010/main" val="68974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B486C2-1F95-6AFC-E4ED-618527083436}"/>
              </a:ext>
            </a:extLst>
          </p:cNvPr>
          <p:cNvSpPr txBox="1"/>
          <p:nvPr/>
        </p:nvSpPr>
        <p:spPr>
          <a:xfrm>
            <a:off x="4596134" y="2703823"/>
            <a:ext cx="3206070" cy="861774"/>
          </a:xfrm>
          <a:prstGeom prst="rect">
            <a:avLst/>
          </a:prstGeom>
          <a:noFill/>
        </p:spPr>
        <p:txBody>
          <a:bodyPr wrap="none" rtlCol="0">
            <a:spAutoFit/>
          </a:bodyPr>
          <a:lstStyle/>
          <a:p>
            <a:r>
              <a:rPr lang="en-US" sz="5000" b="1"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712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id="{5226713F-413A-7466-F7CC-577E949B032F}"/>
              </a:ext>
            </a:extLst>
          </p:cNvPr>
          <p:cNvSpPr>
            <a:spLocks noGrp="1"/>
          </p:cNvSpPr>
          <p:nvPr>
            <p:ph idx="1"/>
          </p:nvPr>
        </p:nvSpPr>
        <p:spPr>
          <a:xfrm>
            <a:off x="440530" y="1466167"/>
            <a:ext cx="6100762" cy="4180850"/>
          </a:xfrm>
        </p:spPr>
        <p:txBody>
          <a:bodyPr>
            <a:noAutofit/>
          </a:bodyPr>
          <a:lstStyle/>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Introduction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Trade-off: Development rate v/s Stress Responses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Motivation for the model</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Model description </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Results</a:t>
            </a:r>
          </a:p>
          <a:p>
            <a:pPr marL="514350" indent="-514350">
              <a:lnSpc>
                <a:spcPct val="150000"/>
              </a:lnSpc>
              <a:buAutoNum type="arabicPeriod"/>
            </a:pPr>
            <a:r>
              <a:rPr lang="en-US" sz="2400" dirty="0">
                <a:latin typeface="Times New Roman" panose="02020603050405020304" pitchFamily="18" charset="0"/>
                <a:cs typeface="Times New Roman" panose="02020603050405020304" pitchFamily="18" charset="0"/>
              </a:rPr>
              <a:t>Implications</a:t>
            </a:r>
          </a:p>
        </p:txBody>
      </p:sp>
      <p:sp>
        <p:nvSpPr>
          <p:cNvPr id="6" name="TextBox 5">
            <a:extLst>
              <a:ext uri="{FF2B5EF4-FFF2-40B4-BE49-F238E27FC236}">
                <a16:creationId xmlns:a16="http://schemas.microsoft.com/office/drawing/2014/main" id="{661132D4-3F5B-CB9E-B433-1923E7695274}"/>
              </a:ext>
            </a:extLst>
          </p:cNvPr>
          <p:cNvSpPr txBox="1"/>
          <p:nvPr/>
        </p:nvSpPr>
        <p:spPr>
          <a:xfrm>
            <a:off x="135731" y="6410856"/>
            <a:ext cx="610076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Adobe Stock Photos</a:t>
            </a:r>
          </a:p>
        </p:txBody>
      </p:sp>
      <p:pic>
        <p:nvPicPr>
          <p:cNvPr id="10" name="Picture 9">
            <a:extLst>
              <a:ext uri="{FF2B5EF4-FFF2-40B4-BE49-F238E27FC236}">
                <a16:creationId xmlns:a16="http://schemas.microsoft.com/office/drawing/2014/main" id="{20237256-345B-7E54-B633-828478B8D323}"/>
              </a:ext>
            </a:extLst>
          </p:cNvPr>
          <p:cNvPicPr>
            <a:picLocks noChangeAspect="1"/>
          </p:cNvPicPr>
          <p:nvPr/>
        </p:nvPicPr>
        <p:blipFill>
          <a:blip r:embed="rId2"/>
          <a:stretch>
            <a:fillRect/>
          </a:stretch>
        </p:blipFill>
        <p:spPr>
          <a:xfrm>
            <a:off x="6096000" y="1860063"/>
            <a:ext cx="5655470" cy="4310813"/>
          </a:xfrm>
          <a:prstGeom prst="rect">
            <a:avLst/>
          </a:prstGeom>
        </p:spPr>
      </p:pic>
      <p:sp>
        <p:nvSpPr>
          <p:cNvPr id="11" name="Rectangle 10">
            <a:extLst>
              <a:ext uri="{FF2B5EF4-FFF2-40B4-BE49-F238E27FC236}">
                <a16:creationId xmlns:a16="http://schemas.microsoft.com/office/drawing/2014/main" id="{A89E17C7-78E2-45C8-43FE-960B4FB9155A}"/>
              </a:ext>
            </a:extLst>
          </p:cNvPr>
          <p:cNvSpPr/>
          <p:nvPr/>
        </p:nvSpPr>
        <p:spPr>
          <a:xfrm>
            <a:off x="6096000" y="4861866"/>
            <a:ext cx="428625" cy="1570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5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Introduction</a:t>
            </a:r>
          </a:p>
        </p:txBody>
      </p:sp>
      <p:sp>
        <p:nvSpPr>
          <p:cNvPr id="7" name="Content Placeholder 6">
            <a:extLst>
              <a:ext uri="{FF2B5EF4-FFF2-40B4-BE49-F238E27FC236}">
                <a16:creationId xmlns:a16="http://schemas.microsoft.com/office/drawing/2014/main" id="{69F6DEFF-DE65-119E-B4A8-DBDCFCF2D330}"/>
              </a:ext>
            </a:extLst>
          </p:cNvPr>
          <p:cNvSpPr>
            <a:spLocks noGrp="1"/>
          </p:cNvSpPr>
          <p:nvPr>
            <p:ph idx="1"/>
          </p:nvPr>
        </p:nvSpPr>
        <p:spPr>
          <a:xfrm>
            <a:off x="838200" y="1825625"/>
            <a:ext cx="6505575" cy="4351338"/>
          </a:xfrm>
        </p:spPr>
        <p:txBody>
          <a:bodyPr>
            <a:normAutofit lnSpcReduction="10000"/>
          </a:bodyPr>
          <a:lstStyle/>
          <a:p>
            <a:pPr>
              <a:lnSpc>
                <a:spcPct val="150000"/>
              </a:lnSpc>
            </a:pPr>
            <a:r>
              <a:rPr lang="en-US" sz="2500" dirty="0">
                <a:latin typeface="Times New Roman" panose="02020603050405020304" pitchFamily="18" charset="0"/>
                <a:cs typeface="Times New Roman" panose="02020603050405020304" pitchFamily="18" charset="0"/>
              </a:rPr>
              <a:t>Developmental time can vary in wide ranges based on environmental and genetic factors</a:t>
            </a:r>
            <a:endParaRPr lang="en-US" sz="1400" dirty="0">
              <a:latin typeface="Times New Roman" panose="02020603050405020304" pitchFamily="18" charset="0"/>
              <a:cs typeface="Times New Roman" panose="02020603050405020304" pitchFamily="18" charset="0"/>
            </a:endParaRPr>
          </a:p>
          <a:p>
            <a:pPr>
              <a:lnSpc>
                <a:spcPct val="150000"/>
              </a:lnSpc>
            </a:pPr>
            <a:r>
              <a:rPr lang="en-US" sz="2500" dirty="0">
                <a:latin typeface="Times New Roman" panose="02020603050405020304" pitchFamily="18" charset="0"/>
                <a:cs typeface="Times New Roman" panose="02020603050405020304" pitchFamily="18" charset="0"/>
              </a:rPr>
              <a:t>Important life history traits which guide a lot of phenotypic characteristics </a:t>
            </a:r>
          </a:p>
          <a:p>
            <a:pPr>
              <a:lnSpc>
                <a:spcPct val="150000"/>
              </a:lnSpc>
            </a:pPr>
            <a:r>
              <a:rPr lang="en-US" sz="2500" dirty="0">
                <a:latin typeface="Times New Roman" panose="02020603050405020304" pitchFamily="18" charset="0"/>
                <a:cs typeface="Times New Roman" panose="02020603050405020304" pitchFamily="18" charset="0"/>
              </a:rPr>
              <a:t>Body weight </a:t>
            </a:r>
          </a:p>
          <a:p>
            <a:pPr>
              <a:lnSpc>
                <a:spcPct val="150000"/>
              </a:lnSpc>
            </a:pPr>
            <a:r>
              <a:rPr lang="en-US" sz="2500" dirty="0">
                <a:latin typeface="Times New Roman" panose="02020603050405020304" pitchFamily="18" charset="0"/>
                <a:cs typeface="Times New Roman" panose="02020603050405020304" pitchFamily="18" charset="0"/>
              </a:rPr>
              <a:t>Reproductive potential (Fecundity)</a:t>
            </a:r>
          </a:p>
          <a:p>
            <a:pPr>
              <a:lnSpc>
                <a:spcPct val="150000"/>
              </a:lnSpc>
            </a:pPr>
            <a:r>
              <a:rPr lang="en-US" sz="2500" dirty="0">
                <a:latin typeface="Times New Roman" panose="02020603050405020304" pitchFamily="18" charset="0"/>
                <a:cs typeface="Times New Roman" panose="02020603050405020304" pitchFamily="18" charset="0"/>
              </a:rPr>
              <a:t>Pre-adult Survivorship </a:t>
            </a:r>
          </a:p>
          <a:p>
            <a:pPr marL="0" indent="0">
              <a:lnSpc>
                <a:spcPct val="150000"/>
              </a:lnSpc>
              <a:buNone/>
            </a:pPr>
            <a:endParaRPr lang="en-US" sz="25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3D3A914-1585-6DF6-477E-CC6512F0A6F3}"/>
              </a:ext>
            </a:extLst>
          </p:cNvPr>
          <p:cNvSpPr txBox="1"/>
          <p:nvPr/>
        </p:nvSpPr>
        <p:spPr>
          <a:xfrm>
            <a:off x="780571" y="1216089"/>
            <a:ext cx="531542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Egg to Adult Developmental Time: </a:t>
            </a:r>
          </a:p>
        </p:txBody>
      </p:sp>
      <p:pic>
        <p:nvPicPr>
          <p:cNvPr id="4" name="Picture 3">
            <a:extLst>
              <a:ext uri="{FF2B5EF4-FFF2-40B4-BE49-F238E27FC236}">
                <a16:creationId xmlns:a16="http://schemas.microsoft.com/office/drawing/2014/main" id="{BD995BC2-FE35-92FE-B953-312D02F6BC0C}"/>
              </a:ext>
            </a:extLst>
          </p:cNvPr>
          <p:cNvPicPr>
            <a:picLocks noChangeAspect="1"/>
          </p:cNvPicPr>
          <p:nvPr/>
        </p:nvPicPr>
        <p:blipFill>
          <a:blip r:embed="rId2"/>
          <a:stretch>
            <a:fillRect/>
          </a:stretch>
        </p:blipFill>
        <p:spPr>
          <a:xfrm>
            <a:off x="7708081" y="1825625"/>
            <a:ext cx="3969583" cy="3775913"/>
          </a:xfrm>
          <a:prstGeom prst="rect">
            <a:avLst/>
          </a:prstGeom>
        </p:spPr>
      </p:pic>
      <p:sp>
        <p:nvSpPr>
          <p:cNvPr id="5" name="TextBox 4">
            <a:extLst>
              <a:ext uri="{FF2B5EF4-FFF2-40B4-BE49-F238E27FC236}">
                <a16:creationId xmlns:a16="http://schemas.microsoft.com/office/drawing/2014/main" id="{FF2098A8-F126-404E-D0FE-A8F6414A6AD6}"/>
              </a:ext>
            </a:extLst>
          </p:cNvPr>
          <p:cNvSpPr txBox="1"/>
          <p:nvPr/>
        </p:nvSpPr>
        <p:spPr>
          <a:xfrm>
            <a:off x="135731" y="6410856"/>
            <a:ext cx="6100762" cy="323165"/>
          </a:xfrm>
          <a:prstGeom prst="rect">
            <a:avLst/>
          </a:prstGeom>
          <a:noFill/>
        </p:spPr>
        <p:txBody>
          <a:bodyPr wrap="square">
            <a:spAutoFit/>
          </a:bodyPr>
          <a:lstStyle/>
          <a:p>
            <a:r>
              <a:rPr lang="en-US" sz="1500" dirty="0">
                <a:latin typeface="Times New Roman" panose="02020603050405020304" pitchFamily="18" charset="0"/>
                <a:cs typeface="Times New Roman" panose="02020603050405020304" pitchFamily="18" charset="0"/>
              </a:rPr>
              <a:t>Created with </a:t>
            </a:r>
            <a:r>
              <a:rPr lang="en-US" sz="1500" dirty="0" err="1">
                <a:latin typeface="Times New Roman" panose="02020603050405020304" pitchFamily="18" charset="0"/>
                <a:cs typeface="Times New Roman" panose="02020603050405020304" pitchFamily="18" charset="0"/>
              </a:rPr>
              <a:t>BioRender.com</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24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Trade-off: Development Rate v/s Stress responses</a:t>
            </a:r>
          </a:p>
        </p:txBody>
      </p:sp>
      <p:sp>
        <p:nvSpPr>
          <p:cNvPr id="7" name="Content Placeholder 6">
            <a:extLst>
              <a:ext uri="{FF2B5EF4-FFF2-40B4-BE49-F238E27FC236}">
                <a16:creationId xmlns:a16="http://schemas.microsoft.com/office/drawing/2014/main" id="{69F6DEFF-DE65-119E-B4A8-DBDCFCF2D330}"/>
              </a:ext>
            </a:extLst>
          </p:cNvPr>
          <p:cNvSpPr>
            <a:spLocks noGrp="1"/>
          </p:cNvSpPr>
          <p:nvPr>
            <p:ph idx="1"/>
          </p:nvPr>
        </p:nvSpPr>
        <p:spPr>
          <a:xfrm>
            <a:off x="571500" y="1129774"/>
            <a:ext cx="11444288" cy="5094917"/>
          </a:xfrm>
        </p:spPr>
        <p:txBody>
          <a:bodyPr>
            <a:normAutofit fontScale="92500"/>
          </a:bodyPr>
          <a:lstStyle/>
          <a:p>
            <a:pPr>
              <a:lnSpc>
                <a:spcPct val="150000"/>
              </a:lnSpc>
            </a:pPr>
            <a:r>
              <a:rPr lang="en-US" dirty="0">
                <a:latin typeface="Times New Roman" panose="02020603050405020304" pitchFamily="18" charset="0"/>
                <a:cs typeface="Times New Roman" panose="02020603050405020304" pitchFamily="18" charset="0"/>
              </a:rPr>
              <a:t>Faster-developing flies have the advantage of starting laying eggs early in life </a:t>
            </a:r>
            <a:endParaRPr lang="en-US" sz="2200"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However, they have reduced body weight, pre-adult survivorship and response to stress</a:t>
            </a:r>
            <a:endParaRPr lang="en-US" sz="2200" dirty="0">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Late-developing flies face consequences as they can only start to lay eggs long after the fast-developing flies</a:t>
            </a:r>
          </a:p>
          <a:p>
            <a:pPr>
              <a:lnSpc>
                <a:spcPct val="150000"/>
              </a:lnSpc>
            </a:pPr>
            <a:r>
              <a:rPr lang="en-US" dirty="0">
                <a:latin typeface="Times New Roman" panose="02020603050405020304" pitchFamily="18" charset="0"/>
                <a:cs typeface="Times New Roman" panose="02020603050405020304" pitchFamily="18" charset="0"/>
              </a:rPr>
              <a:t>However, they get the advantage of having higher early-life fecundity and better response to stress</a:t>
            </a:r>
          </a:p>
          <a:p>
            <a:pPr>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7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Motivation for the Model</a:t>
            </a:r>
          </a:p>
        </p:txBody>
      </p:sp>
      <p:sp>
        <p:nvSpPr>
          <p:cNvPr id="7" name="Content Placeholder 6">
            <a:extLst>
              <a:ext uri="{FF2B5EF4-FFF2-40B4-BE49-F238E27FC236}">
                <a16:creationId xmlns:a16="http://schemas.microsoft.com/office/drawing/2014/main" id="{69F6DEFF-DE65-119E-B4A8-DBDCFCF2D330}"/>
              </a:ext>
            </a:extLst>
          </p:cNvPr>
          <p:cNvSpPr>
            <a:spLocks noGrp="1"/>
          </p:cNvSpPr>
          <p:nvPr>
            <p:ph idx="1"/>
          </p:nvPr>
        </p:nvSpPr>
        <p:spPr>
          <a:xfrm>
            <a:off x="838200" y="1129774"/>
            <a:ext cx="10934700" cy="4919663"/>
          </a:xfrm>
        </p:spPr>
        <p:txBody>
          <a:bodyPr>
            <a:normAutofit fontScale="92500" lnSpcReduction="10000"/>
          </a:bodyPr>
          <a:lstStyle/>
          <a:p>
            <a:pPr>
              <a:lnSpc>
                <a:spcPct val="150000"/>
              </a:lnSpc>
            </a:pPr>
            <a:r>
              <a:rPr lang="en-US" dirty="0">
                <a:latin typeface="Times New Roman" panose="02020603050405020304" pitchFamily="18" charset="0"/>
                <a:cs typeface="Times New Roman" panose="02020603050405020304" pitchFamily="18" charset="0"/>
              </a:rPr>
              <a:t>There is a fitness trade-off that individuals face in choosing a particular development regime</a:t>
            </a:r>
          </a:p>
          <a:p>
            <a:pPr>
              <a:lnSpc>
                <a:spcPct val="150000"/>
              </a:lnSpc>
            </a:pPr>
            <a:r>
              <a:rPr lang="en-US" dirty="0">
                <a:latin typeface="Times New Roman" panose="02020603050405020304" pitchFamily="18" charset="0"/>
                <a:cs typeface="Times New Roman" panose="02020603050405020304" pitchFamily="18" charset="0"/>
              </a:rPr>
              <a:t>Interesting dynamics of maturation time over the course of generations can be expected</a:t>
            </a:r>
          </a:p>
          <a:p>
            <a:pPr>
              <a:lnSpc>
                <a:spcPct val="150000"/>
              </a:lnSpc>
            </a:pPr>
            <a:r>
              <a:rPr lang="en-US" dirty="0">
                <a:latin typeface="Times New Roman" panose="02020603050405020304" pitchFamily="18" charset="0"/>
                <a:cs typeface="Times New Roman" panose="02020603050405020304" pitchFamily="18" charset="0"/>
              </a:rPr>
              <a:t>These dynamics will depend upon the parameters of mortality and fecundity associated with the developmental time ranges </a:t>
            </a:r>
          </a:p>
          <a:p>
            <a:pPr>
              <a:lnSpc>
                <a:spcPct val="150000"/>
              </a:lnSpc>
            </a:pPr>
            <a:r>
              <a:rPr lang="en-US" dirty="0">
                <a:latin typeface="Times New Roman" panose="02020603050405020304" pitchFamily="18" charset="0"/>
                <a:cs typeface="Times New Roman" panose="02020603050405020304" pitchFamily="18" charset="0"/>
              </a:rPr>
              <a:t>These dynamics are difficult to study in an experimental setup owing to the cost and labor</a:t>
            </a:r>
          </a:p>
        </p:txBody>
      </p:sp>
    </p:spTree>
    <p:extLst>
      <p:ext uri="{BB962C8B-B14F-4D97-AF65-F5344CB8AC3E}">
        <p14:creationId xmlns:p14="http://schemas.microsoft.com/office/powerpoint/2010/main" val="404277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Model Description</a:t>
            </a:r>
          </a:p>
        </p:txBody>
      </p:sp>
      <p:sp>
        <p:nvSpPr>
          <p:cNvPr id="4" name="TextBox 3">
            <a:extLst>
              <a:ext uri="{FF2B5EF4-FFF2-40B4-BE49-F238E27FC236}">
                <a16:creationId xmlns:a16="http://schemas.microsoft.com/office/drawing/2014/main" id="{52C9478B-F60B-1277-8232-DA5DBE39A728}"/>
              </a:ext>
            </a:extLst>
          </p:cNvPr>
          <p:cNvSpPr txBox="1"/>
          <p:nvPr/>
        </p:nvSpPr>
        <p:spPr>
          <a:xfrm>
            <a:off x="838200" y="1129774"/>
            <a:ext cx="6306150" cy="492443"/>
          </a:xfrm>
          <a:prstGeom prst="rect">
            <a:avLst/>
          </a:prstGeom>
          <a:noFill/>
        </p:spPr>
        <p:txBody>
          <a:bodyPr wrap="none" rtlCol="0">
            <a:spAutoFit/>
          </a:bodyPr>
          <a:lstStyle/>
          <a:p>
            <a:r>
              <a:rPr lang="en-US" sz="2600" dirty="0">
                <a:latin typeface="Times New Roman" panose="02020603050405020304" pitchFamily="18" charset="0"/>
                <a:cs typeface="Times New Roman" panose="02020603050405020304" pitchFamily="18" charset="0"/>
              </a:rPr>
              <a:t>Simplistic Approach: Depicting the trade-off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11AAFC4-C369-6F14-3F4D-B5BA457873DB}"/>
                  </a:ext>
                </a:extLst>
              </p:cNvPr>
              <p:cNvSpPr txBox="1"/>
              <p:nvPr/>
            </p:nvSpPr>
            <p:spPr>
              <a:xfrm>
                <a:off x="838201" y="1734861"/>
                <a:ext cx="10863262"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Assuming mortality rate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𝑚</m:t>
                    </m:r>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fecundity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maturation time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𝑡𝑚</m:t>
                    </m:r>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and generation time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𝑡𝑑</m:t>
                    </m:r>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to be constant and</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𝑁</m:t>
                    </m:r>
                  </m:oMath>
                </a14:m>
                <a:r>
                  <a:rPr lang="en-US" sz="2400" dirty="0">
                    <a:latin typeface="Times New Roman" panose="02020603050405020304" pitchFamily="18" charset="0"/>
                    <a:cs typeface="Times New Roman" panose="02020603050405020304" pitchFamily="18" charset="0"/>
                  </a:rPr>
                  <a:t> to be the number of individuals in a particular generation. </a:t>
                </a:r>
              </a:p>
              <a:p>
                <a:pPr marL="285750" indent="-285750">
                  <a:buFont typeface="Arial" panose="020B0604020202020204" pitchFamily="34" charset="0"/>
                  <a:buChar char="•"/>
                </a:pPr>
                <a:r>
                  <a:rPr lang="en-US" sz="2400" i="0" dirty="0">
                    <a:latin typeface="Times New Roman" panose="02020603050405020304" pitchFamily="18" charset="0"/>
                    <a:cs typeface="Times New Roman" panose="02020603050405020304" pitchFamily="18" charset="0"/>
                  </a:rPr>
                  <a:t>Mortality Rate</a:t>
                </a:r>
                <a14:m>
                  <m:oMath xmlns:m="http://schemas.openxmlformats.org/officeDocument/2006/math">
                    <m:r>
                      <a:rPr lang="en-US" sz="2400" b="0" i="0" dirty="0" smtClean="0">
                        <a:latin typeface="Cambria Math" panose="02040503050406030204" pitchFamily="18" charset="0"/>
                        <a:cs typeface="Times New Roman" panose="02020603050405020304" pitchFamily="18" charset="0"/>
                      </a:rPr>
                      <m:t> </m:t>
                    </m:r>
                    <m:d>
                      <m:dPr>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𝑚</m:t>
                        </m:r>
                      </m:e>
                    </m:d>
                    <m:r>
                      <a:rPr lang="en-US" sz="2400" i="1" dirty="0" smtClean="0">
                        <a:latin typeface="Cambria Math" panose="02040503050406030204" pitchFamily="18" charset="0"/>
                        <a:cs typeface="Times New Roman" panose="02020603050405020304" pitchFamily="18" charset="0"/>
                      </a:rPr>
                      <m:t>=</m:t>
                    </m:r>
                  </m:oMath>
                </a14:m>
                <a:r>
                  <a:rPr lang="en-US" sz="2400" i="0" dirty="0">
                    <a:latin typeface="Times New Roman" panose="02020603050405020304" pitchFamily="18" charset="0"/>
                    <a:cs typeface="Times New Roman" panose="02020603050405020304" pitchFamily="18" charset="0"/>
                  </a:rPr>
                  <a:t> proportion of individuals dying per unit time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i="0" dirty="0">
                    <a:latin typeface="Times New Roman" panose="02020603050405020304" pitchFamily="18" charset="0"/>
                    <a:cs typeface="Times New Roman" panose="02020603050405020304" pitchFamily="18" charset="0"/>
                  </a:rPr>
                  <a:t>Fecundity</a:t>
                </a:r>
                <a14:m>
                  <m:oMath xmlns:m="http://schemas.openxmlformats.org/officeDocument/2006/math">
                    <m:r>
                      <a:rPr lang="en-US" sz="2400" b="0" i="0"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 = </m:t>
                    </m:r>
                  </m:oMath>
                </a14:m>
                <a:r>
                  <a:rPr lang="en-US" sz="2400" i="0" dirty="0">
                    <a:latin typeface="Times New Roman" panose="02020603050405020304" pitchFamily="18" charset="0"/>
                    <a:cs typeface="Times New Roman" panose="02020603050405020304" pitchFamily="18" charset="0"/>
                  </a:rPr>
                  <a:t>number of eggs produced per individual per unit time </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i="0" dirty="0">
                    <a:latin typeface="Times New Roman" panose="02020603050405020304" pitchFamily="18" charset="0"/>
                    <a:cs typeface="Times New Roman" panose="02020603050405020304" pitchFamily="18" charset="0"/>
                  </a:rPr>
                  <a:t>Number of Eggs produced in the generation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𝐸</m:t>
                    </m:r>
                    <m:r>
                      <a:rPr lang="en-US" sz="2400" i="1" dirty="0"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endParaRPr lang="en-US"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cs typeface="Times New Roman" panose="02020603050405020304" pitchFamily="18" charset="0"/>
                        </a:rPr>
                        <m:t>𝐸</m:t>
                      </m:r>
                      <m:r>
                        <a:rPr lang="en-US" sz="2400" i="1" dirty="0" smtClean="0">
                          <a:latin typeface="Cambria Math" panose="02040503050406030204" pitchFamily="18" charset="0"/>
                          <a:cs typeface="Times New Roman" panose="02020603050405020304" pitchFamily="18" charset="0"/>
                        </a:rPr>
                        <m:t> = </m:t>
                      </m:r>
                      <m:r>
                        <a:rPr lang="en-US" sz="2400" i="1" dirty="0" smtClean="0">
                          <a:latin typeface="Cambria Math" panose="02040503050406030204" pitchFamily="18" charset="0"/>
                          <a:cs typeface="Times New Roman" panose="02020603050405020304" pitchFamily="18" charset="0"/>
                        </a:rPr>
                        <m:t>𝑁</m:t>
                      </m:r>
                      <m:r>
                        <a:rPr lang="en-US" sz="2400" b="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 + </m:t>
                      </m:r>
                      <m:d>
                        <m:dPr>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𝑁</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𝑚</m:t>
                          </m:r>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𝑁</m:t>
                          </m:r>
                        </m:e>
                      </m:d>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 +{</m:t>
                      </m:r>
                      <m:d>
                        <m:dPr>
                          <m:ctrlPr>
                            <a:rPr lang="en-US" sz="2400" b="0" i="1" dirty="0" smtClean="0">
                              <a:latin typeface="Cambria Math" panose="02040503050406030204" pitchFamily="18" charset="0"/>
                              <a:cs typeface="Times New Roman" panose="02020603050405020304" pitchFamily="18" charset="0"/>
                            </a:rPr>
                          </m:ctrlPr>
                        </m:dPr>
                        <m:e>
                          <m:r>
                            <a:rPr lang="en-US" sz="2400" b="0" i="1" dirty="0" smtClean="0">
                              <a:latin typeface="Cambria Math" panose="02040503050406030204" pitchFamily="18" charset="0"/>
                              <a:cs typeface="Times New Roman" panose="02020603050405020304" pitchFamily="18" charset="0"/>
                            </a:rPr>
                            <m:t>𝑁</m:t>
                          </m:r>
                          <m:r>
                            <a:rPr lang="en-US" sz="2400" b="0" i="1" dirty="0" smtClean="0">
                              <a:latin typeface="Cambria Math" panose="02040503050406030204" pitchFamily="18" charset="0"/>
                              <a:cs typeface="Times New Roman" panose="02020603050405020304" pitchFamily="18" charset="0"/>
                            </a:rPr>
                            <m:t> −</m:t>
                          </m:r>
                          <m:r>
                            <a:rPr lang="en-US" sz="2400" b="0" i="1" dirty="0" smtClean="0">
                              <a:latin typeface="Cambria Math" panose="02040503050406030204" pitchFamily="18" charset="0"/>
                              <a:cs typeface="Times New Roman" panose="02020603050405020304" pitchFamily="18" charset="0"/>
                            </a:rPr>
                            <m:t>𝑚</m:t>
                          </m:r>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𝑁</m:t>
                          </m:r>
                        </m:e>
                      </m:d>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𝑚</m:t>
                      </m:r>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𝑁</m:t>
                      </m:r>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𝑚𝑁</m:t>
                      </m:r>
                      <m:r>
                        <a:rPr lang="en-US" sz="2400" b="0" i="1" dirty="0" smtClean="0">
                          <a:latin typeface="Cambria Math" panose="02040503050406030204" pitchFamily="18" charset="0"/>
                          <a:cs typeface="Times New Roman" panose="02020603050405020304" pitchFamily="18" charset="0"/>
                        </a:rPr>
                        <m:t>)}</m:t>
                      </m:r>
                      <m:r>
                        <a:rPr lang="en-US" sz="2400" b="0" i="1" dirty="0" smtClean="0">
                          <a:latin typeface="Cambria Math" panose="02040503050406030204" pitchFamily="18" charset="0"/>
                          <a:cs typeface="Times New Roman" panose="02020603050405020304" pitchFamily="18" charset="0"/>
                        </a:rPr>
                        <m:t>𝑓</m:t>
                      </m:r>
                      <m:r>
                        <a:rPr lang="en-US" sz="2400" b="0" i="1" dirty="0" smtClean="0">
                          <a:latin typeface="Cambria Math" panose="02040503050406030204" pitchFamily="18" charset="0"/>
                          <a:cs typeface="Times New Roman" panose="020206030504050203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two kinds of individuals in a population: </a:t>
                </a: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Developing faster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𝑁</m:t>
                    </m:r>
                    <m:r>
                      <a:rPr lang="en-US" sz="2400" i="1" baseline="-25000" dirty="0" smtClean="0">
                        <a:latin typeface="Cambria Math" panose="02040503050406030204" pitchFamily="18" charset="0"/>
                        <a:cs typeface="Times New Roman" panose="02020603050405020304" pitchFamily="18" charset="0"/>
                      </a:rPr>
                      <m:t>1</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𝑚</m:t>
                    </m:r>
                    <m:r>
                      <a:rPr lang="en-US" sz="2400" i="1" baseline="-25000" dirty="0" smtClean="0">
                        <a:latin typeface="Cambria Math" panose="02040503050406030204" pitchFamily="18" charset="0"/>
                        <a:cs typeface="Times New Roman" panose="02020603050405020304" pitchFamily="18" charset="0"/>
                      </a:rPr>
                      <m:t>1</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𝑓</m:t>
                    </m:r>
                    <m:r>
                      <a:rPr lang="en-US" sz="2400" i="1" baseline="-25000" dirty="0" smtClean="0">
                        <a:latin typeface="Cambria Math" panose="02040503050406030204" pitchFamily="18" charset="0"/>
                        <a:cs typeface="Times New Roman" panose="02020603050405020304" pitchFamily="18" charset="0"/>
                      </a:rPr>
                      <m:t>1</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𝑡𝑚</m:t>
                    </m:r>
                    <m:r>
                      <a:rPr lang="en-US" sz="2400" i="1" baseline="-25000" dirty="0" smtClean="0">
                        <a:latin typeface="Cambria Math" panose="02040503050406030204" pitchFamily="18" charset="0"/>
                        <a:cs typeface="Times New Roman" panose="02020603050405020304" pitchFamily="18" charset="0"/>
                      </a:rPr>
                      <m:t>1</m:t>
                    </m:r>
                    <m:r>
                      <a:rPr lang="en-US" sz="2400" i="1" dirty="0"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sz="2400" dirty="0">
                    <a:latin typeface="Times New Roman" panose="02020603050405020304" pitchFamily="18" charset="0"/>
                    <a:cs typeface="Times New Roman" panose="02020603050405020304" pitchFamily="18" charset="0"/>
                  </a:rPr>
                  <a:t>Developing slower</a:t>
                </a:r>
                <a14:m>
                  <m:oMath xmlns:m="http://schemas.openxmlformats.org/officeDocument/2006/math">
                    <m:r>
                      <a:rPr lang="en-US" sz="2400" b="0" i="0"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𝑁</m:t>
                    </m:r>
                    <m:r>
                      <a:rPr lang="en-US" sz="2400" i="1" baseline="-25000" dirty="0">
                        <a:latin typeface="Cambria Math" panose="02040503050406030204" pitchFamily="18" charset="0"/>
                        <a:cs typeface="Times New Roman" panose="02020603050405020304" pitchFamily="18" charset="0"/>
                      </a:rPr>
                      <m:t>2</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𝑚</m:t>
                    </m:r>
                    <m:r>
                      <a:rPr lang="en-US" sz="2400" i="1" baseline="-25000" dirty="0">
                        <a:latin typeface="Cambria Math" panose="02040503050406030204" pitchFamily="18" charset="0"/>
                        <a:cs typeface="Times New Roman" panose="02020603050405020304" pitchFamily="18" charset="0"/>
                      </a:rPr>
                      <m:t>2</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𝑓</m:t>
                    </m:r>
                    <m:r>
                      <a:rPr lang="en-US" sz="2400" i="1" baseline="-25000" dirty="0" smtClean="0">
                        <a:latin typeface="Cambria Math" panose="02040503050406030204" pitchFamily="18" charset="0"/>
                        <a:cs typeface="Times New Roman" panose="02020603050405020304" pitchFamily="18" charset="0"/>
                      </a:rPr>
                      <m:t>2</m:t>
                    </m:r>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𝑡𝑚</m:t>
                    </m:r>
                    <m:r>
                      <a:rPr lang="en-US" sz="2400" i="1" baseline="-25000" dirty="0" smtClean="0">
                        <a:latin typeface="Cambria Math" panose="02040503050406030204" pitchFamily="18" charset="0"/>
                        <a:cs typeface="Times New Roman" panose="02020603050405020304" pitchFamily="18" charset="0"/>
                      </a:rPr>
                      <m:t>2</m:t>
                    </m:r>
                    <m:r>
                      <a:rPr lang="en-US" sz="2400" i="1" dirty="0"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lvl="2"/>
                <a:endParaRPr lang="en-US" sz="2400" dirty="0"/>
              </a:p>
            </p:txBody>
          </p:sp>
        </mc:Choice>
        <mc:Fallback>
          <p:sp>
            <p:nvSpPr>
              <p:cNvPr id="5" name="TextBox 4">
                <a:extLst>
                  <a:ext uri="{FF2B5EF4-FFF2-40B4-BE49-F238E27FC236}">
                    <a16:creationId xmlns:a16="http://schemas.microsoft.com/office/drawing/2014/main" id="{711AAFC4-C369-6F14-3F4D-B5BA457873DB}"/>
                  </a:ext>
                </a:extLst>
              </p:cNvPr>
              <p:cNvSpPr txBox="1">
                <a:spLocks noRot="1" noChangeAspect="1" noMove="1" noResize="1" noEditPoints="1" noAdjustHandles="1" noChangeArrowheads="1" noChangeShapeType="1" noTextEdit="1"/>
              </p:cNvSpPr>
              <p:nvPr/>
            </p:nvSpPr>
            <p:spPr>
              <a:xfrm>
                <a:off x="838201" y="1734861"/>
                <a:ext cx="10863262" cy="6001643"/>
              </a:xfrm>
              <a:prstGeom prst="rect">
                <a:avLst/>
              </a:prstGeom>
              <a:blipFill>
                <a:blip r:embed="rId2"/>
                <a:stretch>
                  <a:fillRect l="-818" t="-844"/>
                </a:stretch>
              </a:blipFill>
            </p:spPr>
            <p:txBody>
              <a:bodyPr/>
              <a:lstStyle/>
              <a:p>
                <a:r>
                  <a:rPr lang="en-US">
                    <a:noFill/>
                  </a:rPr>
                  <a:t> </a:t>
                </a:r>
              </a:p>
            </p:txBody>
          </p:sp>
        </mc:Fallback>
      </mc:AlternateContent>
    </p:spTree>
    <p:extLst>
      <p:ext uri="{BB962C8B-B14F-4D97-AF65-F5344CB8AC3E}">
        <p14:creationId xmlns:p14="http://schemas.microsoft.com/office/powerpoint/2010/main" val="372323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Model Description</a:t>
            </a:r>
          </a:p>
        </p:txBody>
      </p:sp>
      <p:sp>
        <p:nvSpPr>
          <p:cNvPr id="4" name="TextBox 3">
            <a:extLst>
              <a:ext uri="{FF2B5EF4-FFF2-40B4-BE49-F238E27FC236}">
                <a16:creationId xmlns:a16="http://schemas.microsoft.com/office/drawing/2014/main" id="{52C9478B-F60B-1277-8232-DA5DBE39A728}"/>
              </a:ext>
            </a:extLst>
          </p:cNvPr>
          <p:cNvSpPr txBox="1"/>
          <p:nvPr/>
        </p:nvSpPr>
        <p:spPr>
          <a:xfrm>
            <a:off x="838200" y="1129774"/>
            <a:ext cx="2952668" cy="492443"/>
          </a:xfrm>
          <a:prstGeom prst="rect">
            <a:avLst/>
          </a:prstGeom>
          <a:noFill/>
        </p:spPr>
        <p:txBody>
          <a:bodyPr wrap="none" rtlCol="0">
            <a:spAutoFit/>
          </a:bodyPr>
          <a:lstStyle/>
          <a:p>
            <a:r>
              <a:rPr lang="en-US" sz="2600" dirty="0">
                <a:latin typeface="Times New Roman" panose="02020603050405020304" pitchFamily="18" charset="0"/>
                <a:cs typeface="Times New Roman" panose="02020603050405020304" pitchFamily="18" charset="0"/>
              </a:rPr>
              <a:t>Different Approach:</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11AAFC4-C369-6F14-3F4D-B5BA457873DB}"/>
                  </a:ext>
                </a:extLst>
              </p:cNvPr>
              <p:cNvSpPr txBox="1"/>
              <p:nvPr/>
            </p:nvSpPr>
            <p:spPr>
              <a:xfrm>
                <a:off x="838201" y="1734861"/>
                <a:ext cx="10863262" cy="3785652"/>
              </a:xfrm>
              <a:prstGeom prst="rect">
                <a:avLst/>
              </a:prstGeom>
              <a:noFill/>
            </p:spPr>
            <p:txBody>
              <a:bodyPr wrap="square" rtlCol="0">
                <a:spAutoFit/>
              </a:bodyPr>
              <a:lstStyle/>
              <a:p>
                <a:pPr lvl="1"/>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𝑑𝑎𝑑</m:t>
                      </m:r>
                    </m:oMath>
                  </m:oMathPara>
                </a14:m>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Fecundity: </a:t>
                </a: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Mortality: </a:t>
                </a:r>
              </a:p>
              <a:p>
                <a:pPr marL="800100" lvl="1"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marL="800100" lvl="1"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pPr lvl="2"/>
                <a:endParaRPr lang="en-US" sz="2400" dirty="0"/>
              </a:p>
            </p:txBody>
          </p:sp>
        </mc:Choice>
        <mc:Fallback>
          <p:sp>
            <p:nvSpPr>
              <p:cNvPr id="5" name="TextBox 4">
                <a:extLst>
                  <a:ext uri="{FF2B5EF4-FFF2-40B4-BE49-F238E27FC236}">
                    <a16:creationId xmlns:a16="http://schemas.microsoft.com/office/drawing/2014/main" id="{711AAFC4-C369-6F14-3F4D-B5BA457873DB}"/>
                  </a:ext>
                </a:extLst>
              </p:cNvPr>
              <p:cNvSpPr txBox="1">
                <a:spLocks noRot="1" noChangeAspect="1" noMove="1" noResize="1" noEditPoints="1" noAdjustHandles="1" noChangeArrowheads="1" noChangeShapeType="1" noTextEdit="1"/>
              </p:cNvSpPr>
              <p:nvPr/>
            </p:nvSpPr>
            <p:spPr>
              <a:xfrm>
                <a:off x="838201" y="1734861"/>
                <a:ext cx="10863262" cy="3785652"/>
              </a:xfrm>
              <a:prstGeom prst="rect">
                <a:avLst/>
              </a:prstGeom>
              <a:blipFill>
                <a:blip r:embed="rId2"/>
                <a:stretch>
                  <a:fillRect/>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FA6DDF7-259B-FAF5-1968-38CE1EA71FC7}"/>
              </a:ext>
            </a:extLst>
          </p:cNvPr>
          <p:cNvGrpSpPr/>
          <p:nvPr/>
        </p:nvGrpSpPr>
        <p:grpSpPr>
          <a:xfrm>
            <a:off x="4016892" y="1622217"/>
            <a:ext cx="3222107" cy="4390105"/>
            <a:chOff x="8131692" y="2235595"/>
            <a:chExt cx="3222107" cy="4390105"/>
          </a:xfrm>
        </p:grpSpPr>
        <p:pic>
          <p:nvPicPr>
            <p:cNvPr id="8" name="Picture 7">
              <a:extLst>
                <a:ext uri="{FF2B5EF4-FFF2-40B4-BE49-F238E27FC236}">
                  <a16:creationId xmlns:a16="http://schemas.microsoft.com/office/drawing/2014/main" id="{F3C500FA-11A7-5B61-F8EC-9B46F05639C2}"/>
                </a:ext>
              </a:extLst>
            </p:cNvPr>
            <p:cNvPicPr>
              <a:picLocks noChangeAspect="1"/>
            </p:cNvPicPr>
            <p:nvPr/>
          </p:nvPicPr>
          <p:blipFill>
            <a:blip r:embed="rId3"/>
            <a:stretch>
              <a:fillRect/>
            </a:stretch>
          </p:blipFill>
          <p:spPr>
            <a:xfrm>
              <a:off x="8411632" y="4540422"/>
              <a:ext cx="2942167" cy="2085278"/>
            </a:xfrm>
            <a:prstGeom prst="rect">
              <a:avLst/>
            </a:prstGeom>
          </p:spPr>
        </p:pic>
        <p:grpSp>
          <p:nvGrpSpPr>
            <p:cNvPr id="14" name="Group 13">
              <a:extLst>
                <a:ext uri="{FF2B5EF4-FFF2-40B4-BE49-F238E27FC236}">
                  <a16:creationId xmlns:a16="http://schemas.microsoft.com/office/drawing/2014/main" id="{FAC3FB25-2498-C7C0-D9D2-FB7D3CB47C2F}"/>
                </a:ext>
              </a:extLst>
            </p:cNvPr>
            <p:cNvGrpSpPr/>
            <p:nvPr/>
          </p:nvGrpSpPr>
          <p:grpSpPr>
            <a:xfrm>
              <a:off x="8131692" y="2235595"/>
              <a:ext cx="3222107" cy="2248505"/>
              <a:chOff x="8131692" y="2235595"/>
              <a:chExt cx="3222107" cy="2248505"/>
            </a:xfrm>
          </p:grpSpPr>
          <p:pic>
            <p:nvPicPr>
              <p:cNvPr id="6" name="Picture 5">
                <a:extLst>
                  <a:ext uri="{FF2B5EF4-FFF2-40B4-BE49-F238E27FC236}">
                    <a16:creationId xmlns:a16="http://schemas.microsoft.com/office/drawing/2014/main" id="{2495D6BD-2197-007D-EE1B-0DB6014088BD}"/>
                  </a:ext>
                </a:extLst>
              </p:cNvPr>
              <p:cNvPicPr>
                <a:picLocks noChangeAspect="1"/>
              </p:cNvPicPr>
              <p:nvPr/>
            </p:nvPicPr>
            <p:blipFill>
              <a:blip r:embed="rId4"/>
              <a:stretch>
                <a:fillRect/>
              </a:stretch>
            </p:blipFill>
            <p:spPr>
              <a:xfrm>
                <a:off x="8131692" y="2235595"/>
                <a:ext cx="3222107" cy="2248505"/>
              </a:xfrm>
              <a:prstGeom prst="rect">
                <a:avLst/>
              </a:prstGeom>
            </p:spPr>
          </p:pic>
          <p:sp>
            <p:nvSpPr>
              <p:cNvPr id="9" name="TextBox 8">
                <a:extLst>
                  <a:ext uri="{FF2B5EF4-FFF2-40B4-BE49-F238E27FC236}">
                    <a16:creationId xmlns:a16="http://schemas.microsoft.com/office/drawing/2014/main" id="{15835071-8D2E-4A0C-67C2-80473CF466AD}"/>
                  </a:ext>
                </a:extLst>
              </p:cNvPr>
              <p:cNvSpPr txBox="1"/>
              <p:nvPr/>
            </p:nvSpPr>
            <p:spPr>
              <a:xfrm rot="16200000">
                <a:off x="8389467" y="3123959"/>
                <a:ext cx="80182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Fecundity</a:t>
                </a:r>
              </a:p>
            </p:txBody>
          </p:sp>
          <p:sp>
            <p:nvSpPr>
              <p:cNvPr id="10" name="TextBox 9">
                <a:extLst>
                  <a:ext uri="{FF2B5EF4-FFF2-40B4-BE49-F238E27FC236}">
                    <a16:creationId xmlns:a16="http://schemas.microsoft.com/office/drawing/2014/main" id="{52BABE05-5A20-C125-3ADC-B8A3E73906B7}"/>
                  </a:ext>
                </a:extLst>
              </p:cNvPr>
              <p:cNvSpPr txBox="1"/>
              <p:nvPr/>
            </p:nvSpPr>
            <p:spPr>
              <a:xfrm>
                <a:off x="9254177" y="3960879"/>
                <a:ext cx="102303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Age (in days)</a:t>
                </a:r>
              </a:p>
            </p:txBody>
          </p:sp>
        </p:grpSp>
        <p:sp>
          <p:nvSpPr>
            <p:cNvPr id="12" name="TextBox 11">
              <a:extLst>
                <a:ext uri="{FF2B5EF4-FFF2-40B4-BE49-F238E27FC236}">
                  <a16:creationId xmlns:a16="http://schemas.microsoft.com/office/drawing/2014/main" id="{8BFD452E-582E-EDE2-29DA-BB24D3BF9D95}"/>
                </a:ext>
              </a:extLst>
            </p:cNvPr>
            <p:cNvSpPr txBox="1"/>
            <p:nvPr/>
          </p:nvSpPr>
          <p:spPr>
            <a:xfrm rot="16200000">
              <a:off x="8245196" y="5129581"/>
              <a:ext cx="1090363"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Mortality Rate</a:t>
              </a:r>
            </a:p>
          </p:txBody>
        </p:sp>
        <p:sp>
          <p:nvSpPr>
            <p:cNvPr id="13" name="TextBox 12">
              <a:extLst>
                <a:ext uri="{FF2B5EF4-FFF2-40B4-BE49-F238E27FC236}">
                  <a16:creationId xmlns:a16="http://schemas.microsoft.com/office/drawing/2014/main" id="{535AB4C9-16AF-71E6-F535-EBC8AED5EAD7}"/>
                </a:ext>
              </a:extLst>
            </p:cNvPr>
            <p:cNvSpPr txBox="1"/>
            <p:nvPr/>
          </p:nvSpPr>
          <p:spPr>
            <a:xfrm>
              <a:off x="9165445" y="5941247"/>
              <a:ext cx="1452642"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Maturation (in days)</a:t>
              </a:r>
            </a:p>
          </p:txBody>
        </p:sp>
      </p:gr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322F84D-135C-D42D-4999-CF2A19668B88}"/>
                  </a:ext>
                </a:extLst>
              </p:cNvPr>
              <p:cNvSpPr txBox="1"/>
              <p:nvPr/>
            </p:nvSpPr>
            <p:spPr>
              <a:xfrm>
                <a:off x="8412166" y="2248169"/>
                <a:ext cx="3515321" cy="71917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0" smtClean="0">
                          <a:latin typeface="Cambria Math" panose="02040503050406030204" pitchFamily="18" charset="0"/>
                          <a:ea typeface="Cambria Math" panose="02040503050406030204" pitchFamily="18" charset="0"/>
                        </a:rPr>
                        <m:t>0</m:t>
                      </m:r>
                      <m:d>
                        <m:dPr>
                          <m:ctrlPr>
                            <a:rPr lang="en-US" b="0" i="0" smtClean="0">
                              <a:latin typeface="Cambria Math" panose="02040503050406030204" pitchFamily="18" charset="0"/>
                              <a:ea typeface="Cambria Math" panose="02040503050406030204" pitchFamily="18" charset="0"/>
                            </a:rPr>
                          </m:ctrlPr>
                        </m:dPr>
                        <m:e>
                          <m:f>
                            <m:fPr>
                              <m:ctrlPr>
                                <a:rPr lang="en-US" b="0" i="0" smtClean="0">
                                  <a:latin typeface="Cambria Math" panose="02040503050406030204" pitchFamily="18" charset="0"/>
                                  <a:ea typeface="Cambria Math" panose="02040503050406030204" pitchFamily="18" charset="0"/>
                                </a:rPr>
                              </m:ctrlPr>
                            </m:fPr>
                            <m:num>
                              <m:sSup>
                                <m:sSupPr>
                                  <m:ctrlPr>
                                    <a:rPr lang="en-US" b="0" i="0"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b</m:t>
                                  </m:r>
                                </m:e>
                                <m:sup>
                                  <m:r>
                                    <a:rPr lang="en-US" b="0" i="0" smtClean="0">
                                      <a:latin typeface="Cambria Math" panose="02040503050406030204" pitchFamily="18" charset="0"/>
                                      <a:ea typeface="Cambria Math" panose="02040503050406030204" pitchFamily="18" charset="0"/>
                                    </a:rPr>
                                    <m:t>4</m:t>
                                  </m:r>
                                </m:sup>
                              </m:sSup>
                            </m:num>
                            <m:den>
                              <m:sSup>
                                <m:sSupPr>
                                  <m:ctrlPr>
                                    <a:rPr lang="en-US" b="0" i="0" smtClean="0">
                                      <a:latin typeface="Cambria Math" panose="02040503050406030204" pitchFamily="18" charset="0"/>
                                      <a:ea typeface="Cambria Math" panose="02040503050406030204" pitchFamily="18" charset="0"/>
                                    </a:rPr>
                                  </m:ctrlPr>
                                </m:sSupPr>
                                <m:e>
                                  <m:r>
                                    <m:rPr>
                                      <m:sty m:val="p"/>
                                    </m:rPr>
                                    <a:rPr lang="en-US" b="0" i="0" smtClean="0">
                                      <a:latin typeface="Cambria Math" panose="02040503050406030204" pitchFamily="18" charset="0"/>
                                      <a:ea typeface="Cambria Math" panose="02040503050406030204" pitchFamily="18" charset="0"/>
                                    </a:rPr>
                                    <m:t>b</m:t>
                                  </m:r>
                                </m:e>
                                <m:sup>
                                  <m:r>
                                    <a:rPr lang="en-US" b="0" i="0" smtClean="0">
                                      <a:latin typeface="Cambria Math" panose="02040503050406030204" pitchFamily="18" charset="0"/>
                                      <a:ea typeface="Cambria Math" panose="02040503050406030204" pitchFamily="18" charset="0"/>
                                    </a:rPr>
                                    <m:t>4</m:t>
                                  </m:r>
                                </m:sup>
                              </m:sSup>
                              <m:r>
                                <a:rPr lang="en-US" b="0" i="0" smtClean="0">
                                  <a:latin typeface="Cambria Math" panose="02040503050406030204" pitchFamily="18" charset="0"/>
                                  <a:ea typeface="Cambria Math" panose="02040503050406030204" pitchFamily="18" charset="0"/>
                                </a:rPr>
                                <m:t>+</m:t>
                              </m:r>
                              <m:sSub>
                                <m:sSubPr>
                                  <m:ctrlPr>
                                    <a:rPr lang="en-US" b="0" i="0"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t</m:t>
                                  </m:r>
                                </m:e>
                                <m:sub>
                                  <m:r>
                                    <m:rPr>
                                      <m:sty m:val="p"/>
                                    </m:rPr>
                                    <a:rPr lang="en-US" b="0" i="0" smtClean="0">
                                      <a:latin typeface="Cambria Math" panose="02040503050406030204" pitchFamily="18" charset="0"/>
                                      <a:ea typeface="Cambria Math" panose="02040503050406030204" pitchFamily="18" charset="0"/>
                                    </a:rPr>
                                    <m:t>m</m:t>
                                  </m:r>
                                </m:sub>
                              </m:sSub>
                              <m:sSup>
                                <m:sSupPr>
                                  <m:ctrlPr>
                                    <a:rPr lang="en-US" b="0" i="0" smtClean="0">
                                      <a:latin typeface="Cambria Math" panose="02040503050406030204" pitchFamily="18" charset="0"/>
                                      <a:ea typeface="Cambria Math" panose="02040503050406030204" pitchFamily="18" charset="0"/>
                                    </a:rPr>
                                  </m:ctrlPr>
                                </m:sSupPr>
                                <m:e>
                                  <m:r>
                                    <a:rPr lang="en-US" b="0" i="0" smtClean="0">
                                      <a:latin typeface="Cambria Math" panose="02040503050406030204" pitchFamily="18" charset="0"/>
                                      <a:ea typeface="Cambria Math" panose="02040503050406030204" pitchFamily="18" charset="0"/>
                                    </a:rPr>
                                    <m:t>`</m:t>
                                  </m:r>
                                </m:e>
                                <m:sup>
                                  <m:r>
                                    <a:rPr lang="en-US" b="0" i="0" smtClean="0">
                                      <a:latin typeface="Cambria Math" panose="02040503050406030204" pitchFamily="18" charset="0"/>
                                      <a:ea typeface="Cambria Math" panose="02040503050406030204" pitchFamily="18" charset="0"/>
                                    </a:rPr>
                                    <m:t>4</m:t>
                                  </m:r>
                                </m:sup>
                              </m:sSup>
                            </m:den>
                          </m:f>
                        </m:e>
                      </m:d>
                      <m:r>
                        <a:rPr lang="en-US" b="0" i="0" smtClean="0">
                          <a:latin typeface="Cambria Math" panose="02040503050406030204" pitchFamily="18" charset="0"/>
                          <a:ea typeface="Cambria Math" panose="02040503050406030204" pitchFamily="18" charset="0"/>
                        </a:rPr>
                        <m:t>∗</m:t>
                      </m:r>
                      <m:d>
                        <m:dPr>
                          <m:ctrlPr>
                            <a:rPr lang="en-US" b="0" i="0" smtClean="0">
                              <a:latin typeface="Cambria Math" panose="02040503050406030204" pitchFamily="18" charset="0"/>
                              <a:ea typeface="Cambria Math" panose="02040503050406030204" pitchFamily="18" charset="0"/>
                            </a:rPr>
                          </m:ctrlPr>
                        </m:dPr>
                        <m:e>
                          <m:f>
                            <m:fPr>
                              <m:ctrlPr>
                                <a:rPr lang="en-US" b="0" i="0" smtClean="0">
                                  <a:latin typeface="Cambria Math" panose="02040503050406030204" pitchFamily="18" charset="0"/>
                                  <a:ea typeface="Cambria Math" panose="02040503050406030204" pitchFamily="18" charset="0"/>
                                </a:rPr>
                              </m:ctrlPr>
                            </m:fPr>
                            <m:num>
                              <m:sSub>
                                <m:sSubPr>
                                  <m:ctrlPr>
                                    <a:rPr lang="en-US" b="0" i="0"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t</m:t>
                                  </m:r>
                                </m:e>
                                <m:sub>
                                  <m:r>
                                    <m:rPr>
                                      <m:sty m:val="p"/>
                                    </m:rPr>
                                    <a:rPr lang="en-US" b="0" i="0" smtClean="0">
                                      <a:latin typeface="Cambria Math" panose="02040503050406030204" pitchFamily="18" charset="0"/>
                                      <a:ea typeface="Cambria Math" panose="02040503050406030204" pitchFamily="18" charset="0"/>
                                    </a:rPr>
                                    <m:t>m</m:t>
                                  </m:r>
                                </m:sub>
                              </m:sSub>
                            </m:num>
                            <m:den>
                              <m:sSub>
                                <m:sSubPr>
                                  <m:ctrlPr>
                                    <a:rPr lang="en-US" b="0" i="0"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t</m:t>
                                  </m:r>
                                </m:e>
                                <m:sub>
                                  <m:r>
                                    <m:rPr>
                                      <m:sty m:val="p"/>
                                    </m:rPr>
                                    <a:rPr lang="en-US" b="0" i="0" smtClean="0">
                                      <a:latin typeface="Cambria Math" panose="02040503050406030204" pitchFamily="18" charset="0"/>
                                      <a:ea typeface="Cambria Math" panose="02040503050406030204" pitchFamily="18" charset="0"/>
                                    </a:rPr>
                                    <m:t>m</m:t>
                                  </m:r>
                                </m:sub>
                              </m:sSub>
                              <m:r>
                                <a:rPr lang="en-US" b="0" i="0" smtClean="0">
                                  <a:latin typeface="Cambria Math" panose="02040503050406030204" pitchFamily="18" charset="0"/>
                                  <a:ea typeface="Cambria Math" panose="02040503050406030204" pitchFamily="18" charset="0"/>
                                </a:rPr>
                                <m:t>+</m:t>
                              </m:r>
                              <m:sSub>
                                <m:sSubPr>
                                  <m:ctrlPr>
                                    <a:rPr lang="en-US" b="0" i="0"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t</m:t>
                                  </m:r>
                                </m:e>
                                <m:sub>
                                  <m:r>
                                    <m:rPr>
                                      <m:sty m:val="p"/>
                                    </m:rPr>
                                    <a:rPr lang="en-US" b="0" i="0" smtClean="0">
                                      <a:latin typeface="Cambria Math" panose="02040503050406030204" pitchFamily="18" charset="0"/>
                                      <a:ea typeface="Cambria Math" panose="02040503050406030204" pitchFamily="18" charset="0"/>
                                    </a:rPr>
                                    <m:t>m</m:t>
                                  </m:r>
                                </m:sub>
                              </m:sSub>
                              <m:r>
                                <a:rPr lang="en-US" b="0" i="0" smtClean="0">
                                  <a:latin typeface="Cambria Math" panose="02040503050406030204" pitchFamily="18" charset="0"/>
                                  <a:ea typeface="Cambria Math" panose="02040503050406030204" pitchFamily="18" charset="0"/>
                                </a:rPr>
                                <m:t>`</m:t>
                              </m:r>
                            </m:den>
                          </m:f>
                        </m:e>
                      </m:d>
                    </m:oMath>
                  </m:oMathPara>
                </a14:m>
                <a:endParaRPr lang="en-US" dirty="0"/>
              </a:p>
            </p:txBody>
          </p:sp>
        </mc:Choice>
        <mc:Fallback>
          <p:sp>
            <p:nvSpPr>
              <p:cNvPr id="16" name="TextBox 15">
                <a:extLst>
                  <a:ext uri="{FF2B5EF4-FFF2-40B4-BE49-F238E27FC236}">
                    <a16:creationId xmlns:a16="http://schemas.microsoft.com/office/drawing/2014/main" id="{6322F84D-135C-D42D-4999-CF2A19668B88}"/>
                  </a:ext>
                </a:extLst>
              </p:cNvPr>
              <p:cNvSpPr txBox="1">
                <a:spLocks noRot="1" noChangeAspect="1" noMove="1" noResize="1" noEditPoints="1" noAdjustHandles="1" noChangeArrowheads="1" noChangeShapeType="1" noTextEdit="1"/>
              </p:cNvSpPr>
              <p:nvPr/>
            </p:nvSpPr>
            <p:spPr>
              <a:xfrm>
                <a:off x="8412166" y="2248169"/>
                <a:ext cx="3515321" cy="71917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71A90402-6297-41AE-93B8-9549B2E07ABD}"/>
                  </a:ext>
                </a:extLst>
              </p:cNvPr>
              <p:cNvSpPr txBox="1"/>
              <p:nvPr/>
            </p:nvSpPr>
            <p:spPr>
              <a:xfrm>
                <a:off x="8374418" y="4059260"/>
                <a:ext cx="1019062" cy="89242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𝑚</m:t>
                                      </m:r>
                                    </m:sub>
                                  </m:sSub>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𝑚</m:t>
                                      </m:r>
                                    </m:sub>
                                    <m:sup>
                                      <m:r>
                                        <a:rPr lang="en-US" b="0" i="1" smtClean="0">
                                          <a:latin typeface="Cambria Math" panose="02040503050406030204" pitchFamily="18" charset="0"/>
                                          <a:ea typeface="Cambria Math" panose="02040503050406030204" pitchFamily="18" charset="0"/>
                                        </a:rPr>
                                        <m:t>0</m:t>
                                      </m:r>
                                    </m:sup>
                                  </m:sSubSup>
                                </m:den>
                              </m:f>
                            </m:sup>
                          </m:sSup>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𝑚</m:t>
                              </m:r>
                            </m:sub>
                          </m:sSub>
                        </m:den>
                      </m:f>
                    </m:oMath>
                  </m:oMathPara>
                </a14:m>
                <a:endParaRPr lang="en-US" dirty="0"/>
              </a:p>
            </p:txBody>
          </p:sp>
        </mc:Choice>
        <mc:Fallback>
          <p:sp>
            <p:nvSpPr>
              <p:cNvPr id="17" name="TextBox 16">
                <a:extLst>
                  <a:ext uri="{FF2B5EF4-FFF2-40B4-BE49-F238E27FC236}">
                    <a16:creationId xmlns:a16="http://schemas.microsoft.com/office/drawing/2014/main" id="{71A90402-6297-41AE-93B8-9549B2E07ABD}"/>
                  </a:ext>
                </a:extLst>
              </p:cNvPr>
              <p:cNvSpPr txBox="1">
                <a:spLocks noRot="1" noChangeAspect="1" noMove="1" noResize="1" noEditPoints="1" noAdjustHandles="1" noChangeArrowheads="1" noChangeShapeType="1" noTextEdit="1"/>
              </p:cNvSpPr>
              <p:nvPr/>
            </p:nvSpPr>
            <p:spPr>
              <a:xfrm>
                <a:off x="8374418" y="4059260"/>
                <a:ext cx="1019062" cy="89242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377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Results</a:t>
            </a:r>
          </a:p>
        </p:txBody>
      </p:sp>
      <p:pic>
        <p:nvPicPr>
          <p:cNvPr id="4" name="Picture 3">
            <a:extLst>
              <a:ext uri="{FF2B5EF4-FFF2-40B4-BE49-F238E27FC236}">
                <a16:creationId xmlns:a16="http://schemas.microsoft.com/office/drawing/2014/main" id="{8A5CAFDB-30FA-51A8-52C6-5399624733B3}"/>
              </a:ext>
            </a:extLst>
          </p:cNvPr>
          <p:cNvPicPr>
            <a:picLocks noChangeAspect="1"/>
          </p:cNvPicPr>
          <p:nvPr/>
        </p:nvPicPr>
        <p:blipFill>
          <a:blip r:embed="rId2"/>
          <a:stretch>
            <a:fillRect/>
          </a:stretch>
        </p:blipFill>
        <p:spPr>
          <a:xfrm>
            <a:off x="2917902" y="1234586"/>
            <a:ext cx="6096000" cy="4388827"/>
          </a:xfrm>
          <a:prstGeom prst="rect">
            <a:avLst/>
          </a:prstGeom>
        </p:spPr>
      </p:pic>
      <p:sp>
        <p:nvSpPr>
          <p:cNvPr id="5" name="TextBox 4">
            <a:extLst>
              <a:ext uri="{FF2B5EF4-FFF2-40B4-BE49-F238E27FC236}">
                <a16:creationId xmlns:a16="http://schemas.microsoft.com/office/drawing/2014/main" id="{DEE14940-CEE8-AF44-8562-D19D7617B75E}"/>
              </a:ext>
            </a:extLst>
          </p:cNvPr>
          <p:cNvSpPr txBox="1"/>
          <p:nvPr/>
        </p:nvSpPr>
        <p:spPr>
          <a:xfrm>
            <a:off x="2390658" y="5728225"/>
            <a:ext cx="741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Figure 1: In the absence of significant trade-offs we get a normal distribution </a:t>
            </a:r>
          </a:p>
        </p:txBody>
      </p:sp>
    </p:spTree>
    <p:extLst>
      <p:ext uri="{BB962C8B-B14F-4D97-AF65-F5344CB8AC3E}">
        <p14:creationId xmlns:p14="http://schemas.microsoft.com/office/powerpoint/2010/main" val="1473509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71C23-E116-9E30-D92B-95299311C78E}"/>
              </a:ext>
            </a:extLst>
          </p:cNvPr>
          <p:cNvSpPr>
            <a:spLocks noGrp="1"/>
          </p:cNvSpPr>
          <p:nvPr>
            <p:ph type="title"/>
          </p:nvPr>
        </p:nvSpPr>
        <p:spPr>
          <a:xfrm>
            <a:off x="838200" y="232300"/>
            <a:ext cx="10515600" cy="897474"/>
          </a:xfrm>
        </p:spPr>
        <p:txBody>
          <a:bodyPr>
            <a:normAutofit/>
          </a:bodyPr>
          <a:lstStyle/>
          <a:p>
            <a:pPr algn="ctr"/>
            <a:r>
              <a:rPr lang="en-US" sz="2800" b="1" dirty="0">
                <a:latin typeface="Times New Roman" panose="02020603050405020304" pitchFamily="18" charset="0"/>
                <a:cs typeface="Times New Roman" panose="02020603050405020304" pitchFamily="18" charset="0"/>
              </a:rPr>
              <a:t>Results</a:t>
            </a:r>
          </a:p>
        </p:txBody>
      </p:sp>
      <p:pic>
        <p:nvPicPr>
          <p:cNvPr id="7" name="Picture 6">
            <a:extLst>
              <a:ext uri="{FF2B5EF4-FFF2-40B4-BE49-F238E27FC236}">
                <a16:creationId xmlns:a16="http://schemas.microsoft.com/office/drawing/2014/main" id="{BB536238-BBE8-69C6-9F74-C032735B8F08}"/>
              </a:ext>
            </a:extLst>
          </p:cNvPr>
          <p:cNvPicPr>
            <a:picLocks noChangeAspect="1"/>
          </p:cNvPicPr>
          <p:nvPr/>
        </p:nvPicPr>
        <p:blipFill>
          <a:blip r:embed="rId2"/>
          <a:stretch>
            <a:fillRect/>
          </a:stretch>
        </p:blipFill>
        <p:spPr>
          <a:xfrm>
            <a:off x="838200" y="1983410"/>
            <a:ext cx="4819651" cy="3213100"/>
          </a:xfrm>
          <a:prstGeom prst="rect">
            <a:avLst/>
          </a:prstGeom>
        </p:spPr>
      </p:pic>
      <p:sp>
        <p:nvSpPr>
          <p:cNvPr id="9" name="TextBox 8">
            <a:extLst>
              <a:ext uri="{FF2B5EF4-FFF2-40B4-BE49-F238E27FC236}">
                <a16:creationId xmlns:a16="http://schemas.microsoft.com/office/drawing/2014/main" id="{E2B2FE05-28CF-533B-8A93-115FFC1A7E02}"/>
              </a:ext>
            </a:extLst>
          </p:cNvPr>
          <p:cNvSpPr txBox="1"/>
          <p:nvPr/>
        </p:nvSpPr>
        <p:spPr>
          <a:xfrm>
            <a:off x="925551" y="1129774"/>
            <a:ext cx="154080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Bistablity</a:t>
            </a:r>
            <a:r>
              <a:rPr lang="en-US" sz="24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795A9C27-3D90-3924-287F-04058C4BDF2F}"/>
              </a:ext>
            </a:extLst>
          </p:cNvPr>
          <p:cNvSpPr txBox="1"/>
          <p:nvPr/>
        </p:nvSpPr>
        <p:spPr>
          <a:xfrm>
            <a:off x="838200" y="5566021"/>
            <a:ext cx="4978992"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The introduction of trade-offs in the system leads to </a:t>
            </a:r>
            <a:r>
              <a:rPr lang="en-US" sz="1500" dirty="0" err="1">
                <a:latin typeface="Times New Roman" panose="02020603050405020304" pitchFamily="18" charset="0"/>
                <a:cs typeface="Times New Roman" panose="02020603050405020304" pitchFamily="18" charset="0"/>
              </a:rPr>
              <a:t>bistablity</a:t>
            </a:r>
            <a:r>
              <a:rPr lang="en-US" sz="15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43E7095F-789A-F279-A1B9-9E10723B601F}"/>
              </a:ext>
            </a:extLst>
          </p:cNvPr>
          <p:cNvSpPr txBox="1"/>
          <p:nvPr/>
        </p:nvSpPr>
        <p:spPr>
          <a:xfrm>
            <a:off x="1851102" y="5519854"/>
            <a:ext cx="184731"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90DAB755-AF6D-AEA7-A5F5-6B0F4C794550}"/>
              </a:ext>
            </a:extLst>
          </p:cNvPr>
          <p:cNvPicPr>
            <a:picLocks noChangeAspect="1"/>
          </p:cNvPicPr>
          <p:nvPr/>
        </p:nvPicPr>
        <p:blipFill>
          <a:blip r:embed="rId3"/>
          <a:stretch>
            <a:fillRect/>
          </a:stretch>
        </p:blipFill>
        <p:spPr>
          <a:xfrm>
            <a:off x="6616700" y="1822450"/>
            <a:ext cx="4737100" cy="3213100"/>
          </a:xfrm>
          <a:prstGeom prst="rect">
            <a:avLst/>
          </a:prstGeom>
        </p:spPr>
      </p:pic>
      <p:sp>
        <p:nvSpPr>
          <p:cNvPr id="15" name="TextBox 14">
            <a:extLst>
              <a:ext uri="{FF2B5EF4-FFF2-40B4-BE49-F238E27FC236}">
                <a16:creationId xmlns:a16="http://schemas.microsoft.com/office/drawing/2014/main" id="{91A43F37-095A-CC5C-4B7D-4B91A9D69152}"/>
              </a:ext>
            </a:extLst>
          </p:cNvPr>
          <p:cNvSpPr txBox="1"/>
          <p:nvPr/>
        </p:nvSpPr>
        <p:spPr>
          <a:xfrm>
            <a:off x="7393258" y="5519854"/>
            <a:ext cx="3139642"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Time thresholds can lead to </a:t>
            </a:r>
            <a:r>
              <a:rPr lang="en-US" sz="1500" dirty="0" err="1">
                <a:latin typeface="Times New Roman" panose="02020603050405020304" pitchFamily="18" charset="0"/>
                <a:cs typeface="Times New Roman" panose="02020603050405020304" pitchFamily="18" charset="0"/>
              </a:rPr>
              <a:t>bistablity</a:t>
            </a:r>
            <a:r>
              <a:rPr lang="en-US" sz="1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1421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1169</TotalTime>
  <Words>694</Words>
  <Application>Microsoft Macintosh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Times New Roman</vt:lpstr>
      <vt:lpstr>Office Theme</vt:lpstr>
      <vt:lpstr>Population Dynamics of Developmental Time in Drosophila melanogaster</vt:lpstr>
      <vt:lpstr>Outline</vt:lpstr>
      <vt:lpstr>Introduction</vt:lpstr>
      <vt:lpstr>Trade-off: Development Rate v/s Stress responses</vt:lpstr>
      <vt:lpstr>Motivation for the Model</vt:lpstr>
      <vt:lpstr>Model Description</vt:lpstr>
      <vt:lpstr>Model Description</vt:lpstr>
      <vt:lpstr>Results</vt:lpstr>
      <vt:lpstr>Results</vt:lpstr>
      <vt:lpstr>Results</vt:lpstr>
      <vt:lpstr>Results</vt:lpstr>
      <vt:lpstr>Results</vt:lpstr>
      <vt:lpstr>Implications</vt:lpstr>
      <vt:lpstr>Future Directions </vt:lpstr>
      <vt:lpstr>References</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Sarthak Saini</dc:creator>
  <cp:lastModifiedBy>Sarthak Saini</cp:lastModifiedBy>
  <cp:revision>28</cp:revision>
  <dcterms:created xsi:type="dcterms:W3CDTF">2024-05-15T16:38:59Z</dcterms:created>
  <dcterms:modified xsi:type="dcterms:W3CDTF">2024-05-17T05:39:44Z</dcterms:modified>
</cp:coreProperties>
</file>