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Comfortaa Light"/>
      <p:regular r:id="rId13"/>
      <p:bold r:id="rId14"/>
    </p:embeddedFont>
    <p:embeddedFont>
      <p:font typeface="Roboto Serif Light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font" Target="fonts/ComfortaaLight-regular.fnt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SerifLight-regular.fntdata"/><Relationship Id="rId14" Type="http://schemas.openxmlformats.org/officeDocument/2006/relationships/font" Target="fonts/ComfortaaLight-bold.fntdata"/><Relationship Id="rId17" Type="http://schemas.openxmlformats.org/officeDocument/2006/relationships/font" Target="fonts/RobotoSerifLight-italic.fntdata"/><Relationship Id="rId16" Type="http://schemas.openxmlformats.org/officeDocument/2006/relationships/font" Target="fonts/RobotoSerifLigh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Serif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e08c95b4d_2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1e08c95b4d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4153e019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4153e019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4153e019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4153e019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4153e019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4153e019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4153e0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4153e0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fe36964f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fe36964f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18.jpg"/><Relationship Id="rId13" Type="http://schemas.openxmlformats.org/officeDocument/2006/relationships/image" Target="../media/image17.jp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9" Type="http://schemas.openxmlformats.org/officeDocument/2006/relationships/image" Target="../media/image4.jpg"/><Relationship Id="rId15" Type="http://schemas.openxmlformats.org/officeDocument/2006/relationships/image" Target="../media/image12.jpg"/><Relationship Id="rId14" Type="http://schemas.openxmlformats.org/officeDocument/2006/relationships/image" Target="../media/image2.jpg"/><Relationship Id="rId17" Type="http://schemas.openxmlformats.org/officeDocument/2006/relationships/image" Target="../media/image15.jpg"/><Relationship Id="rId16" Type="http://schemas.openxmlformats.org/officeDocument/2006/relationships/image" Target="../media/image20.jpg"/><Relationship Id="rId5" Type="http://schemas.openxmlformats.org/officeDocument/2006/relationships/image" Target="../media/image5.jpg"/><Relationship Id="rId6" Type="http://schemas.openxmlformats.org/officeDocument/2006/relationships/image" Target="../media/image19.jpg"/><Relationship Id="rId7" Type="http://schemas.openxmlformats.org/officeDocument/2006/relationships/image" Target="../media/image14.jp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963375" y="982550"/>
            <a:ext cx="7386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Classification with deep neural networks</a:t>
            </a:r>
            <a:endParaRPr b="0" i="0" sz="22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7353675" y="4262974"/>
            <a:ext cx="17901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Anuran Pal</a:t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1</a:t>
            </a:r>
            <a:r>
              <a:rPr lang="en">
                <a:latin typeface="Comfortaa Light"/>
                <a:ea typeface="Comfortaa Light"/>
                <a:cs typeface="Comfortaa Light"/>
                <a:sym typeface="Comfortaa Light"/>
              </a:rPr>
              <a:t>7</a:t>
            </a:r>
            <a:r>
              <a:rPr b="0" i="0" lang="en" sz="1400" u="none" cap="none" strike="noStrike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.12.24</a:t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107222" y="3196457"/>
            <a:ext cx="4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ingLiU-ExtB"/>
                <a:ea typeface="MingLiU-ExtB"/>
                <a:cs typeface="MingLiU-ExtB"/>
                <a:sym typeface="MingLiU-ExtB"/>
              </a:rPr>
              <a:t>Workshop on Spins, Games and Networks</a:t>
            </a:r>
            <a:endParaRPr b="0" i="0" sz="2000" u="none" cap="none" strike="noStrike">
              <a:solidFill>
                <a:srgbClr val="000000"/>
              </a:solidFill>
              <a:latin typeface="MingLiU-ExtB"/>
              <a:ea typeface="MingLiU-ExtB"/>
              <a:cs typeface="MingLiU-ExtB"/>
              <a:sym typeface="MingLiU-ExtB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2244280" y="3595659"/>
            <a:ext cx="465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Institute of Mathematical Sciences, Chennai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150" y="2705324"/>
            <a:ext cx="2848299" cy="22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825229"/>
            <a:ext cx="2407250" cy="18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5974" y="479076"/>
            <a:ext cx="4879025" cy="401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0" y="0"/>
            <a:ext cx="2652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Energy minimas of RBM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2546750" y="1545225"/>
            <a:ext cx="15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Architecture : [16,512]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450" y="1428874"/>
            <a:ext cx="4419600" cy="228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25" y="1315775"/>
            <a:ext cx="3917875" cy="26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4600450" y="3989975"/>
            <a:ext cx="45603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The two-dimensional codes for 500 digits of each class produced by taking the first two principal components of all 60,000 training images. (</a:t>
            </a:r>
            <a:r>
              <a:rPr b="1"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The two-dimensional codes found by a 784-1000-500-250-2 autoencoder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0" y="3989975"/>
            <a:ext cx="47226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The fraction of retrieved documents in the same class as the query when a query document from the test set is used to retrieve other test set documents, averaged over all 402,207 possible queries. (</a:t>
            </a:r>
            <a:r>
              <a:rPr b="1"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The codes produced by two-dimensional LSA. (</a:t>
            </a:r>
            <a:r>
              <a:rPr b="1"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The codes produced by a 2000-500-250-125-2 autoencoder.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0" y="0"/>
            <a:ext cx="29415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Autoencoder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850475" y="4716475"/>
            <a:ext cx="19215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LSA - Latent Semantic Analysis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6738600" y="0"/>
            <a:ext cx="242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Hinton, </a:t>
            </a:r>
            <a:r>
              <a:rPr lang="en" sz="800">
                <a:solidFill>
                  <a:schemeClr val="dk1"/>
                </a:solidFill>
              </a:rPr>
              <a:t>Salakhutdinov;</a:t>
            </a:r>
            <a:r>
              <a:rPr lang="en" sz="800">
                <a:solidFill>
                  <a:schemeClr val="dk1"/>
                </a:solidFill>
              </a:rPr>
              <a:t> 2006, Science 313(5786)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/>
        </p:nvSpPr>
        <p:spPr>
          <a:xfrm>
            <a:off x="0" y="0"/>
            <a:ext cx="3091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Autoencoder on Indus symbols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275" y="-225700"/>
            <a:ext cx="5594899" cy="559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8975"/>
            <a:ext cx="3777300" cy="37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-10519" l="-8410" r="8410" t="10520"/>
          <a:stretch/>
        </p:blipFill>
        <p:spPr>
          <a:xfrm>
            <a:off x="7810400" y="1222800"/>
            <a:ext cx="1016275" cy="10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587650" y="1562113"/>
            <a:ext cx="6096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T=1.9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7950" y="2419350"/>
            <a:ext cx="930200" cy="9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587650" y="2701300"/>
            <a:ext cx="6096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T=0.76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587650" y="3836025"/>
            <a:ext cx="6096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T=0.0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7950" y="35647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4650" y="11813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5225" y="24193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5225" y="35647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5625" y="125790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45625" y="2411325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45625" y="35647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11725" y="125790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73800" y="2475525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1725" y="3616950"/>
            <a:ext cx="930200" cy="9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/>
        </p:nvSpPr>
        <p:spPr>
          <a:xfrm>
            <a:off x="914100" y="4688275"/>
            <a:ext cx="9303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State Space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87650" y="1123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57300" y="112350"/>
            <a:ext cx="930200" cy="9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80200" y="112350"/>
            <a:ext cx="930200" cy="9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587650" y="442150"/>
            <a:ext cx="6096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T=2.5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0" y="0"/>
            <a:ext cx="24564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Varying the temperature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5" name="Google Shape;155;p29"/>
          <p:cNvCxnSpPr/>
          <p:nvPr/>
        </p:nvCxnSpPr>
        <p:spPr>
          <a:xfrm>
            <a:off x="1075900" y="4692875"/>
            <a:ext cx="73395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29"/>
          <p:cNvCxnSpPr/>
          <p:nvPr/>
        </p:nvCxnSpPr>
        <p:spPr>
          <a:xfrm flipH="1" rot="10800000">
            <a:off x="524200" y="732200"/>
            <a:ext cx="300" cy="367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9"/>
          <p:cNvSpPr txBox="1"/>
          <p:nvPr/>
        </p:nvSpPr>
        <p:spPr>
          <a:xfrm rot="-5400000">
            <a:off x="-151900" y="3975500"/>
            <a:ext cx="9303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Temperature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14433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7538850" y="4497625"/>
            <a:ext cx="14433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