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Hatton Bold" panose="020B0604020202020204" charset="0"/>
      <p:regular r:id="rId35"/>
    </p:embeddedFont>
    <p:embeddedFont>
      <p:font typeface="Hatton Ultra-Bold" panose="020B0604020202020204" charset="0"/>
      <p:regular r:id="rId36"/>
    </p:embeddedFont>
    <p:embeddedFont>
      <p:font typeface="Nourd" panose="020B0604020202020204" charset="0"/>
      <p:regular r:id="rId37"/>
    </p:embeddedFont>
    <p:embeddedFont>
      <p:font typeface="Nourd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2" d="100"/>
          <a:sy n="62" d="100"/>
        </p:scale>
        <p:origin x="7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24-Dec-24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24-Dec-24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24-Dec-24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24-Dec-24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in.investing.com/equities/gamestop-cor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7935485"/>
            <a:ext cx="16230600" cy="1541915"/>
            <a:chOff x="0" y="0"/>
            <a:chExt cx="5317466" cy="505162"/>
          </a:xfrm>
        </p:grpSpPr>
        <p:sp>
          <p:nvSpPr>
            <p:cNvPr id="3" name="Freeform 3"/>
            <p:cNvSpPr/>
            <p:nvPr/>
          </p:nvSpPr>
          <p:spPr>
            <a:xfrm>
              <a:off x="0" y="0"/>
              <a:ext cx="5317466" cy="505162"/>
            </a:xfrm>
            <a:custGeom>
              <a:avLst/>
              <a:gdLst/>
              <a:ahLst/>
              <a:cxnLst/>
              <a:rect l="l" t="t" r="r" b="b"/>
              <a:pathLst>
                <a:path w="5317466" h="505162">
                  <a:moveTo>
                    <a:pt x="23850" y="0"/>
                  </a:moveTo>
                  <a:lnTo>
                    <a:pt x="5293616" y="0"/>
                  </a:lnTo>
                  <a:cubicBezTo>
                    <a:pt x="5299942" y="0"/>
                    <a:pt x="5306008" y="2513"/>
                    <a:pt x="5310481" y="6985"/>
                  </a:cubicBezTo>
                  <a:cubicBezTo>
                    <a:pt x="5314953" y="11458"/>
                    <a:pt x="5317466" y="17524"/>
                    <a:pt x="5317466" y="23850"/>
                  </a:cubicBezTo>
                  <a:lnTo>
                    <a:pt x="5317466" y="481312"/>
                  </a:lnTo>
                  <a:cubicBezTo>
                    <a:pt x="5317466" y="487638"/>
                    <a:pt x="5314953" y="493704"/>
                    <a:pt x="5310481" y="498177"/>
                  </a:cubicBezTo>
                  <a:cubicBezTo>
                    <a:pt x="5306008" y="502649"/>
                    <a:pt x="5299942" y="505162"/>
                    <a:pt x="5293616" y="505162"/>
                  </a:cubicBezTo>
                  <a:lnTo>
                    <a:pt x="23850" y="505162"/>
                  </a:lnTo>
                  <a:cubicBezTo>
                    <a:pt x="17524" y="505162"/>
                    <a:pt x="11458" y="502649"/>
                    <a:pt x="6985" y="498177"/>
                  </a:cubicBezTo>
                  <a:cubicBezTo>
                    <a:pt x="2513" y="493704"/>
                    <a:pt x="0" y="487638"/>
                    <a:pt x="0" y="481312"/>
                  </a:cubicBezTo>
                  <a:lnTo>
                    <a:pt x="0" y="23850"/>
                  </a:lnTo>
                  <a:cubicBezTo>
                    <a:pt x="0" y="17524"/>
                    <a:pt x="2513" y="11458"/>
                    <a:pt x="6985" y="6985"/>
                  </a:cubicBezTo>
                  <a:cubicBezTo>
                    <a:pt x="11458" y="2513"/>
                    <a:pt x="17524" y="0"/>
                    <a:pt x="23850" y="0"/>
                  </a:cubicBezTo>
                  <a:close/>
                </a:path>
              </a:pathLst>
            </a:custGeom>
            <a:solidFill>
              <a:srgbClr val="D0C9C0"/>
            </a:solidFill>
            <a:ln w="57150" cap="rnd">
              <a:solidFill>
                <a:srgbClr val="1C1C1C"/>
              </a:solidFill>
              <a:prstDash val="solid"/>
              <a:round/>
            </a:ln>
          </p:spPr>
        </p:sp>
        <p:sp>
          <p:nvSpPr>
            <p:cNvPr id="4" name="TextBox 4"/>
            <p:cNvSpPr txBox="1"/>
            <p:nvPr/>
          </p:nvSpPr>
          <p:spPr>
            <a:xfrm>
              <a:off x="0" y="-57150"/>
              <a:ext cx="5317466" cy="56231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809600"/>
            <a:ext cx="3494852" cy="954083"/>
            <a:chOff x="0" y="0"/>
            <a:chExt cx="1010276" cy="275802"/>
          </a:xfrm>
        </p:grpSpPr>
        <p:sp>
          <p:nvSpPr>
            <p:cNvPr id="6" name="Freeform 6"/>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7" name="TextBox 7"/>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3764448" y="809600"/>
            <a:ext cx="3494852" cy="954083"/>
            <a:chOff x="0" y="0"/>
            <a:chExt cx="1010276" cy="275802"/>
          </a:xfrm>
        </p:grpSpPr>
        <p:sp>
          <p:nvSpPr>
            <p:cNvPr id="9" name="Freeform 9"/>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10" name="TextBox 10"/>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3040974" y="2611408"/>
            <a:ext cx="11320158" cy="3777525"/>
          </a:xfrm>
          <a:prstGeom prst="rect">
            <a:avLst/>
          </a:prstGeom>
        </p:spPr>
        <p:txBody>
          <a:bodyPr lIns="0" tIns="0" rIns="0" bIns="0" rtlCol="0" anchor="t">
            <a:spAutoFit/>
          </a:bodyPr>
          <a:lstStyle/>
          <a:p>
            <a:pPr algn="ctr">
              <a:lnSpc>
                <a:spcPts val="9596"/>
              </a:lnSpc>
            </a:pPr>
            <a:r>
              <a:rPr lang="en-US" sz="9596" b="1">
                <a:solidFill>
                  <a:srgbClr val="1C1C1C"/>
                </a:solidFill>
                <a:latin typeface="Hatton Bold"/>
                <a:ea typeface="Hatton Bold"/>
                <a:cs typeface="Hatton Bold"/>
                <a:sym typeface="Hatton Bold"/>
              </a:rPr>
              <a:t>(GAME)STOCK SHORT SQUEEZE</a:t>
            </a:r>
          </a:p>
        </p:txBody>
      </p:sp>
      <p:sp>
        <p:nvSpPr>
          <p:cNvPr id="12" name="Freeform 12"/>
          <p:cNvSpPr/>
          <p:nvPr/>
        </p:nvSpPr>
        <p:spPr>
          <a:xfrm>
            <a:off x="16219669" y="10657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AutoShape 13"/>
          <p:cNvSpPr/>
          <p:nvPr/>
        </p:nvSpPr>
        <p:spPr>
          <a:xfrm>
            <a:off x="4523552" y="1286641"/>
            <a:ext cx="9240896" cy="0"/>
          </a:xfrm>
          <a:prstGeom prst="line">
            <a:avLst/>
          </a:prstGeom>
          <a:ln w="57150" cap="flat">
            <a:solidFill>
              <a:srgbClr val="1C1C1C"/>
            </a:solidFill>
            <a:prstDash val="solid"/>
            <a:headEnd type="none" w="sm" len="sm"/>
            <a:tailEnd type="none" w="sm" len="sm"/>
          </a:ln>
        </p:spPr>
      </p:sp>
      <p:sp>
        <p:nvSpPr>
          <p:cNvPr id="14" name="TextBox 14"/>
          <p:cNvSpPr txBox="1"/>
          <p:nvPr/>
        </p:nvSpPr>
        <p:spPr>
          <a:xfrm>
            <a:off x="1878361" y="8216857"/>
            <a:ext cx="14531279" cy="931545"/>
          </a:xfrm>
          <a:prstGeom prst="rect">
            <a:avLst/>
          </a:prstGeom>
        </p:spPr>
        <p:txBody>
          <a:bodyPr lIns="0" tIns="0" rIns="0" bIns="0" rtlCol="0" anchor="t">
            <a:spAutoFit/>
          </a:bodyPr>
          <a:lstStyle/>
          <a:p>
            <a:pPr algn="ctr">
              <a:lnSpc>
                <a:spcPts val="3779"/>
              </a:lnSpc>
            </a:pPr>
            <a:r>
              <a:rPr lang="en-US" sz="2700" spc="680" dirty="0">
                <a:solidFill>
                  <a:srgbClr val="1C1C1C"/>
                </a:solidFill>
                <a:latin typeface="Nourd"/>
                <a:ea typeface="Nourd"/>
                <a:cs typeface="Nourd"/>
                <a:sym typeface="Nourd"/>
              </a:rPr>
              <a:t>HIRANMAYI RAMAMURTHY - HUNNERVIR SINGH - JAI BAKSHI </a:t>
            </a:r>
          </a:p>
          <a:p>
            <a:pPr algn="ctr">
              <a:lnSpc>
                <a:spcPts val="3779"/>
              </a:lnSpc>
            </a:pPr>
            <a:r>
              <a:rPr lang="en-US" sz="2700" spc="680" dirty="0">
                <a:solidFill>
                  <a:srgbClr val="1C1C1C"/>
                </a:solidFill>
                <a:latin typeface="Nourd"/>
                <a:ea typeface="Nourd"/>
                <a:cs typeface="Nourd"/>
                <a:sym typeface="Nourd"/>
              </a:rPr>
              <a:t>MENTORED BY - PROF. ANINDYA - HAREESH J</a:t>
            </a:r>
          </a:p>
        </p:txBody>
      </p:sp>
      <p:sp>
        <p:nvSpPr>
          <p:cNvPr id="15" name="TextBox 15"/>
          <p:cNvSpPr txBox="1"/>
          <p:nvPr/>
        </p:nvSpPr>
        <p:spPr>
          <a:xfrm>
            <a:off x="1610869" y="1158689"/>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6" name="TextBox 16"/>
          <p:cNvSpPr txBox="1"/>
          <p:nvPr/>
        </p:nvSpPr>
        <p:spPr>
          <a:xfrm>
            <a:off x="3040974" y="6803023"/>
            <a:ext cx="12206052" cy="382270"/>
          </a:xfrm>
          <a:prstGeom prst="rect">
            <a:avLst/>
          </a:prstGeom>
        </p:spPr>
        <p:txBody>
          <a:bodyPr lIns="0" tIns="0" rIns="0" bIns="0" rtlCol="0" anchor="t">
            <a:spAutoFit/>
          </a:bodyPr>
          <a:lstStyle/>
          <a:p>
            <a:pPr algn="ctr">
              <a:lnSpc>
                <a:spcPts val="3079"/>
              </a:lnSpc>
            </a:pPr>
            <a:r>
              <a:rPr lang="en-US" sz="2199" b="1">
                <a:solidFill>
                  <a:srgbClr val="1C1C1C"/>
                </a:solidFill>
                <a:latin typeface="Nourd Bold"/>
                <a:ea typeface="Nourd Bold"/>
                <a:cs typeface="Nourd Bold"/>
                <a:sym typeface="Nourd Bold"/>
              </a:rPr>
              <a:t>An analysis of the hysteria that took over Wall Street during January, 2021 </a:t>
            </a:r>
          </a:p>
        </p:txBody>
      </p:sp>
      <p:sp>
        <p:nvSpPr>
          <p:cNvPr id="17" name="TextBox 17"/>
          <p:cNvSpPr txBox="1"/>
          <p:nvPr/>
        </p:nvSpPr>
        <p:spPr>
          <a:xfrm>
            <a:off x="15143689" y="1185041"/>
            <a:ext cx="736370" cy="250825"/>
          </a:xfrm>
          <a:prstGeom prst="rect">
            <a:avLst/>
          </a:prstGeom>
        </p:spPr>
        <p:txBody>
          <a:bodyPr lIns="0" tIns="0" rIns="0" bIns="0" rtlCol="0" anchor="t">
            <a:spAutoFit/>
          </a:bodyPr>
          <a:lstStyle/>
          <a:p>
            <a:pPr algn="l">
              <a:lnSpc>
                <a:spcPts val="2000"/>
              </a:lnSpc>
            </a:pPr>
            <a:r>
              <a:rPr lang="en-US" sz="2000" b="1">
                <a:solidFill>
                  <a:srgbClr val="1C1C1C"/>
                </a:solidFill>
                <a:latin typeface="Nourd Bold"/>
                <a:ea typeface="Nourd Bold"/>
                <a:cs typeface="Nourd Bold"/>
                <a:sym typeface="Nourd Bold"/>
              </a:rPr>
              <a:t>Start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2" name="TextBox 2"/>
          <p:cNvSpPr txBox="1"/>
          <p:nvPr/>
        </p:nvSpPr>
        <p:spPr>
          <a:xfrm>
            <a:off x="1288029" y="4512037"/>
            <a:ext cx="15425739" cy="1358175"/>
          </a:xfrm>
          <a:prstGeom prst="rect">
            <a:avLst/>
          </a:prstGeom>
        </p:spPr>
        <p:txBody>
          <a:bodyPr lIns="0" tIns="0" rIns="0" bIns="0" rtlCol="0" anchor="t">
            <a:spAutoFit/>
          </a:bodyPr>
          <a:lstStyle/>
          <a:p>
            <a:pPr algn="ctr">
              <a:lnSpc>
                <a:spcPts val="9596"/>
              </a:lnSpc>
            </a:pPr>
            <a:r>
              <a:rPr lang="en-US" sz="9596" b="1">
                <a:solidFill>
                  <a:srgbClr val="EFEAD8"/>
                </a:solidFill>
                <a:latin typeface="Hatton Ultra-Bold"/>
                <a:ea typeface="Hatton Ultra-Bold"/>
                <a:cs typeface="Hatton Ultra-Bold"/>
                <a:sym typeface="Hatton Ultra-Bold"/>
              </a:rPr>
              <a:t>WHAT HAPPENED?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28700" y="9287244"/>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1103516"/>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1103516"/>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6219669" y="1359691"/>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AutoShape 10"/>
          <p:cNvSpPr/>
          <p:nvPr/>
        </p:nvSpPr>
        <p:spPr>
          <a:xfrm>
            <a:off x="4523552" y="1580558"/>
            <a:ext cx="9240896" cy="0"/>
          </a:xfrm>
          <a:prstGeom prst="line">
            <a:avLst/>
          </a:prstGeom>
          <a:ln w="57150" cap="flat">
            <a:solidFill>
              <a:srgbClr val="1C1C1C"/>
            </a:solidFill>
            <a:prstDash val="solid"/>
            <a:headEnd type="none" w="sm" len="sm"/>
            <a:tailEnd type="none" w="sm" len="sm"/>
          </a:ln>
        </p:spPr>
      </p:sp>
      <p:sp>
        <p:nvSpPr>
          <p:cNvPr id="11" name="Freeform 11"/>
          <p:cNvSpPr/>
          <p:nvPr/>
        </p:nvSpPr>
        <p:spPr>
          <a:xfrm>
            <a:off x="7574929" y="5408436"/>
            <a:ext cx="3499367" cy="3136594"/>
          </a:xfrm>
          <a:custGeom>
            <a:avLst/>
            <a:gdLst/>
            <a:ahLst/>
            <a:cxnLst/>
            <a:rect l="l" t="t" r="r" b="b"/>
            <a:pathLst>
              <a:path w="3499367" h="3136594">
                <a:moveTo>
                  <a:pt x="0" y="0"/>
                </a:moveTo>
                <a:lnTo>
                  <a:pt x="3499367" y="0"/>
                </a:lnTo>
                <a:lnTo>
                  <a:pt x="3499367" y="3136593"/>
                </a:lnTo>
                <a:lnTo>
                  <a:pt x="0" y="3136593"/>
                </a:lnTo>
                <a:lnTo>
                  <a:pt x="0" y="0"/>
                </a:lnTo>
                <a:close/>
              </a:path>
            </a:pathLst>
          </a:custGeom>
          <a:blipFill>
            <a:blip r:embed="rId4"/>
            <a:stretch>
              <a:fillRect/>
            </a:stretch>
          </a:blipFill>
        </p:spPr>
      </p:sp>
      <p:sp>
        <p:nvSpPr>
          <p:cNvPr id="12" name="Freeform 12"/>
          <p:cNvSpPr/>
          <p:nvPr/>
        </p:nvSpPr>
        <p:spPr>
          <a:xfrm>
            <a:off x="11311630" y="4982655"/>
            <a:ext cx="6303050" cy="3823562"/>
          </a:xfrm>
          <a:custGeom>
            <a:avLst/>
            <a:gdLst/>
            <a:ahLst/>
            <a:cxnLst/>
            <a:rect l="l" t="t" r="r" b="b"/>
            <a:pathLst>
              <a:path w="6303050" h="3823562">
                <a:moveTo>
                  <a:pt x="0" y="0"/>
                </a:moveTo>
                <a:lnTo>
                  <a:pt x="6303050" y="0"/>
                </a:lnTo>
                <a:lnTo>
                  <a:pt x="6303050" y="3823562"/>
                </a:lnTo>
                <a:lnTo>
                  <a:pt x="0" y="3823562"/>
                </a:lnTo>
                <a:lnTo>
                  <a:pt x="0" y="0"/>
                </a:lnTo>
                <a:close/>
              </a:path>
            </a:pathLst>
          </a:custGeom>
          <a:blipFill>
            <a:blip r:embed="rId5"/>
            <a:stretch>
              <a:fillRect l="-996" t="-961" b="-961"/>
            </a:stretch>
          </a:blipFill>
        </p:spPr>
      </p:sp>
      <p:sp>
        <p:nvSpPr>
          <p:cNvPr id="13" name="TextBox 13"/>
          <p:cNvSpPr txBox="1"/>
          <p:nvPr/>
        </p:nvSpPr>
        <p:spPr>
          <a:xfrm>
            <a:off x="3340765" y="2471422"/>
            <a:ext cx="11606470" cy="972824"/>
          </a:xfrm>
          <a:prstGeom prst="rect">
            <a:avLst/>
          </a:prstGeom>
        </p:spPr>
        <p:txBody>
          <a:bodyPr lIns="0" tIns="0" rIns="0" bIns="0" rtlCol="0" anchor="t">
            <a:spAutoFit/>
          </a:bodyPr>
          <a:lstStyle/>
          <a:p>
            <a:pPr algn="ctr">
              <a:lnSpc>
                <a:spcPts val="6800"/>
              </a:lnSpc>
            </a:pPr>
            <a:r>
              <a:rPr lang="en-US" sz="6800" b="1">
                <a:solidFill>
                  <a:srgbClr val="1C1C1C"/>
                </a:solidFill>
                <a:latin typeface="Hatton Ultra-Bold"/>
                <a:ea typeface="Hatton Ultra-Bold"/>
                <a:cs typeface="Hatton Ultra-Bold"/>
                <a:sym typeface="Hatton Ultra-Bold"/>
              </a:rPr>
              <a:t>ABOUT THE FIASCO</a:t>
            </a:r>
          </a:p>
        </p:txBody>
      </p:sp>
      <p:sp>
        <p:nvSpPr>
          <p:cNvPr id="14" name="TextBox 14"/>
          <p:cNvSpPr txBox="1"/>
          <p:nvPr/>
        </p:nvSpPr>
        <p:spPr>
          <a:xfrm>
            <a:off x="1909257" y="5066271"/>
            <a:ext cx="5120767" cy="3599180"/>
          </a:xfrm>
          <a:prstGeom prst="rect">
            <a:avLst/>
          </a:prstGeom>
        </p:spPr>
        <p:txBody>
          <a:bodyPr lIns="0" tIns="0" rIns="0" bIns="0" rtlCol="0" anchor="t">
            <a:spAutoFit/>
          </a:bodyPr>
          <a:lstStyle/>
          <a:p>
            <a:pPr algn="l">
              <a:lnSpc>
                <a:spcPts val="3219"/>
              </a:lnSpc>
              <a:spcBef>
                <a:spcPct val="0"/>
              </a:spcBef>
            </a:pPr>
            <a:r>
              <a:rPr lang="en-US" sz="2299">
                <a:solidFill>
                  <a:srgbClr val="1C1C1C"/>
                </a:solidFill>
                <a:latin typeface="Nourd"/>
                <a:ea typeface="Nourd"/>
                <a:cs typeface="Nourd"/>
                <a:sym typeface="Nourd"/>
              </a:rPr>
              <a:t>The first signs of the GameStop stock mania appeared after Citron’s Andrew Left said that GameStop is ”pretty much in terminal decline”, pushing the retail investors from the subreddit r/wallstreetbets towards a coordinated move against Citron and hedge funds (Bocconi Students Investment Club, 20).</a:t>
            </a:r>
          </a:p>
        </p:txBody>
      </p:sp>
      <p:sp>
        <p:nvSpPr>
          <p:cNvPr id="15" name="TextBox 15"/>
          <p:cNvSpPr txBox="1"/>
          <p:nvPr/>
        </p:nvSpPr>
        <p:spPr>
          <a:xfrm>
            <a:off x="1909257" y="3495916"/>
            <a:ext cx="14073699" cy="1198880"/>
          </a:xfrm>
          <a:prstGeom prst="rect">
            <a:avLst/>
          </a:prstGeom>
        </p:spPr>
        <p:txBody>
          <a:bodyPr lIns="0" tIns="0" rIns="0" bIns="0" rtlCol="0" anchor="t">
            <a:spAutoFit/>
          </a:bodyPr>
          <a:lstStyle/>
          <a:p>
            <a:pPr algn="l">
              <a:lnSpc>
                <a:spcPts val="3219"/>
              </a:lnSpc>
              <a:spcBef>
                <a:spcPct val="0"/>
              </a:spcBef>
            </a:pPr>
            <a:r>
              <a:rPr lang="en-US" sz="2299">
                <a:solidFill>
                  <a:srgbClr val="1C1C1C"/>
                </a:solidFill>
                <a:latin typeface="Nourd"/>
                <a:ea typeface="Nourd"/>
                <a:cs typeface="Nourd"/>
                <a:sym typeface="Nourd"/>
              </a:rPr>
              <a:t>The GameStop saga highlighted the power of online communities to mobilize collective action and disrupt traditional financial markets. It became a cultural phenomenon, capturing global attention and sparking debates about market fairness, the role of social media, and the future of investing.</a:t>
            </a:r>
          </a:p>
        </p:txBody>
      </p:sp>
      <p:sp>
        <p:nvSpPr>
          <p:cNvPr id="16" name="TextBox 16"/>
          <p:cNvSpPr txBox="1"/>
          <p:nvPr/>
        </p:nvSpPr>
        <p:spPr>
          <a:xfrm>
            <a:off x="1610869" y="1452605"/>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7" name="Freeform 17"/>
          <p:cNvSpPr/>
          <p:nvPr/>
        </p:nvSpPr>
        <p:spPr>
          <a:xfrm rot="-10800000">
            <a:off x="15511874" y="1359691"/>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334059" y="3867695"/>
            <a:ext cx="7279876" cy="1944387"/>
            <a:chOff x="0" y="0"/>
            <a:chExt cx="3005434" cy="802723"/>
          </a:xfrm>
        </p:grpSpPr>
        <p:sp>
          <p:nvSpPr>
            <p:cNvPr id="3" name="Freeform 3"/>
            <p:cNvSpPr/>
            <p:nvPr/>
          </p:nvSpPr>
          <p:spPr>
            <a:xfrm>
              <a:off x="0" y="0"/>
              <a:ext cx="3005434" cy="802723"/>
            </a:xfrm>
            <a:custGeom>
              <a:avLst/>
              <a:gdLst/>
              <a:ahLst/>
              <a:cxnLst/>
              <a:rect l="l" t="t" r="r" b="b"/>
              <a:pathLst>
                <a:path w="3005434" h="802723">
                  <a:moveTo>
                    <a:pt x="53173" y="0"/>
                  </a:moveTo>
                  <a:lnTo>
                    <a:pt x="2952261" y="0"/>
                  </a:lnTo>
                  <a:cubicBezTo>
                    <a:pt x="2981628" y="0"/>
                    <a:pt x="3005434" y="23807"/>
                    <a:pt x="3005434" y="53173"/>
                  </a:cubicBezTo>
                  <a:lnTo>
                    <a:pt x="3005434" y="749550"/>
                  </a:lnTo>
                  <a:cubicBezTo>
                    <a:pt x="3005434" y="763652"/>
                    <a:pt x="2999832" y="777177"/>
                    <a:pt x="2989860" y="787149"/>
                  </a:cubicBezTo>
                  <a:cubicBezTo>
                    <a:pt x="2979888" y="797121"/>
                    <a:pt x="2966364" y="802723"/>
                    <a:pt x="2952261" y="802723"/>
                  </a:cubicBezTo>
                  <a:lnTo>
                    <a:pt x="53173" y="802723"/>
                  </a:lnTo>
                  <a:cubicBezTo>
                    <a:pt x="39071" y="802723"/>
                    <a:pt x="25546" y="797121"/>
                    <a:pt x="15574" y="787149"/>
                  </a:cubicBezTo>
                  <a:cubicBezTo>
                    <a:pt x="5602" y="777177"/>
                    <a:pt x="0" y="763652"/>
                    <a:pt x="0" y="749550"/>
                  </a:cubicBezTo>
                  <a:lnTo>
                    <a:pt x="0" y="53173"/>
                  </a:lnTo>
                  <a:cubicBezTo>
                    <a:pt x="0" y="39071"/>
                    <a:pt x="5602" y="25546"/>
                    <a:pt x="15574" y="15574"/>
                  </a:cubicBezTo>
                  <a:cubicBezTo>
                    <a:pt x="25546" y="5602"/>
                    <a:pt x="39071" y="0"/>
                    <a:pt x="53173" y="0"/>
                  </a:cubicBezTo>
                  <a:close/>
                </a:path>
              </a:pathLst>
            </a:custGeom>
            <a:solidFill>
              <a:srgbClr val="D0C9C0"/>
            </a:solidFill>
            <a:ln w="57150" cap="rnd">
              <a:solidFill>
                <a:srgbClr val="1C1C1C"/>
              </a:solidFill>
              <a:prstDash val="solid"/>
              <a:round/>
            </a:ln>
          </p:spPr>
        </p:sp>
        <p:sp>
          <p:nvSpPr>
            <p:cNvPr id="4" name="TextBox 4"/>
            <p:cNvSpPr txBox="1"/>
            <p:nvPr/>
          </p:nvSpPr>
          <p:spPr>
            <a:xfrm>
              <a:off x="0" y="-38100"/>
              <a:ext cx="3005434" cy="84082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34059" y="6174032"/>
            <a:ext cx="7279876" cy="2391384"/>
            <a:chOff x="0" y="0"/>
            <a:chExt cx="3005434" cy="987262"/>
          </a:xfrm>
        </p:grpSpPr>
        <p:sp>
          <p:nvSpPr>
            <p:cNvPr id="6" name="Freeform 6"/>
            <p:cNvSpPr/>
            <p:nvPr/>
          </p:nvSpPr>
          <p:spPr>
            <a:xfrm>
              <a:off x="0" y="0"/>
              <a:ext cx="3005434" cy="987262"/>
            </a:xfrm>
            <a:custGeom>
              <a:avLst/>
              <a:gdLst/>
              <a:ahLst/>
              <a:cxnLst/>
              <a:rect l="l" t="t" r="r" b="b"/>
              <a:pathLst>
                <a:path w="3005434" h="987262">
                  <a:moveTo>
                    <a:pt x="53173" y="0"/>
                  </a:moveTo>
                  <a:lnTo>
                    <a:pt x="2952261" y="0"/>
                  </a:lnTo>
                  <a:cubicBezTo>
                    <a:pt x="2981628" y="0"/>
                    <a:pt x="3005434" y="23807"/>
                    <a:pt x="3005434" y="53173"/>
                  </a:cubicBezTo>
                  <a:lnTo>
                    <a:pt x="3005434" y="934089"/>
                  </a:lnTo>
                  <a:cubicBezTo>
                    <a:pt x="3005434" y="948191"/>
                    <a:pt x="2999832" y="961716"/>
                    <a:pt x="2989860" y="971688"/>
                  </a:cubicBezTo>
                  <a:cubicBezTo>
                    <a:pt x="2979888" y="981660"/>
                    <a:pt x="2966364" y="987262"/>
                    <a:pt x="2952261" y="987262"/>
                  </a:cubicBezTo>
                  <a:lnTo>
                    <a:pt x="53173" y="987262"/>
                  </a:lnTo>
                  <a:cubicBezTo>
                    <a:pt x="39071" y="987262"/>
                    <a:pt x="25546" y="981660"/>
                    <a:pt x="15574" y="971688"/>
                  </a:cubicBezTo>
                  <a:cubicBezTo>
                    <a:pt x="5602" y="961716"/>
                    <a:pt x="0" y="948191"/>
                    <a:pt x="0" y="934089"/>
                  </a:cubicBezTo>
                  <a:lnTo>
                    <a:pt x="0" y="53173"/>
                  </a:lnTo>
                  <a:cubicBezTo>
                    <a:pt x="0" y="39071"/>
                    <a:pt x="5602" y="25546"/>
                    <a:pt x="15574" y="15574"/>
                  </a:cubicBezTo>
                  <a:cubicBezTo>
                    <a:pt x="25546" y="5602"/>
                    <a:pt x="39071" y="0"/>
                    <a:pt x="53173" y="0"/>
                  </a:cubicBezTo>
                  <a:close/>
                </a:path>
              </a:pathLst>
            </a:custGeom>
            <a:solidFill>
              <a:srgbClr val="D0C9C0"/>
            </a:solidFill>
            <a:ln w="57150" cap="rnd">
              <a:solidFill>
                <a:srgbClr val="1C1C1C"/>
              </a:solidFill>
              <a:prstDash val="solid"/>
              <a:round/>
            </a:ln>
          </p:spPr>
        </p:sp>
        <p:sp>
          <p:nvSpPr>
            <p:cNvPr id="7" name="TextBox 7"/>
            <p:cNvSpPr txBox="1"/>
            <p:nvPr/>
          </p:nvSpPr>
          <p:spPr>
            <a:xfrm>
              <a:off x="0" y="-38100"/>
              <a:ext cx="3005434" cy="1025362"/>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793026" y="4080989"/>
            <a:ext cx="2741234" cy="356807"/>
          </a:xfrm>
          <a:prstGeom prst="rect">
            <a:avLst/>
          </a:prstGeom>
        </p:spPr>
        <p:txBody>
          <a:bodyPr lIns="0" tIns="0" rIns="0" bIns="0" rtlCol="0" anchor="t">
            <a:spAutoFit/>
          </a:bodyPr>
          <a:lstStyle/>
          <a:p>
            <a:pPr algn="l">
              <a:lnSpc>
                <a:spcPts val="2955"/>
              </a:lnSpc>
            </a:pPr>
            <a:r>
              <a:rPr lang="en-US" sz="2110" b="1">
                <a:solidFill>
                  <a:srgbClr val="1C1C1C"/>
                </a:solidFill>
                <a:latin typeface="Nourd Bold"/>
                <a:ea typeface="Nourd Bold"/>
                <a:cs typeface="Nourd Bold"/>
                <a:sym typeface="Nourd Bold"/>
              </a:rPr>
              <a:t>OUR APPROACH:</a:t>
            </a:r>
          </a:p>
        </p:txBody>
      </p:sp>
      <p:sp>
        <p:nvSpPr>
          <p:cNvPr id="9" name="TextBox 9"/>
          <p:cNvSpPr txBox="1"/>
          <p:nvPr/>
        </p:nvSpPr>
        <p:spPr>
          <a:xfrm>
            <a:off x="1792822" y="6387291"/>
            <a:ext cx="2741438" cy="356807"/>
          </a:xfrm>
          <a:prstGeom prst="rect">
            <a:avLst/>
          </a:prstGeom>
        </p:spPr>
        <p:txBody>
          <a:bodyPr lIns="0" tIns="0" rIns="0" bIns="0" rtlCol="0" anchor="t">
            <a:spAutoFit/>
          </a:bodyPr>
          <a:lstStyle/>
          <a:p>
            <a:pPr algn="l">
              <a:lnSpc>
                <a:spcPts val="2955"/>
              </a:lnSpc>
            </a:pPr>
            <a:r>
              <a:rPr lang="en-US" sz="2110" b="1">
                <a:solidFill>
                  <a:srgbClr val="1C1C1C"/>
                </a:solidFill>
                <a:latin typeface="Nourd Bold"/>
                <a:ea typeface="Nourd Bold"/>
                <a:cs typeface="Nourd Bold"/>
                <a:sym typeface="Nourd Bold"/>
              </a:rPr>
              <a:t>SOURCES OF DATA</a:t>
            </a:r>
          </a:p>
        </p:txBody>
      </p:sp>
      <p:sp>
        <p:nvSpPr>
          <p:cNvPr id="10" name="AutoShape 10"/>
          <p:cNvSpPr/>
          <p:nvPr/>
        </p:nvSpPr>
        <p:spPr>
          <a:xfrm flipV="1">
            <a:off x="4534260" y="4256060"/>
            <a:ext cx="3620708" cy="22382"/>
          </a:xfrm>
          <a:prstGeom prst="line">
            <a:avLst/>
          </a:prstGeom>
          <a:ln w="47625" cap="flat">
            <a:solidFill>
              <a:srgbClr val="1C1C1C"/>
            </a:solidFill>
            <a:prstDash val="solid"/>
            <a:headEnd type="none" w="sm" len="sm"/>
            <a:tailEnd type="none" w="sm" len="sm"/>
          </a:ln>
        </p:spPr>
      </p:sp>
      <p:sp>
        <p:nvSpPr>
          <p:cNvPr id="11" name="AutoShape 11"/>
          <p:cNvSpPr/>
          <p:nvPr/>
        </p:nvSpPr>
        <p:spPr>
          <a:xfrm flipV="1">
            <a:off x="4534260" y="6562362"/>
            <a:ext cx="3620504" cy="22382"/>
          </a:xfrm>
          <a:prstGeom prst="line">
            <a:avLst/>
          </a:prstGeom>
          <a:ln w="47625" cap="flat">
            <a:solidFill>
              <a:srgbClr val="1C1C1C"/>
            </a:solidFill>
            <a:prstDash val="solid"/>
            <a:headEnd type="none" w="sm" len="sm"/>
            <a:tailEnd type="none" w="sm" len="sm"/>
          </a:ln>
        </p:spPr>
      </p:sp>
      <p:sp>
        <p:nvSpPr>
          <p:cNvPr id="12" name="AutoShape 12"/>
          <p:cNvSpPr/>
          <p:nvPr/>
        </p:nvSpPr>
        <p:spPr>
          <a:xfrm>
            <a:off x="1017993" y="9421437"/>
            <a:ext cx="16244877" cy="0"/>
          </a:xfrm>
          <a:prstGeom prst="line">
            <a:avLst/>
          </a:prstGeom>
          <a:ln w="57150" cap="flat">
            <a:solidFill>
              <a:srgbClr val="1C1C1C"/>
            </a:solidFill>
            <a:prstDash val="solid"/>
            <a:headEnd type="none" w="sm" len="sm"/>
            <a:tailEnd type="none" w="sm" len="sm"/>
          </a:ln>
        </p:spPr>
      </p:sp>
      <p:sp>
        <p:nvSpPr>
          <p:cNvPr id="13" name="Freeform 13"/>
          <p:cNvSpPr/>
          <p:nvPr/>
        </p:nvSpPr>
        <p:spPr>
          <a:xfrm>
            <a:off x="9682232" y="3451191"/>
            <a:ext cx="6647898" cy="5509446"/>
          </a:xfrm>
          <a:custGeom>
            <a:avLst/>
            <a:gdLst/>
            <a:ahLst/>
            <a:cxnLst/>
            <a:rect l="l" t="t" r="r" b="b"/>
            <a:pathLst>
              <a:path w="6647898" h="5509446">
                <a:moveTo>
                  <a:pt x="0" y="0"/>
                </a:moveTo>
                <a:lnTo>
                  <a:pt x="6647898" y="0"/>
                </a:lnTo>
                <a:lnTo>
                  <a:pt x="6647898" y="5509446"/>
                </a:lnTo>
                <a:lnTo>
                  <a:pt x="0" y="5509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1334059" y="2044843"/>
            <a:ext cx="15935949" cy="1146176"/>
          </a:xfrm>
          <a:prstGeom prst="rect">
            <a:avLst/>
          </a:prstGeom>
        </p:spPr>
        <p:txBody>
          <a:bodyPr lIns="0" tIns="0" rIns="0" bIns="0" rtlCol="0" anchor="t">
            <a:spAutoFit/>
          </a:bodyPr>
          <a:lstStyle/>
          <a:p>
            <a:pPr algn="ctr">
              <a:lnSpc>
                <a:spcPts val="8000"/>
              </a:lnSpc>
            </a:pPr>
            <a:r>
              <a:rPr lang="en-US" sz="8000" b="1">
                <a:solidFill>
                  <a:srgbClr val="1C1C1C"/>
                </a:solidFill>
                <a:latin typeface="Hatton Ultra-Bold"/>
                <a:ea typeface="Hatton Ultra-Bold"/>
                <a:cs typeface="Hatton Ultra-Bold"/>
                <a:sym typeface="Hatton Ultra-Bold"/>
              </a:rPr>
              <a:t>UNPACKING THE EVENT</a:t>
            </a:r>
          </a:p>
        </p:txBody>
      </p:sp>
      <p:sp>
        <p:nvSpPr>
          <p:cNvPr id="15" name="TextBox 15"/>
          <p:cNvSpPr txBox="1"/>
          <p:nvPr/>
        </p:nvSpPr>
        <p:spPr>
          <a:xfrm>
            <a:off x="1793026" y="4536637"/>
            <a:ext cx="6361941" cy="1034545"/>
          </a:xfrm>
          <a:prstGeom prst="rect">
            <a:avLst/>
          </a:prstGeom>
        </p:spPr>
        <p:txBody>
          <a:bodyPr lIns="0" tIns="0" rIns="0" bIns="0" rtlCol="0" anchor="t">
            <a:spAutoFit/>
          </a:bodyPr>
          <a:lstStyle/>
          <a:p>
            <a:pPr algn="l">
              <a:lnSpc>
                <a:spcPts val="2827"/>
              </a:lnSpc>
            </a:pPr>
            <a:r>
              <a:rPr lang="en-US" sz="2019">
                <a:solidFill>
                  <a:srgbClr val="1C1C1C"/>
                </a:solidFill>
                <a:latin typeface="Nourd"/>
                <a:ea typeface="Nourd"/>
                <a:cs typeface="Nourd"/>
                <a:sym typeface="Nourd"/>
              </a:rPr>
              <a:t>We employ a network analysis approach to investigate the user interactions within r/WallStreetBets during the crucial period surrounding the short squeeze.</a:t>
            </a:r>
          </a:p>
        </p:txBody>
      </p:sp>
      <p:sp>
        <p:nvSpPr>
          <p:cNvPr id="16" name="TextBox 16"/>
          <p:cNvSpPr txBox="1"/>
          <p:nvPr/>
        </p:nvSpPr>
        <p:spPr>
          <a:xfrm>
            <a:off x="1792822" y="6839348"/>
            <a:ext cx="6361941" cy="1386970"/>
          </a:xfrm>
          <a:prstGeom prst="rect">
            <a:avLst/>
          </a:prstGeom>
        </p:spPr>
        <p:txBody>
          <a:bodyPr lIns="0" tIns="0" rIns="0" bIns="0" rtlCol="0" anchor="t">
            <a:spAutoFit/>
          </a:bodyPr>
          <a:lstStyle/>
          <a:p>
            <a:pPr algn="l">
              <a:lnSpc>
                <a:spcPts val="2827"/>
              </a:lnSpc>
            </a:pPr>
            <a:r>
              <a:rPr lang="en-US" sz="2019">
                <a:solidFill>
                  <a:srgbClr val="1C1C1C"/>
                </a:solidFill>
                <a:latin typeface="Nourd"/>
                <a:ea typeface="Nourd"/>
                <a:cs typeface="Nourd"/>
                <a:sym typeface="Nourd"/>
              </a:rPr>
              <a:t>Our post and user data comes directly from the epicentre of the GameStop phenomenon: Reddit's r/WallStreetBets forum. Our historical financial data for GameStop stock price comes from Investing.com</a:t>
            </a:r>
          </a:p>
        </p:txBody>
      </p:sp>
      <p:grpSp>
        <p:nvGrpSpPr>
          <p:cNvPr id="17" name="Group 17"/>
          <p:cNvGrpSpPr/>
          <p:nvPr/>
        </p:nvGrpSpPr>
        <p:grpSpPr>
          <a:xfrm>
            <a:off x="1039407" y="662135"/>
            <a:ext cx="3494852" cy="954083"/>
            <a:chOff x="0" y="0"/>
            <a:chExt cx="1010276" cy="275802"/>
          </a:xfrm>
        </p:grpSpPr>
        <p:sp>
          <p:nvSpPr>
            <p:cNvPr id="18" name="Freeform 18"/>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19" name="TextBox 19"/>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3775155" y="662135"/>
            <a:ext cx="3494852" cy="954083"/>
            <a:chOff x="0" y="0"/>
            <a:chExt cx="1010276" cy="275802"/>
          </a:xfrm>
        </p:grpSpPr>
        <p:sp>
          <p:nvSpPr>
            <p:cNvPr id="21" name="Freeform 21"/>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22" name="TextBox 22"/>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16230376" y="918310"/>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AutoShape 24"/>
          <p:cNvSpPr/>
          <p:nvPr/>
        </p:nvSpPr>
        <p:spPr>
          <a:xfrm>
            <a:off x="4534260" y="1139176"/>
            <a:ext cx="9240896" cy="0"/>
          </a:xfrm>
          <a:prstGeom prst="line">
            <a:avLst/>
          </a:prstGeom>
          <a:ln w="57150" cap="flat">
            <a:solidFill>
              <a:srgbClr val="1C1C1C"/>
            </a:solidFill>
            <a:prstDash val="solid"/>
            <a:headEnd type="none" w="sm" len="sm"/>
            <a:tailEnd type="none" w="sm" len="sm"/>
          </a:ln>
        </p:spPr>
      </p:sp>
      <p:sp>
        <p:nvSpPr>
          <p:cNvPr id="25" name="TextBox 25"/>
          <p:cNvSpPr txBox="1"/>
          <p:nvPr/>
        </p:nvSpPr>
        <p:spPr>
          <a:xfrm>
            <a:off x="1621577" y="1011224"/>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26" name="Freeform 26"/>
          <p:cNvSpPr/>
          <p:nvPr/>
        </p:nvSpPr>
        <p:spPr>
          <a:xfrm rot="-10800000">
            <a:off x="15522581" y="918310"/>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836454" y="4299641"/>
            <a:ext cx="4450707" cy="3444746"/>
            <a:chOff x="0" y="0"/>
            <a:chExt cx="1458140" cy="1128567"/>
          </a:xfrm>
        </p:grpSpPr>
        <p:sp>
          <p:nvSpPr>
            <p:cNvPr id="3" name="Freeform 3"/>
            <p:cNvSpPr/>
            <p:nvPr/>
          </p:nvSpPr>
          <p:spPr>
            <a:xfrm>
              <a:off x="0" y="0"/>
              <a:ext cx="1458140" cy="1128567"/>
            </a:xfrm>
            <a:custGeom>
              <a:avLst/>
              <a:gdLst/>
              <a:ahLst/>
              <a:cxnLst/>
              <a:rect l="l" t="t" r="r" b="b"/>
              <a:pathLst>
                <a:path w="1458140" h="1128567">
                  <a:moveTo>
                    <a:pt x="86974" y="0"/>
                  </a:moveTo>
                  <a:lnTo>
                    <a:pt x="1371166" y="0"/>
                  </a:lnTo>
                  <a:cubicBezTo>
                    <a:pt x="1419200" y="0"/>
                    <a:pt x="1458140" y="38940"/>
                    <a:pt x="1458140" y="86974"/>
                  </a:cubicBezTo>
                  <a:lnTo>
                    <a:pt x="1458140" y="1041593"/>
                  </a:lnTo>
                  <a:cubicBezTo>
                    <a:pt x="1458140" y="1089628"/>
                    <a:pt x="1419200" y="1128567"/>
                    <a:pt x="1371166" y="1128567"/>
                  </a:cubicBezTo>
                  <a:lnTo>
                    <a:pt x="86974" y="1128567"/>
                  </a:lnTo>
                  <a:cubicBezTo>
                    <a:pt x="38940" y="1128567"/>
                    <a:pt x="0" y="1089628"/>
                    <a:pt x="0" y="1041593"/>
                  </a:cubicBezTo>
                  <a:lnTo>
                    <a:pt x="0" y="86974"/>
                  </a:lnTo>
                  <a:cubicBezTo>
                    <a:pt x="0" y="38940"/>
                    <a:pt x="38940" y="0"/>
                    <a:pt x="86974" y="0"/>
                  </a:cubicBezTo>
                  <a:close/>
                </a:path>
              </a:pathLst>
            </a:custGeom>
            <a:solidFill>
              <a:srgbClr val="D0C9C0"/>
            </a:solidFill>
            <a:ln w="57150" cap="rnd">
              <a:solidFill>
                <a:srgbClr val="1C1C1C"/>
              </a:solidFill>
              <a:prstDash val="solid"/>
              <a:round/>
            </a:ln>
          </p:spPr>
        </p:sp>
        <p:sp>
          <p:nvSpPr>
            <p:cNvPr id="4" name="TextBox 4"/>
            <p:cNvSpPr txBox="1"/>
            <p:nvPr/>
          </p:nvSpPr>
          <p:spPr>
            <a:xfrm>
              <a:off x="0" y="-57150"/>
              <a:ext cx="1458140" cy="118571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0839" y="4299641"/>
            <a:ext cx="4450707" cy="3444746"/>
            <a:chOff x="0" y="0"/>
            <a:chExt cx="1458140" cy="1128567"/>
          </a:xfrm>
        </p:grpSpPr>
        <p:sp>
          <p:nvSpPr>
            <p:cNvPr id="6" name="Freeform 6"/>
            <p:cNvSpPr/>
            <p:nvPr/>
          </p:nvSpPr>
          <p:spPr>
            <a:xfrm>
              <a:off x="0" y="0"/>
              <a:ext cx="1458140" cy="1128567"/>
            </a:xfrm>
            <a:custGeom>
              <a:avLst/>
              <a:gdLst/>
              <a:ahLst/>
              <a:cxnLst/>
              <a:rect l="l" t="t" r="r" b="b"/>
              <a:pathLst>
                <a:path w="1458140" h="1128567">
                  <a:moveTo>
                    <a:pt x="86974" y="0"/>
                  </a:moveTo>
                  <a:lnTo>
                    <a:pt x="1371166" y="0"/>
                  </a:lnTo>
                  <a:cubicBezTo>
                    <a:pt x="1419200" y="0"/>
                    <a:pt x="1458140" y="38940"/>
                    <a:pt x="1458140" y="86974"/>
                  </a:cubicBezTo>
                  <a:lnTo>
                    <a:pt x="1458140" y="1041593"/>
                  </a:lnTo>
                  <a:cubicBezTo>
                    <a:pt x="1458140" y="1089628"/>
                    <a:pt x="1419200" y="1128567"/>
                    <a:pt x="1371166" y="1128567"/>
                  </a:cubicBezTo>
                  <a:lnTo>
                    <a:pt x="86974" y="1128567"/>
                  </a:lnTo>
                  <a:cubicBezTo>
                    <a:pt x="38940" y="1128567"/>
                    <a:pt x="0" y="1089628"/>
                    <a:pt x="0" y="1041593"/>
                  </a:cubicBezTo>
                  <a:lnTo>
                    <a:pt x="0" y="86974"/>
                  </a:lnTo>
                  <a:cubicBezTo>
                    <a:pt x="0" y="38940"/>
                    <a:pt x="38940" y="0"/>
                    <a:pt x="86974" y="0"/>
                  </a:cubicBezTo>
                  <a:close/>
                </a:path>
              </a:pathLst>
            </a:custGeom>
            <a:solidFill>
              <a:srgbClr val="D0C9C0"/>
            </a:solidFill>
            <a:ln w="57150" cap="rnd">
              <a:solidFill>
                <a:srgbClr val="1C1C1C"/>
              </a:solidFill>
              <a:prstDash val="solid"/>
              <a:round/>
            </a:ln>
          </p:spPr>
        </p:sp>
        <p:sp>
          <p:nvSpPr>
            <p:cNvPr id="7" name="TextBox 7"/>
            <p:cNvSpPr txBox="1"/>
            <p:nvPr/>
          </p:nvSpPr>
          <p:spPr>
            <a:xfrm>
              <a:off x="0" y="-57150"/>
              <a:ext cx="1458140" cy="1185717"/>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835757" y="4299641"/>
            <a:ext cx="4450707" cy="3444746"/>
            <a:chOff x="0" y="0"/>
            <a:chExt cx="1837436" cy="1422134"/>
          </a:xfrm>
        </p:grpSpPr>
        <p:sp>
          <p:nvSpPr>
            <p:cNvPr id="9" name="Freeform 9"/>
            <p:cNvSpPr/>
            <p:nvPr/>
          </p:nvSpPr>
          <p:spPr>
            <a:xfrm>
              <a:off x="0" y="0"/>
              <a:ext cx="1837436" cy="1422134"/>
            </a:xfrm>
            <a:custGeom>
              <a:avLst/>
              <a:gdLst/>
              <a:ahLst/>
              <a:cxnLst/>
              <a:rect l="l" t="t" r="r" b="b"/>
              <a:pathLst>
                <a:path w="1837436" h="1422134">
                  <a:moveTo>
                    <a:pt x="86974" y="0"/>
                  </a:moveTo>
                  <a:lnTo>
                    <a:pt x="1750462" y="0"/>
                  </a:lnTo>
                  <a:cubicBezTo>
                    <a:pt x="1798497" y="0"/>
                    <a:pt x="1837436" y="38940"/>
                    <a:pt x="1837436" y="86974"/>
                  </a:cubicBezTo>
                  <a:lnTo>
                    <a:pt x="1837436" y="1335160"/>
                  </a:lnTo>
                  <a:cubicBezTo>
                    <a:pt x="1837436" y="1383194"/>
                    <a:pt x="1798497" y="1422134"/>
                    <a:pt x="1750462" y="1422134"/>
                  </a:cubicBezTo>
                  <a:lnTo>
                    <a:pt x="86974" y="1422134"/>
                  </a:lnTo>
                  <a:cubicBezTo>
                    <a:pt x="38940" y="1422134"/>
                    <a:pt x="0" y="1383194"/>
                    <a:pt x="0" y="1335160"/>
                  </a:cubicBezTo>
                  <a:lnTo>
                    <a:pt x="0" y="86974"/>
                  </a:lnTo>
                  <a:cubicBezTo>
                    <a:pt x="0" y="38940"/>
                    <a:pt x="38940" y="0"/>
                    <a:pt x="86974" y="0"/>
                  </a:cubicBezTo>
                  <a:close/>
                </a:path>
              </a:pathLst>
            </a:custGeom>
            <a:solidFill>
              <a:srgbClr val="EFEAD8"/>
            </a:solidFill>
            <a:ln w="57150" cap="rnd">
              <a:solidFill>
                <a:srgbClr val="1C1C1C"/>
              </a:solidFill>
              <a:prstDash val="solid"/>
              <a:round/>
            </a:ln>
          </p:spPr>
        </p:sp>
        <p:sp>
          <p:nvSpPr>
            <p:cNvPr id="10" name="TextBox 10"/>
            <p:cNvSpPr txBox="1"/>
            <p:nvPr/>
          </p:nvSpPr>
          <p:spPr>
            <a:xfrm>
              <a:off x="0" y="-38100"/>
              <a:ext cx="1837436" cy="1460234"/>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611516" y="2307408"/>
            <a:ext cx="12900358" cy="1146176"/>
          </a:xfrm>
          <a:prstGeom prst="rect">
            <a:avLst/>
          </a:prstGeom>
        </p:spPr>
        <p:txBody>
          <a:bodyPr lIns="0" tIns="0" rIns="0" bIns="0" rtlCol="0" anchor="t">
            <a:spAutoFit/>
          </a:bodyPr>
          <a:lstStyle/>
          <a:p>
            <a:pPr algn="ctr">
              <a:lnSpc>
                <a:spcPts val="8000"/>
              </a:lnSpc>
            </a:pPr>
            <a:r>
              <a:rPr lang="en-US" sz="8000" b="1">
                <a:solidFill>
                  <a:srgbClr val="1C1C1C"/>
                </a:solidFill>
                <a:latin typeface="Hatton Ultra-Bold"/>
                <a:ea typeface="Hatton Ultra-Bold"/>
                <a:cs typeface="Hatton Ultra-Bold"/>
                <a:sym typeface="Hatton Ultra-Bold"/>
              </a:rPr>
              <a:t>ABOUT OUR DATA:</a:t>
            </a:r>
          </a:p>
        </p:txBody>
      </p:sp>
      <p:sp>
        <p:nvSpPr>
          <p:cNvPr id="12" name="TextBox 12"/>
          <p:cNvSpPr txBox="1"/>
          <p:nvPr/>
        </p:nvSpPr>
        <p:spPr>
          <a:xfrm>
            <a:off x="2142126" y="4440229"/>
            <a:ext cx="3839363" cy="3115945"/>
          </a:xfrm>
          <a:prstGeom prst="rect">
            <a:avLst/>
          </a:prstGeom>
        </p:spPr>
        <p:txBody>
          <a:bodyPr lIns="0" tIns="0" rIns="0" bIns="0" rtlCol="0" anchor="t">
            <a:spAutoFit/>
          </a:bodyPr>
          <a:lstStyle/>
          <a:p>
            <a:pPr algn="ctr">
              <a:lnSpc>
                <a:spcPts val="3079"/>
              </a:lnSpc>
            </a:pPr>
            <a:r>
              <a:rPr lang="en-US" sz="2199">
                <a:solidFill>
                  <a:srgbClr val="1C1C1C"/>
                </a:solidFill>
                <a:latin typeface="Nourd"/>
                <a:ea typeface="Nourd"/>
                <a:cs typeface="Nourd"/>
                <a:sym typeface="Nourd"/>
              </a:rPr>
              <a:t>We collected financial and  user data spanning from </a:t>
            </a:r>
            <a:r>
              <a:rPr lang="en-US" sz="2199" b="1">
                <a:solidFill>
                  <a:srgbClr val="1C1C1C"/>
                </a:solidFill>
                <a:latin typeface="Nourd Bold"/>
                <a:ea typeface="Nourd Bold"/>
                <a:cs typeface="Nourd Bold"/>
                <a:sym typeface="Nourd Bold"/>
              </a:rPr>
              <a:t>January 12th, 2021</a:t>
            </a:r>
            <a:r>
              <a:rPr lang="en-US" sz="2199">
                <a:solidFill>
                  <a:srgbClr val="1C1C1C"/>
                </a:solidFill>
                <a:latin typeface="Nourd"/>
                <a:ea typeface="Nourd"/>
                <a:cs typeface="Nourd"/>
                <a:sym typeface="Nourd"/>
              </a:rPr>
              <a:t>, to </a:t>
            </a:r>
            <a:r>
              <a:rPr lang="en-US" sz="2199" b="1">
                <a:solidFill>
                  <a:srgbClr val="1C1C1C"/>
                </a:solidFill>
                <a:latin typeface="Nourd Bold"/>
                <a:ea typeface="Nourd Bold"/>
                <a:cs typeface="Nourd Bold"/>
                <a:sym typeface="Nourd Bold"/>
              </a:rPr>
              <a:t>February 15th, 2021</a:t>
            </a:r>
            <a:r>
              <a:rPr lang="en-US" sz="2199">
                <a:solidFill>
                  <a:srgbClr val="1C1C1C"/>
                </a:solidFill>
                <a:latin typeface="Nourd"/>
                <a:ea typeface="Nourd"/>
                <a:cs typeface="Nourd"/>
                <a:sym typeface="Nourd"/>
              </a:rPr>
              <a:t>, This period is divided in four phases: Incubation, Development, Climax and the Fade.</a:t>
            </a:r>
          </a:p>
        </p:txBody>
      </p:sp>
      <p:sp>
        <p:nvSpPr>
          <p:cNvPr id="13" name="TextBox 13"/>
          <p:cNvSpPr txBox="1"/>
          <p:nvPr/>
        </p:nvSpPr>
        <p:spPr>
          <a:xfrm>
            <a:off x="12281201" y="4440229"/>
            <a:ext cx="3938468" cy="3115945"/>
          </a:xfrm>
          <a:prstGeom prst="rect">
            <a:avLst/>
          </a:prstGeom>
        </p:spPr>
        <p:txBody>
          <a:bodyPr lIns="0" tIns="0" rIns="0" bIns="0" rtlCol="0" anchor="t">
            <a:spAutoFit/>
          </a:bodyPr>
          <a:lstStyle/>
          <a:p>
            <a:pPr algn="ctr">
              <a:lnSpc>
                <a:spcPts val="3079"/>
              </a:lnSpc>
            </a:pPr>
            <a:r>
              <a:rPr lang="en-US" sz="2199">
                <a:solidFill>
                  <a:srgbClr val="1C1C1C"/>
                </a:solidFill>
                <a:latin typeface="Nourd"/>
                <a:ea typeface="Nourd"/>
                <a:cs typeface="Nourd"/>
                <a:sym typeface="Nourd"/>
              </a:rPr>
              <a:t>We acknowledge that our data only represents a snapshot of the activity on </a:t>
            </a:r>
            <a:r>
              <a:rPr lang="en-US" sz="2199" b="1">
                <a:solidFill>
                  <a:srgbClr val="1C1C1C"/>
                </a:solidFill>
                <a:latin typeface="Nourd Bold"/>
                <a:ea typeface="Nourd Bold"/>
                <a:cs typeface="Nourd Bold"/>
                <a:sym typeface="Nourd Bold"/>
              </a:rPr>
              <a:t>r/WallStreetBets</a:t>
            </a:r>
            <a:r>
              <a:rPr lang="en-US" sz="2199">
                <a:solidFill>
                  <a:srgbClr val="1C1C1C"/>
                </a:solidFill>
                <a:latin typeface="Nourd"/>
                <a:ea typeface="Nourd"/>
                <a:cs typeface="Nourd"/>
                <a:sym typeface="Nourd"/>
              </a:rPr>
              <a:t>. The data for the </a:t>
            </a:r>
            <a:r>
              <a:rPr lang="en-US" sz="2199" b="1">
                <a:solidFill>
                  <a:srgbClr val="1C1C1C"/>
                </a:solidFill>
                <a:latin typeface="Nourd Bold"/>
                <a:ea typeface="Nourd Bold"/>
                <a:cs typeface="Nourd Bold"/>
                <a:sym typeface="Nourd Bold"/>
              </a:rPr>
              <a:t>23rd and 24th of January </a:t>
            </a:r>
            <a:r>
              <a:rPr lang="en-US" sz="2199">
                <a:solidFill>
                  <a:srgbClr val="1C1C1C"/>
                </a:solidFill>
                <a:latin typeface="Nourd"/>
                <a:ea typeface="Nourd"/>
                <a:cs typeface="Nourd"/>
                <a:sym typeface="Nourd"/>
              </a:rPr>
              <a:t>are missing based on the reddit archive we utilised for this project.</a:t>
            </a:r>
          </a:p>
        </p:txBody>
      </p:sp>
      <p:sp>
        <p:nvSpPr>
          <p:cNvPr id="14" name="TextBox 14"/>
          <p:cNvSpPr txBox="1"/>
          <p:nvPr/>
        </p:nvSpPr>
        <p:spPr>
          <a:xfrm>
            <a:off x="7174436" y="4744786"/>
            <a:ext cx="3849388" cy="2380987"/>
          </a:xfrm>
          <a:prstGeom prst="rect">
            <a:avLst/>
          </a:prstGeom>
        </p:spPr>
        <p:txBody>
          <a:bodyPr lIns="0" tIns="0" rIns="0" bIns="0" rtlCol="0" anchor="t">
            <a:spAutoFit/>
          </a:bodyPr>
          <a:lstStyle/>
          <a:p>
            <a:pPr algn="ctr">
              <a:lnSpc>
                <a:spcPts val="3142"/>
              </a:lnSpc>
            </a:pPr>
            <a:r>
              <a:rPr lang="en-US" sz="2244">
                <a:solidFill>
                  <a:srgbClr val="1C1C1C"/>
                </a:solidFill>
                <a:latin typeface="Nourd"/>
                <a:ea typeface="Nourd"/>
                <a:cs typeface="Nourd"/>
                <a:sym typeface="Nourd"/>
              </a:rPr>
              <a:t>Our dataset consists of posts, comments, and user interactions alongside the daily stock value of Gamestop Stock reported at the End of the Day.</a:t>
            </a:r>
          </a:p>
        </p:txBody>
      </p:sp>
      <p:grpSp>
        <p:nvGrpSpPr>
          <p:cNvPr id="15" name="Group 15"/>
          <p:cNvGrpSpPr/>
          <p:nvPr/>
        </p:nvGrpSpPr>
        <p:grpSpPr>
          <a:xfrm>
            <a:off x="1028700" y="751582"/>
            <a:ext cx="3494852" cy="954083"/>
            <a:chOff x="0" y="0"/>
            <a:chExt cx="1010276" cy="275802"/>
          </a:xfrm>
        </p:grpSpPr>
        <p:sp>
          <p:nvSpPr>
            <p:cNvPr id="16" name="Freeform 16"/>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17" name="TextBox 17"/>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3764448" y="751582"/>
            <a:ext cx="3494852" cy="954083"/>
            <a:chOff x="0" y="0"/>
            <a:chExt cx="1010276" cy="275802"/>
          </a:xfrm>
        </p:grpSpPr>
        <p:sp>
          <p:nvSpPr>
            <p:cNvPr id="19" name="Freeform 19"/>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20" name="TextBox 20"/>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21"/>
          <p:cNvSpPr/>
          <p:nvPr/>
        </p:nvSpPr>
        <p:spPr>
          <a:xfrm>
            <a:off x="16219669" y="1007757"/>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AutoShape 22"/>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23" name="TextBox 23"/>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24" name="AutoShape 24"/>
          <p:cNvSpPr/>
          <p:nvPr/>
        </p:nvSpPr>
        <p:spPr>
          <a:xfrm>
            <a:off x="1330490" y="8944537"/>
            <a:ext cx="15928810" cy="0"/>
          </a:xfrm>
          <a:prstGeom prst="line">
            <a:avLst/>
          </a:prstGeom>
          <a:ln w="57150" cap="flat">
            <a:solidFill>
              <a:srgbClr val="1C1C1C"/>
            </a:solidFill>
            <a:prstDash val="solid"/>
            <a:headEnd type="none" w="sm" len="sm"/>
            <a:tailEnd type="none" w="sm" len="sm"/>
          </a:ln>
        </p:spPr>
      </p:sp>
      <p:sp>
        <p:nvSpPr>
          <p:cNvPr id="25" name="Freeform 25"/>
          <p:cNvSpPr/>
          <p:nvPr/>
        </p:nvSpPr>
        <p:spPr>
          <a:xfrm rot="-10800000">
            <a:off x="15511874" y="1007757"/>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2611516" y="2307408"/>
            <a:ext cx="14211859" cy="1146176"/>
          </a:xfrm>
          <a:prstGeom prst="rect">
            <a:avLst/>
          </a:prstGeom>
        </p:spPr>
        <p:txBody>
          <a:bodyPr lIns="0" tIns="0" rIns="0" bIns="0" rtlCol="0" anchor="t">
            <a:spAutoFit/>
          </a:bodyPr>
          <a:lstStyle/>
          <a:p>
            <a:pPr algn="ctr">
              <a:lnSpc>
                <a:spcPts val="8000"/>
              </a:lnSpc>
            </a:pPr>
            <a:r>
              <a:rPr lang="en-US" sz="8000" b="1">
                <a:solidFill>
                  <a:srgbClr val="1C1C1C"/>
                </a:solidFill>
                <a:latin typeface="Hatton Ultra-Bold"/>
                <a:ea typeface="Hatton Ultra-Bold"/>
                <a:cs typeface="Hatton Ultra-Bold"/>
                <a:sym typeface="Hatton Ultra-Bold"/>
              </a:rPr>
              <a:t>SENTIMENT ANALYSIS</a:t>
            </a:r>
          </a:p>
        </p:txBody>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TextBox 10"/>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1" name="Freeform 11"/>
          <p:cNvSpPr/>
          <p:nvPr/>
        </p:nvSpPr>
        <p:spPr>
          <a:xfrm rot="-10800000">
            <a:off x="15511874" y="1007757"/>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a:off x="920029" y="3453584"/>
            <a:ext cx="16447942" cy="6174204"/>
            <a:chOff x="0" y="0"/>
            <a:chExt cx="6790392" cy="2548967"/>
          </a:xfrm>
        </p:grpSpPr>
        <p:sp>
          <p:nvSpPr>
            <p:cNvPr id="13" name="Freeform 13"/>
            <p:cNvSpPr/>
            <p:nvPr/>
          </p:nvSpPr>
          <p:spPr>
            <a:xfrm>
              <a:off x="0" y="0"/>
              <a:ext cx="6790392" cy="2548967"/>
            </a:xfrm>
            <a:custGeom>
              <a:avLst/>
              <a:gdLst/>
              <a:ahLst/>
              <a:cxnLst/>
              <a:rect l="l" t="t" r="r" b="b"/>
              <a:pathLst>
                <a:path w="6790392" h="2548967">
                  <a:moveTo>
                    <a:pt x="23535" y="0"/>
                  </a:moveTo>
                  <a:lnTo>
                    <a:pt x="6766858" y="0"/>
                  </a:lnTo>
                  <a:cubicBezTo>
                    <a:pt x="6779856" y="0"/>
                    <a:pt x="6790392" y="10537"/>
                    <a:pt x="6790392" y="23535"/>
                  </a:cubicBezTo>
                  <a:lnTo>
                    <a:pt x="6790392" y="2525433"/>
                  </a:lnTo>
                  <a:cubicBezTo>
                    <a:pt x="6790392" y="2538431"/>
                    <a:pt x="6779856" y="2548967"/>
                    <a:pt x="6766858" y="2548967"/>
                  </a:cubicBezTo>
                  <a:lnTo>
                    <a:pt x="23535" y="2548967"/>
                  </a:lnTo>
                  <a:cubicBezTo>
                    <a:pt x="10537" y="2548967"/>
                    <a:pt x="0" y="2538431"/>
                    <a:pt x="0" y="2525433"/>
                  </a:cubicBezTo>
                  <a:lnTo>
                    <a:pt x="0" y="23535"/>
                  </a:lnTo>
                  <a:cubicBezTo>
                    <a:pt x="0" y="10537"/>
                    <a:pt x="10537" y="0"/>
                    <a:pt x="23535" y="0"/>
                  </a:cubicBezTo>
                  <a:close/>
                </a:path>
              </a:pathLst>
            </a:custGeom>
            <a:solidFill>
              <a:srgbClr val="D0C9C0"/>
            </a:solidFill>
            <a:ln w="57150" cap="rnd">
              <a:solidFill>
                <a:srgbClr val="1C1C1C"/>
              </a:solidFill>
              <a:prstDash val="solid"/>
              <a:round/>
            </a:ln>
          </p:spPr>
        </p:sp>
        <p:sp>
          <p:nvSpPr>
            <p:cNvPr id="14" name="TextBox 14"/>
            <p:cNvSpPr txBox="1"/>
            <p:nvPr/>
          </p:nvSpPr>
          <p:spPr>
            <a:xfrm>
              <a:off x="0" y="-38100"/>
              <a:ext cx="6790392" cy="2587067"/>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82593" y="3786705"/>
            <a:ext cx="16134891" cy="5960111"/>
          </a:xfrm>
          <a:prstGeom prst="rect">
            <a:avLst/>
          </a:prstGeom>
        </p:spPr>
        <p:txBody>
          <a:bodyPr lIns="0" tIns="0" rIns="0" bIns="0" rtlCol="0" anchor="t">
            <a:spAutoFit/>
          </a:bodyPr>
          <a:lstStyle/>
          <a:p>
            <a:pPr marL="669283" lvl="1" indent="-334641" algn="l">
              <a:lnSpc>
                <a:spcPts val="4339"/>
              </a:lnSpc>
              <a:buFont typeface="Arial"/>
              <a:buChar char="•"/>
            </a:pPr>
            <a:r>
              <a:rPr lang="en-US" sz="3099">
                <a:solidFill>
                  <a:srgbClr val="1C1C1C"/>
                </a:solidFill>
                <a:latin typeface="Nourd"/>
                <a:ea typeface="Nourd"/>
                <a:cs typeface="Nourd"/>
                <a:sym typeface="Nourd"/>
              </a:rPr>
              <a:t>The chat data for Reddit threads was taken from a publicly available archive.</a:t>
            </a:r>
          </a:p>
          <a:p>
            <a:pPr marL="669283" lvl="1" indent="-334641" algn="l">
              <a:lnSpc>
                <a:spcPts val="4339"/>
              </a:lnSpc>
              <a:buFont typeface="Arial"/>
              <a:buChar char="•"/>
            </a:pPr>
            <a:r>
              <a:rPr lang="en-US" sz="3099">
                <a:solidFill>
                  <a:srgbClr val="1C1C1C"/>
                </a:solidFill>
                <a:latin typeface="Nourd"/>
                <a:ea typeface="Nourd"/>
                <a:cs typeface="Nourd"/>
                <a:sym typeface="Nourd"/>
              </a:rPr>
              <a:t>We used Python’s NLTK toolkit to clean the data and then used Huggingface’s FinBERT to look for keywords `Buying’, `Selling’ or `Holding’ in the chat log.</a:t>
            </a:r>
          </a:p>
          <a:p>
            <a:pPr marL="669283" lvl="1" indent="-334641" algn="l">
              <a:lnSpc>
                <a:spcPts val="4339"/>
              </a:lnSpc>
              <a:buFont typeface="Arial"/>
              <a:buChar char="•"/>
            </a:pPr>
            <a:r>
              <a:rPr lang="en-US" sz="3099">
                <a:solidFill>
                  <a:srgbClr val="1C1C1C"/>
                </a:solidFill>
                <a:latin typeface="Nourd"/>
                <a:ea typeface="Nourd"/>
                <a:cs typeface="Nourd"/>
                <a:sym typeface="Nourd"/>
              </a:rPr>
              <a:t>Many of the comments/posts were neither of them(`Neutral’) and were discarded as noise. A sentiment value was attached to each comment/post as: </a:t>
            </a:r>
          </a:p>
          <a:p>
            <a:pPr algn="l">
              <a:lnSpc>
                <a:spcPts val="4339"/>
              </a:lnSpc>
            </a:pPr>
            <a:r>
              <a:rPr lang="en-US" sz="3099">
                <a:solidFill>
                  <a:srgbClr val="1C1C1C"/>
                </a:solidFill>
                <a:latin typeface="Nourd"/>
                <a:ea typeface="Nourd"/>
                <a:cs typeface="Nourd"/>
                <a:sym typeface="Nourd"/>
              </a:rPr>
              <a:t>      +1 for `Buying’</a:t>
            </a:r>
          </a:p>
          <a:p>
            <a:pPr algn="l">
              <a:lnSpc>
                <a:spcPts val="4339"/>
              </a:lnSpc>
            </a:pPr>
            <a:r>
              <a:rPr lang="en-US" sz="3099">
                <a:solidFill>
                  <a:srgbClr val="1C1C1C"/>
                </a:solidFill>
                <a:latin typeface="Nourd"/>
                <a:ea typeface="Nourd"/>
                <a:cs typeface="Nourd"/>
                <a:sym typeface="Nourd"/>
              </a:rPr>
              <a:t>      -1 for `Selling’  </a:t>
            </a:r>
          </a:p>
          <a:p>
            <a:pPr algn="l">
              <a:lnSpc>
                <a:spcPts val="4339"/>
              </a:lnSpc>
            </a:pPr>
            <a:r>
              <a:rPr lang="en-US" sz="3099">
                <a:solidFill>
                  <a:srgbClr val="1C1C1C"/>
                </a:solidFill>
                <a:latin typeface="Nourd"/>
                <a:ea typeface="Nourd"/>
                <a:cs typeface="Nourd"/>
                <a:sym typeface="Nourd"/>
              </a:rPr>
              <a:t>      0 for `Holding’</a:t>
            </a:r>
          </a:p>
          <a:p>
            <a:pPr marL="669283" lvl="1" indent="-334641" algn="l">
              <a:lnSpc>
                <a:spcPts val="4339"/>
              </a:lnSpc>
              <a:buFont typeface="Arial"/>
              <a:buChar char="•"/>
            </a:pPr>
            <a:r>
              <a:rPr lang="en-US" sz="3099">
                <a:solidFill>
                  <a:srgbClr val="1C1C1C"/>
                </a:solidFill>
                <a:latin typeface="Nourd"/>
                <a:ea typeface="Nourd"/>
                <a:cs typeface="Nourd"/>
                <a:sym typeface="Nourd"/>
              </a:rPr>
              <a:t>Each user was assigned a sentiment value based on the total sentiment of all his posts/comments.</a:t>
            </a:r>
          </a:p>
          <a:p>
            <a:pPr algn="l">
              <a:lnSpc>
                <a:spcPts val="4339"/>
              </a:lnSpc>
            </a:pPr>
            <a:endParaRPr lang="en-US" sz="3099">
              <a:solidFill>
                <a:srgbClr val="1C1C1C"/>
              </a:solidFill>
              <a:latin typeface="Nourd"/>
              <a:ea typeface="Nourd"/>
              <a:cs typeface="Nourd"/>
              <a:sym typeface="Nour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sp>
        <p:nvSpPr>
          <p:cNvPr id="3" name="TextBox 3"/>
          <p:cNvSpPr txBox="1"/>
          <p:nvPr/>
        </p:nvSpPr>
        <p:spPr>
          <a:xfrm>
            <a:off x="1203824" y="2286929"/>
            <a:ext cx="16230600" cy="1040130"/>
          </a:xfrm>
          <a:prstGeom prst="rect">
            <a:avLst/>
          </a:prstGeom>
        </p:spPr>
        <p:txBody>
          <a:bodyPr lIns="0" tIns="0" rIns="0" bIns="0" rtlCol="0" anchor="t">
            <a:spAutoFit/>
          </a:bodyPr>
          <a:lstStyle/>
          <a:p>
            <a:pPr algn="l">
              <a:lnSpc>
                <a:spcPts val="7200"/>
              </a:lnSpc>
            </a:pPr>
            <a:r>
              <a:rPr lang="en-US" sz="7200" b="1">
                <a:solidFill>
                  <a:srgbClr val="1C1C1C"/>
                </a:solidFill>
                <a:latin typeface="Hatton Ultra-Bold"/>
                <a:ea typeface="Hatton Ultra-Bold"/>
                <a:cs typeface="Hatton Ultra-Bold"/>
                <a:sym typeface="Hatton Ultra-Bold"/>
              </a:rPr>
              <a:t>NETWORK CONSTRUCTION</a:t>
            </a:r>
          </a:p>
        </p:txBody>
      </p:sp>
      <p:grpSp>
        <p:nvGrpSpPr>
          <p:cNvPr id="4" name="Group 4"/>
          <p:cNvGrpSpPr/>
          <p:nvPr/>
        </p:nvGrpSpPr>
        <p:grpSpPr>
          <a:xfrm>
            <a:off x="1028700" y="751582"/>
            <a:ext cx="3494852" cy="954083"/>
            <a:chOff x="0" y="0"/>
            <a:chExt cx="1010276" cy="275802"/>
          </a:xfrm>
        </p:grpSpPr>
        <p:sp>
          <p:nvSpPr>
            <p:cNvPr id="5" name="Freeform 5"/>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6" name="TextBox 6"/>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3764448" y="751582"/>
            <a:ext cx="3494852" cy="954083"/>
            <a:chOff x="0" y="0"/>
            <a:chExt cx="1010276" cy="275802"/>
          </a:xfrm>
        </p:grpSpPr>
        <p:sp>
          <p:nvSpPr>
            <p:cNvPr id="8" name="Freeform 8"/>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9" name="TextBox 9"/>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6219669" y="1007757"/>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AutoShape 11"/>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2" name="TextBox 12"/>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grpSp>
        <p:nvGrpSpPr>
          <p:cNvPr id="13" name="Group 13"/>
          <p:cNvGrpSpPr/>
          <p:nvPr/>
        </p:nvGrpSpPr>
        <p:grpSpPr>
          <a:xfrm>
            <a:off x="1028700" y="4136478"/>
            <a:ext cx="4450707" cy="3970120"/>
            <a:chOff x="0" y="0"/>
            <a:chExt cx="1458140" cy="1300690"/>
          </a:xfrm>
        </p:grpSpPr>
        <p:sp>
          <p:nvSpPr>
            <p:cNvPr id="14" name="Freeform 14"/>
            <p:cNvSpPr/>
            <p:nvPr/>
          </p:nvSpPr>
          <p:spPr>
            <a:xfrm>
              <a:off x="0" y="0"/>
              <a:ext cx="1458140" cy="1300690"/>
            </a:xfrm>
            <a:custGeom>
              <a:avLst/>
              <a:gdLst/>
              <a:ahLst/>
              <a:cxnLst/>
              <a:rect l="l" t="t" r="r" b="b"/>
              <a:pathLst>
                <a:path w="1458140" h="1300690">
                  <a:moveTo>
                    <a:pt x="86974" y="0"/>
                  </a:moveTo>
                  <a:lnTo>
                    <a:pt x="1371166" y="0"/>
                  </a:lnTo>
                  <a:cubicBezTo>
                    <a:pt x="1419200" y="0"/>
                    <a:pt x="1458140" y="38940"/>
                    <a:pt x="1458140" y="86974"/>
                  </a:cubicBezTo>
                  <a:lnTo>
                    <a:pt x="1458140" y="1213716"/>
                  </a:lnTo>
                  <a:cubicBezTo>
                    <a:pt x="1458140" y="1261750"/>
                    <a:pt x="1419200" y="1300690"/>
                    <a:pt x="1371166" y="1300690"/>
                  </a:cubicBezTo>
                  <a:lnTo>
                    <a:pt x="86974" y="1300690"/>
                  </a:lnTo>
                  <a:cubicBezTo>
                    <a:pt x="38940" y="1300690"/>
                    <a:pt x="0" y="1261750"/>
                    <a:pt x="0" y="1213716"/>
                  </a:cubicBezTo>
                  <a:lnTo>
                    <a:pt x="0" y="86974"/>
                  </a:lnTo>
                  <a:cubicBezTo>
                    <a:pt x="0" y="38940"/>
                    <a:pt x="38940" y="0"/>
                    <a:pt x="86974" y="0"/>
                  </a:cubicBezTo>
                  <a:close/>
                </a:path>
              </a:pathLst>
            </a:custGeom>
            <a:solidFill>
              <a:srgbClr val="D0C9C0"/>
            </a:solidFill>
            <a:ln w="57150" cap="rnd">
              <a:solidFill>
                <a:srgbClr val="1C1C1C"/>
              </a:solidFill>
              <a:prstDash val="solid"/>
              <a:round/>
            </a:ln>
          </p:spPr>
        </p:sp>
        <p:sp>
          <p:nvSpPr>
            <p:cNvPr id="15" name="TextBox 15"/>
            <p:cNvSpPr txBox="1"/>
            <p:nvPr/>
          </p:nvSpPr>
          <p:spPr>
            <a:xfrm>
              <a:off x="0" y="-57150"/>
              <a:ext cx="1458140" cy="135784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2837094" y="4136478"/>
            <a:ext cx="4450707" cy="3970120"/>
            <a:chOff x="0" y="0"/>
            <a:chExt cx="1458140" cy="1300690"/>
          </a:xfrm>
        </p:grpSpPr>
        <p:sp>
          <p:nvSpPr>
            <p:cNvPr id="17" name="Freeform 17"/>
            <p:cNvSpPr/>
            <p:nvPr/>
          </p:nvSpPr>
          <p:spPr>
            <a:xfrm>
              <a:off x="0" y="0"/>
              <a:ext cx="1458140" cy="1300690"/>
            </a:xfrm>
            <a:custGeom>
              <a:avLst/>
              <a:gdLst/>
              <a:ahLst/>
              <a:cxnLst/>
              <a:rect l="l" t="t" r="r" b="b"/>
              <a:pathLst>
                <a:path w="1458140" h="1300690">
                  <a:moveTo>
                    <a:pt x="86974" y="0"/>
                  </a:moveTo>
                  <a:lnTo>
                    <a:pt x="1371166" y="0"/>
                  </a:lnTo>
                  <a:cubicBezTo>
                    <a:pt x="1419200" y="0"/>
                    <a:pt x="1458140" y="38940"/>
                    <a:pt x="1458140" y="86974"/>
                  </a:cubicBezTo>
                  <a:lnTo>
                    <a:pt x="1458140" y="1213716"/>
                  </a:lnTo>
                  <a:cubicBezTo>
                    <a:pt x="1458140" y="1261750"/>
                    <a:pt x="1419200" y="1300690"/>
                    <a:pt x="1371166" y="1300690"/>
                  </a:cubicBezTo>
                  <a:lnTo>
                    <a:pt x="86974" y="1300690"/>
                  </a:lnTo>
                  <a:cubicBezTo>
                    <a:pt x="38940" y="1300690"/>
                    <a:pt x="0" y="1261750"/>
                    <a:pt x="0" y="1213716"/>
                  </a:cubicBezTo>
                  <a:lnTo>
                    <a:pt x="0" y="86974"/>
                  </a:lnTo>
                  <a:cubicBezTo>
                    <a:pt x="0" y="38940"/>
                    <a:pt x="38940" y="0"/>
                    <a:pt x="86974" y="0"/>
                  </a:cubicBezTo>
                  <a:close/>
                </a:path>
              </a:pathLst>
            </a:custGeom>
            <a:solidFill>
              <a:srgbClr val="D0C9C0"/>
            </a:solidFill>
            <a:ln w="57150" cap="rnd">
              <a:solidFill>
                <a:srgbClr val="1C1C1C"/>
              </a:solidFill>
              <a:prstDash val="solid"/>
              <a:round/>
            </a:ln>
          </p:spPr>
        </p:sp>
        <p:sp>
          <p:nvSpPr>
            <p:cNvPr id="18" name="TextBox 18"/>
            <p:cNvSpPr txBox="1"/>
            <p:nvPr/>
          </p:nvSpPr>
          <p:spPr>
            <a:xfrm>
              <a:off x="0" y="-57150"/>
              <a:ext cx="1458140" cy="135784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6832826" y="4108109"/>
            <a:ext cx="4450707" cy="3998488"/>
            <a:chOff x="0" y="0"/>
            <a:chExt cx="1458140" cy="1309984"/>
          </a:xfrm>
        </p:grpSpPr>
        <p:sp>
          <p:nvSpPr>
            <p:cNvPr id="20" name="Freeform 20"/>
            <p:cNvSpPr/>
            <p:nvPr/>
          </p:nvSpPr>
          <p:spPr>
            <a:xfrm>
              <a:off x="0" y="0"/>
              <a:ext cx="1458140" cy="1309984"/>
            </a:xfrm>
            <a:custGeom>
              <a:avLst/>
              <a:gdLst/>
              <a:ahLst/>
              <a:cxnLst/>
              <a:rect l="l" t="t" r="r" b="b"/>
              <a:pathLst>
                <a:path w="1458140" h="1309984">
                  <a:moveTo>
                    <a:pt x="86974" y="0"/>
                  </a:moveTo>
                  <a:lnTo>
                    <a:pt x="1371166" y="0"/>
                  </a:lnTo>
                  <a:cubicBezTo>
                    <a:pt x="1419200" y="0"/>
                    <a:pt x="1458140" y="38940"/>
                    <a:pt x="1458140" y="86974"/>
                  </a:cubicBezTo>
                  <a:lnTo>
                    <a:pt x="1458140" y="1223010"/>
                  </a:lnTo>
                  <a:cubicBezTo>
                    <a:pt x="1458140" y="1271044"/>
                    <a:pt x="1419200" y="1309984"/>
                    <a:pt x="1371166" y="1309984"/>
                  </a:cubicBezTo>
                  <a:lnTo>
                    <a:pt x="86974" y="1309984"/>
                  </a:lnTo>
                  <a:cubicBezTo>
                    <a:pt x="38940" y="1309984"/>
                    <a:pt x="0" y="1271044"/>
                    <a:pt x="0" y="1223010"/>
                  </a:cubicBezTo>
                  <a:lnTo>
                    <a:pt x="0" y="86974"/>
                  </a:lnTo>
                  <a:cubicBezTo>
                    <a:pt x="0" y="38940"/>
                    <a:pt x="38940" y="0"/>
                    <a:pt x="86974" y="0"/>
                  </a:cubicBezTo>
                  <a:close/>
                </a:path>
              </a:pathLst>
            </a:custGeom>
            <a:solidFill>
              <a:srgbClr val="D0C9C0"/>
            </a:solidFill>
            <a:ln w="57150" cap="rnd">
              <a:solidFill>
                <a:srgbClr val="1C1C1C"/>
              </a:solidFill>
              <a:prstDash val="solid"/>
              <a:round/>
            </a:ln>
          </p:spPr>
        </p:sp>
        <p:sp>
          <p:nvSpPr>
            <p:cNvPr id="21" name="TextBox 21"/>
            <p:cNvSpPr txBox="1"/>
            <p:nvPr/>
          </p:nvSpPr>
          <p:spPr>
            <a:xfrm>
              <a:off x="0" y="-57150"/>
              <a:ext cx="1458140" cy="1367134"/>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22"/>
          <p:cNvSpPr txBox="1"/>
          <p:nvPr/>
        </p:nvSpPr>
        <p:spPr>
          <a:xfrm>
            <a:off x="1334372" y="4711623"/>
            <a:ext cx="3839363" cy="2734310"/>
          </a:xfrm>
          <a:prstGeom prst="rect">
            <a:avLst/>
          </a:prstGeom>
        </p:spPr>
        <p:txBody>
          <a:bodyPr lIns="0" tIns="0" rIns="0" bIns="0" rtlCol="0" anchor="t">
            <a:spAutoFit/>
          </a:bodyPr>
          <a:lstStyle/>
          <a:p>
            <a:pPr algn="ctr">
              <a:lnSpc>
                <a:spcPts val="3639"/>
              </a:lnSpc>
            </a:pPr>
            <a:r>
              <a:rPr lang="en-US" sz="2599">
                <a:solidFill>
                  <a:srgbClr val="1C1C1C"/>
                </a:solidFill>
                <a:latin typeface="Nourd"/>
                <a:ea typeface="Nourd"/>
                <a:cs typeface="Nourd"/>
                <a:sym typeface="Nourd"/>
              </a:rPr>
              <a:t>We used two kinds of Graphical Networks in this project to represent the state of the subreddit during the period of the squeeze.</a:t>
            </a:r>
          </a:p>
        </p:txBody>
      </p:sp>
      <p:sp>
        <p:nvSpPr>
          <p:cNvPr id="23" name="TextBox 23"/>
          <p:cNvSpPr txBox="1"/>
          <p:nvPr/>
        </p:nvSpPr>
        <p:spPr>
          <a:xfrm>
            <a:off x="13142766" y="4498634"/>
            <a:ext cx="3839363" cy="3191510"/>
          </a:xfrm>
          <a:prstGeom prst="rect">
            <a:avLst/>
          </a:prstGeom>
        </p:spPr>
        <p:txBody>
          <a:bodyPr lIns="0" tIns="0" rIns="0" bIns="0" rtlCol="0" anchor="t">
            <a:spAutoFit/>
          </a:bodyPr>
          <a:lstStyle/>
          <a:p>
            <a:pPr algn="ctr">
              <a:lnSpc>
                <a:spcPts val="3639"/>
              </a:lnSpc>
            </a:pPr>
            <a:r>
              <a:rPr lang="en-US" sz="2599">
                <a:solidFill>
                  <a:srgbClr val="1C1C1C"/>
                </a:solidFill>
                <a:latin typeface="Nourd"/>
                <a:ea typeface="Nourd"/>
                <a:cs typeface="Nourd"/>
                <a:sym typeface="Nourd"/>
              </a:rPr>
              <a:t>Only the author network is directed, which is important to capture the flow of information. The sizing of each node represents its degree of interaction.</a:t>
            </a:r>
          </a:p>
        </p:txBody>
      </p:sp>
      <p:sp>
        <p:nvSpPr>
          <p:cNvPr id="24" name="TextBox 24"/>
          <p:cNvSpPr txBox="1"/>
          <p:nvPr/>
        </p:nvSpPr>
        <p:spPr>
          <a:xfrm>
            <a:off x="7200095" y="4297035"/>
            <a:ext cx="3716206" cy="3573012"/>
          </a:xfrm>
          <a:prstGeom prst="rect">
            <a:avLst/>
          </a:prstGeom>
        </p:spPr>
        <p:txBody>
          <a:bodyPr lIns="0" tIns="0" rIns="0" bIns="0" rtlCol="0" anchor="t">
            <a:spAutoFit/>
          </a:bodyPr>
          <a:lstStyle/>
          <a:p>
            <a:pPr algn="ctr">
              <a:lnSpc>
                <a:spcPts val="3572"/>
              </a:lnSpc>
            </a:pPr>
            <a:r>
              <a:rPr lang="en-US" sz="2552">
                <a:solidFill>
                  <a:srgbClr val="1C1C1C"/>
                </a:solidFill>
                <a:latin typeface="Nourd"/>
                <a:ea typeface="Nourd"/>
                <a:cs typeface="Nourd"/>
                <a:sym typeface="Nourd"/>
              </a:rPr>
              <a:t>One is a Bipartite Network, consisting of nodes representing Posts and Comments. The other is a network between users with comments to a post being in-edges.</a:t>
            </a:r>
          </a:p>
        </p:txBody>
      </p:sp>
      <p:sp>
        <p:nvSpPr>
          <p:cNvPr id="25" name="AutoShape 25"/>
          <p:cNvSpPr/>
          <p:nvPr/>
        </p:nvSpPr>
        <p:spPr>
          <a:xfrm flipV="1">
            <a:off x="5479407" y="6107353"/>
            <a:ext cx="1353419" cy="14184"/>
          </a:xfrm>
          <a:prstGeom prst="line">
            <a:avLst/>
          </a:prstGeom>
          <a:ln w="57150" cap="flat">
            <a:solidFill>
              <a:srgbClr val="1C1C1C"/>
            </a:solidFill>
            <a:prstDash val="solid"/>
            <a:headEnd type="none" w="sm" len="sm"/>
            <a:tailEnd type="arrow" w="med" len="sm"/>
          </a:ln>
        </p:spPr>
      </p:sp>
      <p:sp>
        <p:nvSpPr>
          <p:cNvPr id="26" name="AutoShape 26"/>
          <p:cNvSpPr/>
          <p:nvPr/>
        </p:nvSpPr>
        <p:spPr>
          <a:xfrm>
            <a:off x="11283533" y="6107353"/>
            <a:ext cx="1553561" cy="14184"/>
          </a:xfrm>
          <a:prstGeom prst="line">
            <a:avLst/>
          </a:prstGeom>
          <a:ln w="57150" cap="flat">
            <a:solidFill>
              <a:srgbClr val="1C1C1C"/>
            </a:solidFill>
            <a:prstDash val="solid"/>
            <a:headEnd type="none" w="sm" len="sm"/>
            <a:tailEnd type="arrow" w="med" len="sm"/>
          </a:ln>
        </p:spPr>
      </p:sp>
      <p:sp>
        <p:nvSpPr>
          <p:cNvPr id="27" name="Freeform 27"/>
          <p:cNvSpPr/>
          <p:nvPr/>
        </p:nvSpPr>
        <p:spPr>
          <a:xfrm rot="-10800000">
            <a:off x="15511874" y="1007757"/>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286875"/>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a:off x="9650964" y="3327398"/>
            <a:ext cx="6707642" cy="5672769"/>
            <a:chOff x="0" y="0"/>
            <a:chExt cx="2197556" cy="1858511"/>
          </a:xfrm>
        </p:grpSpPr>
        <p:sp>
          <p:nvSpPr>
            <p:cNvPr id="13" name="Freeform 13"/>
            <p:cNvSpPr/>
            <p:nvPr/>
          </p:nvSpPr>
          <p:spPr>
            <a:xfrm>
              <a:off x="0" y="0"/>
              <a:ext cx="2197556" cy="1858511"/>
            </a:xfrm>
            <a:custGeom>
              <a:avLst/>
              <a:gdLst/>
              <a:ahLst/>
              <a:cxnLst/>
              <a:rect l="l" t="t" r="r" b="b"/>
              <a:pathLst>
                <a:path w="2197556" h="1858511">
                  <a:moveTo>
                    <a:pt x="57710" y="0"/>
                  </a:moveTo>
                  <a:lnTo>
                    <a:pt x="2139847" y="0"/>
                  </a:lnTo>
                  <a:cubicBezTo>
                    <a:pt x="2155152" y="0"/>
                    <a:pt x="2169831" y="6080"/>
                    <a:pt x="2180654" y="16903"/>
                  </a:cubicBezTo>
                  <a:cubicBezTo>
                    <a:pt x="2191476" y="27725"/>
                    <a:pt x="2197556" y="42404"/>
                    <a:pt x="2197556" y="57710"/>
                  </a:cubicBezTo>
                  <a:lnTo>
                    <a:pt x="2197556" y="1800802"/>
                  </a:lnTo>
                  <a:cubicBezTo>
                    <a:pt x="2197556" y="1816107"/>
                    <a:pt x="2191476" y="1830786"/>
                    <a:pt x="2180654" y="1841609"/>
                  </a:cubicBezTo>
                  <a:cubicBezTo>
                    <a:pt x="2169831" y="1852431"/>
                    <a:pt x="2155152" y="1858511"/>
                    <a:pt x="2139847" y="1858511"/>
                  </a:cubicBezTo>
                  <a:lnTo>
                    <a:pt x="57710" y="1858511"/>
                  </a:lnTo>
                  <a:cubicBezTo>
                    <a:pt x="42404" y="1858511"/>
                    <a:pt x="27725" y="1852431"/>
                    <a:pt x="16903" y="1841609"/>
                  </a:cubicBezTo>
                  <a:cubicBezTo>
                    <a:pt x="6080" y="1830786"/>
                    <a:pt x="0" y="1816107"/>
                    <a:pt x="0" y="1800802"/>
                  </a:cubicBezTo>
                  <a:lnTo>
                    <a:pt x="0" y="57710"/>
                  </a:lnTo>
                  <a:cubicBezTo>
                    <a:pt x="0" y="42404"/>
                    <a:pt x="6080" y="27725"/>
                    <a:pt x="16903" y="16903"/>
                  </a:cubicBezTo>
                  <a:cubicBezTo>
                    <a:pt x="27725" y="6080"/>
                    <a:pt x="42404" y="0"/>
                    <a:pt x="57710" y="0"/>
                  </a:cubicBezTo>
                  <a:close/>
                </a:path>
              </a:pathLst>
            </a:custGeom>
            <a:solidFill>
              <a:srgbClr val="D0C9C0"/>
            </a:solidFill>
            <a:ln w="57150" cap="rnd">
              <a:solidFill>
                <a:srgbClr val="1C1C1C"/>
              </a:solidFill>
              <a:prstDash val="solid"/>
              <a:round/>
            </a:ln>
          </p:spPr>
        </p:sp>
        <p:sp>
          <p:nvSpPr>
            <p:cNvPr id="14" name="TextBox 14"/>
            <p:cNvSpPr txBox="1"/>
            <p:nvPr/>
          </p:nvSpPr>
          <p:spPr>
            <a:xfrm>
              <a:off x="0" y="-57150"/>
              <a:ext cx="2197556" cy="1915661"/>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825848" y="2965745"/>
            <a:ext cx="6489768" cy="6051709"/>
          </a:xfrm>
          <a:custGeom>
            <a:avLst/>
            <a:gdLst/>
            <a:ahLst/>
            <a:cxnLst/>
            <a:rect l="l" t="t" r="r" b="b"/>
            <a:pathLst>
              <a:path w="6489768" h="6051709">
                <a:moveTo>
                  <a:pt x="0" y="0"/>
                </a:moveTo>
                <a:lnTo>
                  <a:pt x="6489768" y="0"/>
                </a:lnTo>
                <a:lnTo>
                  <a:pt x="6489768" y="6051708"/>
                </a:lnTo>
                <a:lnTo>
                  <a:pt x="0" y="6051708"/>
                </a:lnTo>
                <a:lnTo>
                  <a:pt x="0" y="0"/>
                </a:lnTo>
                <a:close/>
              </a:path>
            </a:pathLst>
          </a:custGeom>
          <a:blipFill>
            <a:blip r:embed="rId4"/>
            <a:stretch>
              <a:fillRect/>
            </a:stretch>
          </a:blipFill>
        </p:spPr>
      </p:sp>
      <p:sp>
        <p:nvSpPr>
          <p:cNvPr id="16" name="TextBox 16"/>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7" name="TextBox 17"/>
          <p:cNvSpPr txBox="1"/>
          <p:nvPr/>
        </p:nvSpPr>
        <p:spPr>
          <a:xfrm>
            <a:off x="1203824" y="2096429"/>
            <a:ext cx="16230600" cy="869315"/>
          </a:xfrm>
          <a:prstGeom prst="rect">
            <a:avLst/>
          </a:prstGeom>
        </p:spPr>
        <p:txBody>
          <a:bodyPr lIns="0" tIns="0" rIns="0" bIns="0" rtlCol="0" anchor="t">
            <a:spAutoFit/>
          </a:bodyPr>
          <a:lstStyle/>
          <a:p>
            <a:pPr algn="ctr">
              <a:lnSpc>
                <a:spcPts val="6100"/>
              </a:lnSpc>
            </a:pPr>
            <a:r>
              <a:rPr lang="en-US" sz="6100" b="1">
                <a:solidFill>
                  <a:srgbClr val="1C1C1C"/>
                </a:solidFill>
                <a:latin typeface="Hatton Ultra-Bold"/>
                <a:ea typeface="Hatton Ultra-Bold"/>
                <a:cs typeface="Hatton Ultra-Bold"/>
                <a:sym typeface="Hatton Ultra-Bold"/>
              </a:rPr>
              <a:t>THE POST/COMMENT NETWORK</a:t>
            </a:r>
          </a:p>
        </p:txBody>
      </p:sp>
      <p:sp>
        <p:nvSpPr>
          <p:cNvPr id="18" name="TextBox 18"/>
          <p:cNvSpPr txBox="1"/>
          <p:nvPr/>
        </p:nvSpPr>
        <p:spPr>
          <a:xfrm>
            <a:off x="10088290" y="4163434"/>
            <a:ext cx="5832989" cy="3599180"/>
          </a:xfrm>
          <a:prstGeom prst="rect">
            <a:avLst/>
          </a:prstGeom>
        </p:spPr>
        <p:txBody>
          <a:bodyPr lIns="0" tIns="0" rIns="0" bIns="0" rtlCol="0" anchor="t">
            <a:spAutoFit/>
          </a:bodyPr>
          <a:lstStyle/>
          <a:p>
            <a:pPr algn="l">
              <a:lnSpc>
                <a:spcPts val="3219"/>
              </a:lnSpc>
            </a:pPr>
            <a:r>
              <a:rPr lang="en-US" sz="2299">
                <a:solidFill>
                  <a:srgbClr val="1C1C1C"/>
                </a:solidFill>
                <a:latin typeface="Nourd"/>
                <a:ea typeface="Nourd"/>
                <a:cs typeface="Nourd"/>
                <a:sym typeface="Nourd"/>
              </a:rPr>
              <a:t>The nodes in the graph represent the various posts and comments that exist in the subreddit during the specified time period.</a:t>
            </a:r>
          </a:p>
          <a:p>
            <a:pPr algn="l">
              <a:lnSpc>
                <a:spcPts val="3219"/>
              </a:lnSpc>
            </a:pPr>
            <a:r>
              <a:rPr lang="en-US" sz="2299">
                <a:solidFill>
                  <a:srgbClr val="1C1C1C"/>
                </a:solidFill>
                <a:latin typeface="Nourd"/>
                <a:ea typeface="Nourd"/>
                <a:cs typeface="Nourd"/>
                <a:sym typeface="Nourd"/>
              </a:rPr>
              <a:t> </a:t>
            </a:r>
          </a:p>
          <a:p>
            <a:pPr algn="l">
              <a:lnSpc>
                <a:spcPts val="3219"/>
              </a:lnSpc>
            </a:pPr>
            <a:r>
              <a:rPr lang="en-US" sz="2299">
                <a:solidFill>
                  <a:srgbClr val="1C1C1C"/>
                </a:solidFill>
                <a:latin typeface="Nourd"/>
                <a:ea typeface="Nourd"/>
                <a:cs typeface="Nourd"/>
                <a:sym typeface="Nourd"/>
              </a:rPr>
              <a:t>The nodes in </a:t>
            </a:r>
            <a:r>
              <a:rPr lang="en-US" sz="2299" b="1">
                <a:solidFill>
                  <a:srgbClr val="1C1C1C"/>
                </a:solidFill>
                <a:latin typeface="Nourd Bold"/>
                <a:ea typeface="Nourd Bold"/>
                <a:cs typeface="Nourd Bold"/>
                <a:sym typeface="Nourd Bold"/>
              </a:rPr>
              <a:t>green, red, and blue </a:t>
            </a:r>
            <a:r>
              <a:rPr lang="en-US" sz="2299">
                <a:solidFill>
                  <a:srgbClr val="1C1C1C"/>
                </a:solidFill>
                <a:latin typeface="Nourd"/>
                <a:ea typeface="Nourd"/>
                <a:cs typeface="Nourd"/>
                <a:sym typeface="Nourd"/>
              </a:rPr>
              <a:t>represent the post/comment's overall sentiment in terms of </a:t>
            </a:r>
            <a:r>
              <a:rPr lang="en-US" sz="2299" b="1">
                <a:solidFill>
                  <a:srgbClr val="1C1C1C"/>
                </a:solidFill>
                <a:latin typeface="Nourd Bold"/>
                <a:ea typeface="Nourd Bold"/>
                <a:cs typeface="Nourd Bold"/>
                <a:sym typeface="Nourd Bold"/>
              </a:rPr>
              <a:t>buying, selling, or holding </a:t>
            </a:r>
            <a:r>
              <a:rPr lang="en-US" sz="2299">
                <a:solidFill>
                  <a:srgbClr val="1C1C1C"/>
                </a:solidFill>
                <a:latin typeface="Nourd"/>
                <a:ea typeface="Nourd"/>
                <a:cs typeface="Nourd"/>
                <a:sym typeface="Nourd"/>
              </a:rPr>
              <a:t>the stock. The edges are green, red, or blue, representing the same.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286875"/>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a:off x="9650964" y="3327398"/>
            <a:ext cx="6707642" cy="5672769"/>
            <a:chOff x="0" y="0"/>
            <a:chExt cx="2197556" cy="1858511"/>
          </a:xfrm>
        </p:grpSpPr>
        <p:sp>
          <p:nvSpPr>
            <p:cNvPr id="13" name="Freeform 13"/>
            <p:cNvSpPr/>
            <p:nvPr/>
          </p:nvSpPr>
          <p:spPr>
            <a:xfrm>
              <a:off x="0" y="0"/>
              <a:ext cx="2197556" cy="1858511"/>
            </a:xfrm>
            <a:custGeom>
              <a:avLst/>
              <a:gdLst/>
              <a:ahLst/>
              <a:cxnLst/>
              <a:rect l="l" t="t" r="r" b="b"/>
              <a:pathLst>
                <a:path w="2197556" h="1858511">
                  <a:moveTo>
                    <a:pt x="57710" y="0"/>
                  </a:moveTo>
                  <a:lnTo>
                    <a:pt x="2139847" y="0"/>
                  </a:lnTo>
                  <a:cubicBezTo>
                    <a:pt x="2155152" y="0"/>
                    <a:pt x="2169831" y="6080"/>
                    <a:pt x="2180654" y="16903"/>
                  </a:cubicBezTo>
                  <a:cubicBezTo>
                    <a:pt x="2191476" y="27725"/>
                    <a:pt x="2197556" y="42404"/>
                    <a:pt x="2197556" y="57710"/>
                  </a:cubicBezTo>
                  <a:lnTo>
                    <a:pt x="2197556" y="1800802"/>
                  </a:lnTo>
                  <a:cubicBezTo>
                    <a:pt x="2197556" y="1816107"/>
                    <a:pt x="2191476" y="1830786"/>
                    <a:pt x="2180654" y="1841609"/>
                  </a:cubicBezTo>
                  <a:cubicBezTo>
                    <a:pt x="2169831" y="1852431"/>
                    <a:pt x="2155152" y="1858511"/>
                    <a:pt x="2139847" y="1858511"/>
                  </a:cubicBezTo>
                  <a:lnTo>
                    <a:pt x="57710" y="1858511"/>
                  </a:lnTo>
                  <a:cubicBezTo>
                    <a:pt x="42404" y="1858511"/>
                    <a:pt x="27725" y="1852431"/>
                    <a:pt x="16903" y="1841609"/>
                  </a:cubicBezTo>
                  <a:cubicBezTo>
                    <a:pt x="6080" y="1830786"/>
                    <a:pt x="0" y="1816107"/>
                    <a:pt x="0" y="1800802"/>
                  </a:cubicBezTo>
                  <a:lnTo>
                    <a:pt x="0" y="57710"/>
                  </a:lnTo>
                  <a:cubicBezTo>
                    <a:pt x="0" y="42404"/>
                    <a:pt x="6080" y="27725"/>
                    <a:pt x="16903" y="16903"/>
                  </a:cubicBezTo>
                  <a:cubicBezTo>
                    <a:pt x="27725" y="6080"/>
                    <a:pt x="42404" y="0"/>
                    <a:pt x="57710" y="0"/>
                  </a:cubicBezTo>
                  <a:close/>
                </a:path>
              </a:pathLst>
            </a:custGeom>
            <a:solidFill>
              <a:srgbClr val="D0C9C0"/>
            </a:solidFill>
            <a:ln w="57150" cap="rnd">
              <a:solidFill>
                <a:srgbClr val="1C1C1C"/>
              </a:solidFill>
              <a:prstDash val="solid"/>
              <a:round/>
            </a:ln>
          </p:spPr>
        </p:sp>
        <p:sp>
          <p:nvSpPr>
            <p:cNvPr id="14" name="TextBox 14"/>
            <p:cNvSpPr txBox="1"/>
            <p:nvPr/>
          </p:nvSpPr>
          <p:spPr>
            <a:xfrm>
              <a:off x="0" y="-57150"/>
              <a:ext cx="2197556" cy="1915661"/>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785522" y="3205441"/>
            <a:ext cx="6820384" cy="5916683"/>
          </a:xfrm>
          <a:custGeom>
            <a:avLst/>
            <a:gdLst/>
            <a:ahLst/>
            <a:cxnLst/>
            <a:rect l="l" t="t" r="r" b="b"/>
            <a:pathLst>
              <a:path w="6820384" h="5916683">
                <a:moveTo>
                  <a:pt x="0" y="0"/>
                </a:moveTo>
                <a:lnTo>
                  <a:pt x="6820383" y="0"/>
                </a:lnTo>
                <a:lnTo>
                  <a:pt x="6820383" y="5916682"/>
                </a:lnTo>
                <a:lnTo>
                  <a:pt x="0" y="5916682"/>
                </a:lnTo>
                <a:lnTo>
                  <a:pt x="0" y="0"/>
                </a:lnTo>
                <a:close/>
              </a:path>
            </a:pathLst>
          </a:custGeom>
          <a:blipFill>
            <a:blip r:embed="rId4"/>
            <a:stretch>
              <a:fillRect/>
            </a:stretch>
          </a:blipFill>
        </p:spPr>
      </p:sp>
      <p:sp>
        <p:nvSpPr>
          <p:cNvPr id="16" name="TextBox 16"/>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7" name="TextBox 17"/>
          <p:cNvSpPr txBox="1"/>
          <p:nvPr/>
        </p:nvSpPr>
        <p:spPr>
          <a:xfrm>
            <a:off x="1203824" y="2096429"/>
            <a:ext cx="1623060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Ultra-Bold"/>
                <a:ea typeface="Hatton Ultra-Bold"/>
                <a:cs typeface="Hatton Ultra-Bold"/>
                <a:sym typeface="Hatton Ultra-Bold"/>
              </a:rPr>
              <a:t>THE AUTHOR NETWORK</a:t>
            </a:r>
          </a:p>
        </p:txBody>
      </p:sp>
      <p:sp>
        <p:nvSpPr>
          <p:cNvPr id="18" name="TextBox 18"/>
          <p:cNvSpPr txBox="1"/>
          <p:nvPr/>
        </p:nvSpPr>
        <p:spPr>
          <a:xfrm>
            <a:off x="10067798" y="3727109"/>
            <a:ext cx="6028566" cy="4799330"/>
          </a:xfrm>
          <a:prstGeom prst="rect">
            <a:avLst/>
          </a:prstGeom>
        </p:spPr>
        <p:txBody>
          <a:bodyPr lIns="0" tIns="0" rIns="0" bIns="0" rtlCol="0" anchor="t">
            <a:spAutoFit/>
          </a:bodyPr>
          <a:lstStyle/>
          <a:p>
            <a:pPr algn="l">
              <a:lnSpc>
                <a:spcPts val="3219"/>
              </a:lnSpc>
            </a:pPr>
            <a:r>
              <a:rPr lang="en-US" sz="2299">
                <a:solidFill>
                  <a:srgbClr val="1C1C1C"/>
                </a:solidFill>
                <a:latin typeface="Nourd"/>
                <a:ea typeface="Nourd"/>
                <a:cs typeface="Nourd"/>
                <a:sym typeface="Nourd"/>
              </a:rPr>
              <a:t>The nodes in the graph represent the various authors who have made contributions to the subreddit with their posts and comments.</a:t>
            </a:r>
          </a:p>
          <a:p>
            <a:pPr algn="l">
              <a:lnSpc>
                <a:spcPts val="3219"/>
              </a:lnSpc>
            </a:pPr>
            <a:r>
              <a:rPr lang="en-US" sz="2299">
                <a:solidFill>
                  <a:srgbClr val="1C1C1C"/>
                </a:solidFill>
                <a:latin typeface="Nourd"/>
                <a:ea typeface="Nourd"/>
                <a:cs typeface="Nourd"/>
                <a:sym typeface="Nourd"/>
              </a:rPr>
              <a:t> </a:t>
            </a:r>
          </a:p>
          <a:p>
            <a:pPr algn="l">
              <a:lnSpc>
                <a:spcPts val="3219"/>
              </a:lnSpc>
            </a:pPr>
            <a:r>
              <a:rPr lang="en-US" sz="2299">
                <a:solidFill>
                  <a:srgbClr val="1C1C1C"/>
                </a:solidFill>
                <a:latin typeface="Nourd"/>
                <a:ea typeface="Nourd"/>
                <a:cs typeface="Nourd"/>
                <a:sym typeface="Nourd"/>
              </a:rPr>
              <a:t>The nodes in green, red, and blue represent the author's overall sentiment in terms of buying, selling, or holding the stock. The edges are additive combinations of the colors of the in and out nodes, resulting in either green, red, or blue for the same sentiments, or purple, brown, or light blue for different sentiments.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a:off x="1641252" y="3711692"/>
            <a:ext cx="9492892" cy="4696343"/>
            <a:chOff x="0" y="0"/>
            <a:chExt cx="3919059" cy="1938845"/>
          </a:xfrm>
        </p:grpSpPr>
        <p:sp>
          <p:nvSpPr>
            <p:cNvPr id="13" name="Freeform 13"/>
            <p:cNvSpPr/>
            <p:nvPr/>
          </p:nvSpPr>
          <p:spPr>
            <a:xfrm>
              <a:off x="0" y="0"/>
              <a:ext cx="3919059" cy="1938845"/>
            </a:xfrm>
            <a:custGeom>
              <a:avLst/>
              <a:gdLst/>
              <a:ahLst/>
              <a:cxnLst/>
              <a:rect l="l" t="t" r="r" b="b"/>
              <a:pathLst>
                <a:path w="3919059" h="1938845">
                  <a:moveTo>
                    <a:pt x="40777" y="0"/>
                  </a:moveTo>
                  <a:lnTo>
                    <a:pt x="3878282" y="0"/>
                  </a:lnTo>
                  <a:cubicBezTo>
                    <a:pt x="3900803" y="0"/>
                    <a:pt x="3919059" y="18257"/>
                    <a:pt x="3919059" y="40777"/>
                  </a:cubicBezTo>
                  <a:lnTo>
                    <a:pt x="3919059" y="1898068"/>
                  </a:lnTo>
                  <a:cubicBezTo>
                    <a:pt x="3919059" y="1920588"/>
                    <a:pt x="3900803" y="1938845"/>
                    <a:pt x="3878282" y="1938845"/>
                  </a:cubicBezTo>
                  <a:lnTo>
                    <a:pt x="40777" y="1938845"/>
                  </a:lnTo>
                  <a:cubicBezTo>
                    <a:pt x="18257" y="1938845"/>
                    <a:pt x="0" y="1920588"/>
                    <a:pt x="0" y="1898068"/>
                  </a:cubicBezTo>
                  <a:lnTo>
                    <a:pt x="0" y="40777"/>
                  </a:lnTo>
                  <a:cubicBezTo>
                    <a:pt x="0" y="18257"/>
                    <a:pt x="18257" y="0"/>
                    <a:pt x="40777" y="0"/>
                  </a:cubicBezTo>
                  <a:close/>
                </a:path>
              </a:pathLst>
            </a:custGeom>
            <a:solidFill>
              <a:srgbClr val="D0C9C0"/>
            </a:solidFill>
            <a:ln w="57150" cap="rnd">
              <a:solidFill>
                <a:srgbClr val="1C1C1C"/>
              </a:solidFill>
              <a:prstDash val="solid"/>
              <a:round/>
            </a:ln>
          </p:spPr>
        </p:sp>
        <p:sp>
          <p:nvSpPr>
            <p:cNvPr id="14" name="TextBox 14"/>
            <p:cNvSpPr txBox="1"/>
            <p:nvPr/>
          </p:nvSpPr>
          <p:spPr>
            <a:xfrm>
              <a:off x="0" y="-38100"/>
              <a:ext cx="3919059" cy="1976945"/>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2090694" y="3812834"/>
            <a:ext cx="2741234" cy="356807"/>
          </a:xfrm>
          <a:prstGeom prst="rect">
            <a:avLst/>
          </a:prstGeom>
        </p:spPr>
        <p:txBody>
          <a:bodyPr lIns="0" tIns="0" rIns="0" bIns="0" rtlCol="0" anchor="t">
            <a:spAutoFit/>
          </a:bodyPr>
          <a:lstStyle/>
          <a:p>
            <a:pPr algn="l">
              <a:lnSpc>
                <a:spcPts val="2955"/>
              </a:lnSpc>
            </a:pPr>
            <a:r>
              <a:rPr lang="en-US" sz="2110" b="1">
                <a:solidFill>
                  <a:srgbClr val="1C1C1C"/>
                </a:solidFill>
                <a:latin typeface="Nourd Bold"/>
                <a:ea typeface="Nourd Bold"/>
                <a:cs typeface="Nourd Bold"/>
                <a:sym typeface="Nourd Bold"/>
              </a:rPr>
              <a:t>OUR APPROACH:</a:t>
            </a:r>
          </a:p>
        </p:txBody>
      </p:sp>
      <p:sp>
        <p:nvSpPr>
          <p:cNvPr id="16" name="AutoShape 16"/>
          <p:cNvSpPr/>
          <p:nvPr/>
        </p:nvSpPr>
        <p:spPr>
          <a:xfrm>
            <a:off x="4831927" y="4010288"/>
            <a:ext cx="5842368" cy="0"/>
          </a:xfrm>
          <a:prstGeom prst="line">
            <a:avLst/>
          </a:prstGeom>
          <a:ln w="47625" cap="flat">
            <a:solidFill>
              <a:srgbClr val="1C1C1C"/>
            </a:solidFill>
            <a:prstDash val="solid"/>
            <a:headEnd type="none" w="sm" len="sm"/>
            <a:tailEnd type="none" w="sm" len="sm"/>
          </a:ln>
        </p:spPr>
      </p:sp>
      <p:sp>
        <p:nvSpPr>
          <p:cNvPr id="17" name="Freeform 17"/>
          <p:cNvSpPr/>
          <p:nvPr/>
        </p:nvSpPr>
        <p:spPr>
          <a:xfrm>
            <a:off x="12065144" y="4002464"/>
            <a:ext cx="4591130" cy="4114800"/>
          </a:xfrm>
          <a:custGeom>
            <a:avLst/>
            <a:gdLst/>
            <a:ahLst/>
            <a:cxnLst/>
            <a:rect l="l" t="t" r="r" b="b"/>
            <a:pathLst>
              <a:path w="4591130" h="4114800">
                <a:moveTo>
                  <a:pt x="0" y="0"/>
                </a:moveTo>
                <a:lnTo>
                  <a:pt x="4591129" y="0"/>
                </a:lnTo>
                <a:lnTo>
                  <a:pt x="459112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TextBox 18"/>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9" name="TextBox 19"/>
          <p:cNvSpPr txBox="1"/>
          <p:nvPr/>
        </p:nvSpPr>
        <p:spPr>
          <a:xfrm>
            <a:off x="1203824" y="2286929"/>
            <a:ext cx="1623060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Ultra-Bold"/>
                <a:ea typeface="Hatton Ultra-Bold"/>
                <a:cs typeface="Hatton Ultra-Bold"/>
                <a:sym typeface="Hatton Ultra-Bold"/>
              </a:rPr>
              <a:t>METHOD</a:t>
            </a:r>
          </a:p>
        </p:txBody>
      </p:sp>
      <p:sp>
        <p:nvSpPr>
          <p:cNvPr id="20" name="TextBox 20"/>
          <p:cNvSpPr txBox="1"/>
          <p:nvPr/>
        </p:nvSpPr>
        <p:spPr>
          <a:xfrm>
            <a:off x="2082049" y="4322775"/>
            <a:ext cx="8592247" cy="3853945"/>
          </a:xfrm>
          <a:prstGeom prst="rect">
            <a:avLst/>
          </a:prstGeom>
        </p:spPr>
        <p:txBody>
          <a:bodyPr lIns="0" tIns="0" rIns="0" bIns="0" rtlCol="0" anchor="t">
            <a:spAutoFit/>
          </a:bodyPr>
          <a:lstStyle/>
          <a:p>
            <a:pPr algn="l">
              <a:lnSpc>
                <a:spcPts val="2827"/>
              </a:lnSpc>
            </a:pPr>
            <a:r>
              <a:rPr lang="en-US" sz="2019">
                <a:solidFill>
                  <a:srgbClr val="1C1C1C"/>
                </a:solidFill>
                <a:latin typeface="Nourd"/>
                <a:ea typeface="Nourd"/>
                <a:cs typeface="Nourd"/>
                <a:sym typeface="Nourd"/>
              </a:rPr>
              <a:t>To understand the network structure, we employ several key measures:</a:t>
            </a:r>
          </a:p>
          <a:p>
            <a:pPr marL="436096" lvl="1" indent="-218048" algn="l">
              <a:lnSpc>
                <a:spcPts val="2827"/>
              </a:lnSpc>
              <a:buFont typeface="Arial"/>
              <a:buChar char="•"/>
            </a:pPr>
            <a:r>
              <a:rPr lang="en-US" sz="2019" b="1">
                <a:solidFill>
                  <a:srgbClr val="1C1C1C"/>
                </a:solidFill>
                <a:latin typeface="Nourd Bold"/>
                <a:ea typeface="Nourd Bold"/>
                <a:cs typeface="Nourd Bold"/>
                <a:sym typeface="Nourd Bold"/>
              </a:rPr>
              <a:t>Degree Centrality:</a:t>
            </a:r>
            <a:r>
              <a:rPr lang="en-US" sz="2019">
                <a:solidFill>
                  <a:srgbClr val="1C1C1C"/>
                </a:solidFill>
                <a:latin typeface="Nourd"/>
                <a:ea typeface="Nourd"/>
                <a:cs typeface="Nourd"/>
                <a:sym typeface="Nourd"/>
              </a:rPr>
              <a:t> Identifies the most connected nodes (users or posts).</a:t>
            </a:r>
          </a:p>
          <a:p>
            <a:pPr marL="436096" lvl="1" indent="-218048" algn="l">
              <a:lnSpc>
                <a:spcPts val="2827"/>
              </a:lnSpc>
              <a:buFont typeface="Arial"/>
              <a:buChar char="•"/>
            </a:pPr>
            <a:r>
              <a:rPr lang="en-US" sz="2019" b="1">
                <a:solidFill>
                  <a:srgbClr val="1C1C1C"/>
                </a:solidFill>
                <a:latin typeface="Nourd Bold"/>
                <a:ea typeface="Nourd Bold"/>
                <a:cs typeface="Nourd Bold"/>
                <a:sym typeface="Nourd Bold"/>
              </a:rPr>
              <a:t>Betweenness Centrality:</a:t>
            </a:r>
            <a:r>
              <a:rPr lang="en-US" sz="2019">
                <a:solidFill>
                  <a:srgbClr val="1C1C1C"/>
                </a:solidFill>
                <a:latin typeface="Nourd"/>
                <a:ea typeface="Nourd"/>
                <a:cs typeface="Nourd"/>
                <a:sym typeface="Nourd"/>
              </a:rPr>
              <a:t> Highlights nodes that bridge different parts of the network.</a:t>
            </a:r>
          </a:p>
          <a:p>
            <a:pPr marL="436096" lvl="1" indent="-218048" algn="l">
              <a:lnSpc>
                <a:spcPts val="2827"/>
              </a:lnSpc>
              <a:buFont typeface="Arial"/>
              <a:buChar char="•"/>
            </a:pPr>
            <a:r>
              <a:rPr lang="en-US" sz="2019" b="1">
                <a:solidFill>
                  <a:srgbClr val="1C1C1C"/>
                </a:solidFill>
                <a:latin typeface="Nourd Bold"/>
                <a:ea typeface="Nourd Bold"/>
                <a:cs typeface="Nourd Bold"/>
                <a:sym typeface="Nourd Bold"/>
              </a:rPr>
              <a:t>Closeness Centrality:</a:t>
            </a:r>
            <a:r>
              <a:rPr lang="en-US" sz="2019">
                <a:solidFill>
                  <a:srgbClr val="1C1C1C"/>
                </a:solidFill>
                <a:latin typeface="Nourd"/>
                <a:ea typeface="Nourd"/>
                <a:cs typeface="Nourd"/>
                <a:sym typeface="Nourd"/>
              </a:rPr>
              <a:t> Reveals nodes that are close to all other nodes.</a:t>
            </a:r>
          </a:p>
          <a:p>
            <a:pPr marL="436096" lvl="1" indent="-218048" algn="l">
              <a:lnSpc>
                <a:spcPts val="2827"/>
              </a:lnSpc>
              <a:buFont typeface="Arial"/>
              <a:buChar char="•"/>
            </a:pPr>
            <a:r>
              <a:rPr lang="en-US" sz="2019" b="1">
                <a:solidFill>
                  <a:srgbClr val="1C1C1C"/>
                </a:solidFill>
                <a:latin typeface="Nourd Bold"/>
                <a:ea typeface="Nourd Bold"/>
                <a:cs typeface="Nourd Bold"/>
                <a:sym typeface="Nourd Bold"/>
              </a:rPr>
              <a:t>Clustering Coefficient:</a:t>
            </a:r>
            <a:r>
              <a:rPr lang="en-US" sz="2019">
                <a:solidFill>
                  <a:srgbClr val="1C1C1C"/>
                </a:solidFill>
                <a:latin typeface="Nourd"/>
                <a:ea typeface="Nourd"/>
                <a:cs typeface="Nourd"/>
                <a:sym typeface="Nourd"/>
              </a:rPr>
              <a:t> Indicates the tendency of nodes to form tightly knit groups (communities).</a:t>
            </a:r>
          </a:p>
          <a:p>
            <a:pPr marL="436096" lvl="1" indent="-218048" algn="l">
              <a:lnSpc>
                <a:spcPts val="2827"/>
              </a:lnSpc>
              <a:buFont typeface="Arial"/>
              <a:buChar char="•"/>
            </a:pPr>
            <a:r>
              <a:rPr lang="en-US" sz="2019" b="1">
                <a:solidFill>
                  <a:srgbClr val="1C1C1C"/>
                </a:solidFill>
                <a:latin typeface="Nourd Bold"/>
                <a:ea typeface="Nourd Bold"/>
                <a:cs typeface="Nourd Bold"/>
                <a:sym typeface="Nourd Bold"/>
              </a:rPr>
              <a:t>Modularity: </a:t>
            </a:r>
            <a:r>
              <a:rPr lang="en-US" sz="2019">
                <a:solidFill>
                  <a:srgbClr val="1C1C1C"/>
                </a:solidFill>
                <a:latin typeface="Nourd"/>
                <a:ea typeface="Nourd"/>
                <a:cs typeface="Nourd"/>
                <a:sym typeface="Nourd"/>
              </a:rPr>
              <a:t>A measure of the structure of networks or graphs which measures the strength of the division of a network into modules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4805"/>
        </a:solidFill>
        <a:effectLst/>
      </p:bgPr>
    </p:bg>
    <p:spTree>
      <p:nvGrpSpPr>
        <p:cNvPr id="1" name=""/>
        <p:cNvGrpSpPr/>
        <p:nvPr/>
      </p:nvGrpSpPr>
      <p:grpSpPr>
        <a:xfrm>
          <a:off x="0" y="0"/>
          <a:ext cx="0" cy="0"/>
          <a:chOff x="0" y="0"/>
          <a:chExt cx="0" cy="0"/>
        </a:xfrm>
      </p:grpSpPr>
      <p:sp>
        <p:nvSpPr>
          <p:cNvPr id="2" name="TextBox 2"/>
          <p:cNvSpPr txBox="1"/>
          <p:nvPr/>
        </p:nvSpPr>
        <p:spPr>
          <a:xfrm>
            <a:off x="2034837" y="2732133"/>
            <a:ext cx="14218326" cy="4870359"/>
          </a:xfrm>
          <a:prstGeom prst="rect">
            <a:avLst/>
          </a:prstGeom>
        </p:spPr>
        <p:txBody>
          <a:bodyPr lIns="0" tIns="0" rIns="0" bIns="0" rtlCol="0" anchor="t">
            <a:spAutoFit/>
          </a:bodyPr>
          <a:lstStyle/>
          <a:p>
            <a:pPr algn="ctr">
              <a:lnSpc>
                <a:spcPts val="5097"/>
              </a:lnSpc>
            </a:pPr>
            <a:r>
              <a:rPr lang="en-US" sz="5097" b="1">
                <a:solidFill>
                  <a:srgbClr val="FEFEFE"/>
                </a:solidFill>
                <a:latin typeface="Hatton Ultra-Bold"/>
                <a:ea typeface="Hatton Ultra-Bold"/>
                <a:cs typeface="Hatton Ultra-Bold"/>
                <a:sym typeface="Hatton Ultra-Bold"/>
              </a:rPr>
              <a:t>OF COURSE </a:t>
            </a:r>
          </a:p>
          <a:p>
            <a:pPr algn="ctr">
              <a:lnSpc>
                <a:spcPts val="5097"/>
              </a:lnSpc>
            </a:pPr>
            <a:endParaRPr lang="en-US" sz="5097" b="1">
              <a:solidFill>
                <a:srgbClr val="FEFEFE"/>
              </a:solidFill>
              <a:latin typeface="Hatton Ultra-Bold"/>
              <a:ea typeface="Hatton Ultra-Bold"/>
              <a:cs typeface="Hatton Ultra-Bold"/>
              <a:sym typeface="Hatton Ultra-Bold"/>
            </a:endParaRPr>
          </a:p>
          <a:p>
            <a:pPr algn="ctr">
              <a:lnSpc>
                <a:spcPts val="5097"/>
              </a:lnSpc>
            </a:pPr>
            <a:r>
              <a:rPr lang="en-US" sz="5097" b="1">
                <a:solidFill>
                  <a:srgbClr val="FEFEFE"/>
                </a:solidFill>
                <a:latin typeface="Hatton Ultra-Bold"/>
                <a:ea typeface="Hatton Ultra-Bold"/>
                <a:cs typeface="Hatton Ultra-Bold"/>
                <a:sym typeface="Hatton Ultra-Bold"/>
              </a:rPr>
              <a:t>THIS HAPPENS ON</a:t>
            </a:r>
          </a:p>
          <a:p>
            <a:pPr algn="ctr">
              <a:lnSpc>
                <a:spcPts val="9596"/>
              </a:lnSpc>
            </a:pPr>
            <a:r>
              <a:rPr lang="en-US" sz="9596" b="1">
                <a:solidFill>
                  <a:srgbClr val="FEFEFE"/>
                </a:solidFill>
                <a:latin typeface="Hatton Ultra-Bold"/>
                <a:ea typeface="Hatton Ultra-Bold"/>
                <a:cs typeface="Hatton Ultra-Bold"/>
                <a:sym typeface="Hatton Ultra-Bold"/>
              </a:rPr>
              <a:t> </a:t>
            </a:r>
          </a:p>
          <a:p>
            <a:pPr algn="ctr">
              <a:lnSpc>
                <a:spcPts val="12395"/>
              </a:lnSpc>
            </a:pPr>
            <a:r>
              <a:rPr lang="en-US" sz="12395" b="1">
                <a:solidFill>
                  <a:srgbClr val="FEFEFE"/>
                </a:solidFill>
                <a:latin typeface="Hatton Ultra-Bold"/>
                <a:ea typeface="Hatton Ultra-Bold"/>
                <a:cs typeface="Hatton Ultra-Bold"/>
                <a:sym typeface="Hatton Ultra-Bold"/>
              </a:rPr>
              <a:t>REDDIT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a:off x="1258181" y="3098915"/>
            <a:ext cx="15771638" cy="5831731"/>
            <a:chOff x="0" y="0"/>
            <a:chExt cx="5167101" cy="1910590"/>
          </a:xfrm>
        </p:grpSpPr>
        <p:sp>
          <p:nvSpPr>
            <p:cNvPr id="13" name="Freeform 13"/>
            <p:cNvSpPr/>
            <p:nvPr/>
          </p:nvSpPr>
          <p:spPr>
            <a:xfrm>
              <a:off x="0" y="0"/>
              <a:ext cx="5167101" cy="1910591"/>
            </a:xfrm>
            <a:custGeom>
              <a:avLst/>
              <a:gdLst/>
              <a:ahLst/>
              <a:cxnLst/>
              <a:rect l="l" t="t" r="r" b="b"/>
              <a:pathLst>
                <a:path w="5167101" h="1910591">
                  <a:moveTo>
                    <a:pt x="24544" y="0"/>
                  </a:moveTo>
                  <a:lnTo>
                    <a:pt x="5142557" y="0"/>
                  </a:lnTo>
                  <a:cubicBezTo>
                    <a:pt x="5156112" y="0"/>
                    <a:pt x="5167101" y="10989"/>
                    <a:pt x="5167101" y="24544"/>
                  </a:cubicBezTo>
                  <a:lnTo>
                    <a:pt x="5167101" y="1886047"/>
                  </a:lnTo>
                  <a:cubicBezTo>
                    <a:pt x="5167101" y="1892556"/>
                    <a:pt x="5164515" y="1898799"/>
                    <a:pt x="5159912" y="1903402"/>
                  </a:cubicBezTo>
                  <a:cubicBezTo>
                    <a:pt x="5155309" y="1908005"/>
                    <a:pt x="5149066" y="1910591"/>
                    <a:pt x="5142557" y="1910591"/>
                  </a:cubicBezTo>
                  <a:lnTo>
                    <a:pt x="24544" y="1910591"/>
                  </a:lnTo>
                  <a:cubicBezTo>
                    <a:pt x="18034" y="1910591"/>
                    <a:pt x="11792" y="1908005"/>
                    <a:pt x="7189" y="1903402"/>
                  </a:cubicBezTo>
                  <a:cubicBezTo>
                    <a:pt x="2586" y="1898799"/>
                    <a:pt x="0" y="1892556"/>
                    <a:pt x="0" y="1886047"/>
                  </a:cubicBezTo>
                  <a:lnTo>
                    <a:pt x="0" y="24544"/>
                  </a:lnTo>
                  <a:cubicBezTo>
                    <a:pt x="0" y="18034"/>
                    <a:pt x="2586" y="11792"/>
                    <a:pt x="7189" y="7189"/>
                  </a:cubicBezTo>
                  <a:cubicBezTo>
                    <a:pt x="11792" y="2586"/>
                    <a:pt x="18034" y="0"/>
                    <a:pt x="24544" y="0"/>
                  </a:cubicBezTo>
                  <a:close/>
                </a:path>
              </a:pathLst>
            </a:custGeom>
            <a:solidFill>
              <a:srgbClr val="D0C9C0"/>
            </a:solidFill>
            <a:ln w="57150" cap="rnd">
              <a:solidFill>
                <a:srgbClr val="1C1C1C"/>
              </a:solidFill>
              <a:prstDash val="solid"/>
              <a:round/>
            </a:ln>
          </p:spPr>
        </p:sp>
        <p:sp>
          <p:nvSpPr>
            <p:cNvPr id="14" name="TextBox 14"/>
            <p:cNvSpPr txBox="1"/>
            <p:nvPr/>
          </p:nvSpPr>
          <p:spPr>
            <a:xfrm>
              <a:off x="0" y="-76200"/>
              <a:ext cx="5167101" cy="1986790"/>
            </a:xfrm>
            <a:prstGeom prst="rect">
              <a:avLst/>
            </a:prstGeom>
          </p:spPr>
          <p:txBody>
            <a:bodyPr lIns="50800" tIns="50800" rIns="50800" bIns="50800" rtlCol="0" anchor="ctr"/>
            <a:lstStyle/>
            <a:p>
              <a:pPr algn="ctr">
                <a:lnSpc>
                  <a:spcPts val="3219"/>
                </a:lnSpc>
                <a:spcBef>
                  <a:spcPct val="0"/>
                </a:spcBef>
              </a:pPr>
              <a:endParaRPr/>
            </a:p>
          </p:txBody>
        </p:sp>
      </p:grpSp>
      <p:sp>
        <p:nvSpPr>
          <p:cNvPr id="15" name="TextBox 15"/>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6" name="TextBox 16"/>
          <p:cNvSpPr txBox="1"/>
          <p:nvPr/>
        </p:nvSpPr>
        <p:spPr>
          <a:xfrm>
            <a:off x="1203824" y="1915555"/>
            <a:ext cx="16230600" cy="1006475"/>
          </a:xfrm>
          <a:prstGeom prst="rect">
            <a:avLst/>
          </a:prstGeom>
        </p:spPr>
        <p:txBody>
          <a:bodyPr lIns="0" tIns="0" rIns="0" bIns="0" rtlCol="0" anchor="t">
            <a:spAutoFit/>
          </a:bodyPr>
          <a:lstStyle/>
          <a:p>
            <a:pPr algn="ctr">
              <a:lnSpc>
                <a:spcPts val="7000"/>
              </a:lnSpc>
            </a:pPr>
            <a:r>
              <a:rPr lang="en-US" sz="7000" b="1">
                <a:solidFill>
                  <a:srgbClr val="1C1C1C"/>
                </a:solidFill>
                <a:latin typeface="Hatton Ultra-Bold"/>
                <a:ea typeface="Hatton Ultra-Bold"/>
                <a:cs typeface="Hatton Ultra-Bold"/>
                <a:sym typeface="Hatton Ultra-Bold"/>
              </a:rPr>
              <a:t>CENTRALITY MEASURES</a:t>
            </a:r>
          </a:p>
        </p:txBody>
      </p:sp>
      <p:sp>
        <p:nvSpPr>
          <p:cNvPr id="17" name="TextBox 17"/>
          <p:cNvSpPr txBox="1"/>
          <p:nvPr/>
        </p:nvSpPr>
        <p:spPr>
          <a:xfrm>
            <a:off x="1734323" y="3341130"/>
            <a:ext cx="14845149" cy="5242415"/>
          </a:xfrm>
          <a:prstGeom prst="rect">
            <a:avLst/>
          </a:prstGeom>
        </p:spPr>
        <p:txBody>
          <a:bodyPr lIns="0" tIns="0" rIns="0" bIns="0" rtlCol="0" anchor="t">
            <a:spAutoFit/>
          </a:bodyPr>
          <a:lstStyle/>
          <a:p>
            <a:pPr algn="l">
              <a:lnSpc>
                <a:spcPts val="3473"/>
              </a:lnSpc>
            </a:pPr>
            <a:r>
              <a:rPr lang="en-US" sz="2480" b="1">
                <a:solidFill>
                  <a:srgbClr val="1C1C1C"/>
                </a:solidFill>
                <a:latin typeface="Nourd Bold"/>
                <a:ea typeface="Nourd Bold"/>
                <a:cs typeface="Nourd Bold"/>
                <a:sym typeface="Nourd Bold"/>
              </a:rPr>
              <a:t>For the Author Network:</a:t>
            </a:r>
          </a:p>
          <a:p>
            <a:pPr marL="535588" lvl="1" indent="-267794" algn="l">
              <a:lnSpc>
                <a:spcPts val="3473"/>
              </a:lnSpc>
              <a:buFont typeface="Arial"/>
              <a:buChar char="•"/>
            </a:pPr>
            <a:r>
              <a:rPr lang="en-US" sz="2480" b="1">
                <a:solidFill>
                  <a:srgbClr val="1C1C1C"/>
                </a:solidFill>
                <a:latin typeface="Nourd Bold"/>
                <a:ea typeface="Nourd Bold"/>
                <a:cs typeface="Nourd Bold"/>
                <a:sym typeface="Nourd Bold"/>
              </a:rPr>
              <a:t>Degree centrality </a:t>
            </a:r>
            <a:r>
              <a:rPr lang="en-US" sz="2480">
                <a:solidFill>
                  <a:srgbClr val="1C1C1C"/>
                </a:solidFill>
                <a:latin typeface="Nourd"/>
                <a:ea typeface="Nourd"/>
                <a:cs typeface="Nourd"/>
                <a:sym typeface="Nourd"/>
              </a:rPr>
              <a:t>helps us identify those redditors that individually had the most impact in influencing others to join/buy the stock. Here, </a:t>
            </a:r>
            <a:r>
              <a:rPr lang="en-US" sz="2480" b="1">
                <a:solidFill>
                  <a:srgbClr val="1C1C1C"/>
                </a:solidFill>
                <a:latin typeface="Nourd Bold"/>
                <a:ea typeface="Nourd Bold"/>
                <a:cs typeface="Nourd Bold"/>
                <a:sym typeface="Nourd Bold"/>
              </a:rPr>
              <a:t>u/marcusmongeau</a:t>
            </a:r>
            <a:r>
              <a:rPr lang="en-US" sz="2480">
                <a:solidFill>
                  <a:srgbClr val="1C1C1C"/>
                </a:solidFill>
                <a:latin typeface="Nourd"/>
                <a:ea typeface="Nourd"/>
                <a:cs typeface="Nourd"/>
                <a:sym typeface="Nourd"/>
              </a:rPr>
              <a:t> has the most influence as it is the most connected node.</a:t>
            </a:r>
          </a:p>
          <a:p>
            <a:pPr marL="535588" lvl="1" indent="-267794" algn="l">
              <a:lnSpc>
                <a:spcPts val="3473"/>
              </a:lnSpc>
              <a:buFont typeface="Arial"/>
              <a:buChar char="•"/>
            </a:pPr>
            <a:r>
              <a:rPr lang="en-US" sz="2480">
                <a:solidFill>
                  <a:srgbClr val="1C1C1C"/>
                </a:solidFill>
                <a:latin typeface="Nourd"/>
                <a:ea typeface="Nourd"/>
                <a:cs typeface="Nourd"/>
                <a:sym typeface="Nourd"/>
              </a:rPr>
              <a:t>These users are likely to be the instigators/major participants in this event.</a:t>
            </a:r>
          </a:p>
          <a:p>
            <a:pPr marL="535588" lvl="1" indent="-267794" algn="l">
              <a:lnSpc>
                <a:spcPts val="3473"/>
              </a:lnSpc>
              <a:buFont typeface="Arial"/>
              <a:buChar char="•"/>
            </a:pPr>
            <a:r>
              <a:rPr lang="en-US" sz="2480">
                <a:solidFill>
                  <a:srgbClr val="1C1C1C"/>
                </a:solidFill>
                <a:latin typeface="Nourd"/>
                <a:ea typeface="Nourd"/>
                <a:cs typeface="Nourd"/>
                <a:sym typeface="Nourd"/>
              </a:rPr>
              <a:t>There are two types of instigators:</a:t>
            </a:r>
          </a:p>
          <a:p>
            <a:pPr marL="1071176" lvl="2" indent="-357059" algn="l">
              <a:lnSpc>
                <a:spcPts val="3473"/>
              </a:lnSpc>
              <a:buFont typeface="Arial"/>
              <a:buChar char="⚬"/>
            </a:pPr>
            <a:r>
              <a:rPr lang="en-US" sz="2480" b="1">
                <a:solidFill>
                  <a:srgbClr val="1C1C1C"/>
                </a:solidFill>
                <a:latin typeface="Nourd Bold"/>
                <a:ea typeface="Nourd Bold"/>
                <a:cs typeface="Nourd Bold"/>
                <a:sym typeface="Nourd Bold"/>
              </a:rPr>
              <a:t>In-degree centrality</a:t>
            </a:r>
            <a:r>
              <a:rPr lang="en-US" sz="2480">
                <a:solidFill>
                  <a:srgbClr val="1C1C1C"/>
                </a:solidFill>
                <a:latin typeface="Nourd"/>
                <a:ea typeface="Nourd"/>
                <a:cs typeface="Nourd"/>
                <a:sym typeface="Nourd"/>
              </a:rPr>
              <a:t>: Those whose posts reach the people, i.e. the comment section is very active, and people get influenced by interacting with the post. </a:t>
            </a:r>
          </a:p>
          <a:p>
            <a:pPr algn="l">
              <a:lnSpc>
                <a:spcPts val="3473"/>
              </a:lnSpc>
            </a:pPr>
            <a:r>
              <a:rPr lang="en-US" sz="2480">
                <a:solidFill>
                  <a:srgbClr val="1C1C1C"/>
                </a:solidFill>
                <a:latin typeface="Nourd"/>
                <a:ea typeface="Nourd"/>
                <a:cs typeface="Nourd"/>
                <a:sym typeface="Nourd"/>
              </a:rPr>
              <a:t>            </a:t>
            </a:r>
            <a:r>
              <a:rPr lang="en-US" sz="2480" b="1">
                <a:solidFill>
                  <a:srgbClr val="1C1C1C"/>
                </a:solidFill>
                <a:latin typeface="Nourd Bold"/>
                <a:ea typeface="Nourd Bold"/>
                <a:cs typeface="Nourd Bold"/>
                <a:sym typeface="Nourd Bold"/>
              </a:rPr>
              <a:t>Highest-</a:t>
            </a:r>
            <a:r>
              <a:rPr lang="en-US" sz="2480">
                <a:solidFill>
                  <a:srgbClr val="1C1C1C"/>
                </a:solidFill>
                <a:latin typeface="Nourd"/>
                <a:ea typeface="Nourd"/>
                <a:cs typeface="Nourd"/>
                <a:sym typeface="Nourd"/>
              </a:rPr>
              <a:t> </a:t>
            </a:r>
            <a:r>
              <a:rPr lang="en-US" sz="2480" b="1">
                <a:solidFill>
                  <a:srgbClr val="1C1C1C"/>
                </a:solidFill>
                <a:latin typeface="Nourd Bold"/>
                <a:ea typeface="Nourd Bold"/>
                <a:cs typeface="Nourd Bold"/>
                <a:sym typeface="Nourd Bold"/>
              </a:rPr>
              <a:t>u/marcusmongeau: 0.0691</a:t>
            </a:r>
          </a:p>
          <a:p>
            <a:pPr marL="1071176" lvl="2" indent="-357059" algn="l">
              <a:lnSpc>
                <a:spcPts val="3473"/>
              </a:lnSpc>
              <a:buFont typeface="Arial"/>
              <a:buChar char="⚬"/>
            </a:pPr>
            <a:r>
              <a:rPr lang="en-US" sz="2480" b="1">
                <a:solidFill>
                  <a:srgbClr val="1C1C1C"/>
                </a:solidFill>
                <a:latin typeface="Nourd Bold"/>
                <a:ea typeface="Nourd Bold"/>
                <a:cs typeface="Nourd Bold"/>
                <a:sym typeface="Nourd Bold"/>
              </a:rPr>
              <a:t>Out-degree Centrality</a:t>
            </a:r>
            <a:r>
              <a:rPr lang="en-US" sz="2480">
                <a:solidFill>
                  <a:srgbClr val="1C1C1C"/>
                </a:solidFill>
                <a:latin typeface="Nourd"/>
                <a:ea typeface="Nourd"/>
                <a:cs typeface="Nourd"/>
                <a:sym typeface="Nourd"/>
              </a:rPr>
              <a:t>: Those who reach out to posts, i.e. the person goes from post to post spreading information and encouraging others to follow suit. </a:t>
            </a:r>
          </a:p>
          <a:p>
            <a:pPr algn="l">
              <a:lnSpc>
                <a:spcPts val="3473"/>
              </a:lnSpc>
            </a:pPr>
            <a:r>
              <a:rPr lang="en-US" sz="2480">
                <a:solidFill>
                  <a:srgbClr val="1C1C1C"/>
                </a:solidFill>
                <a:latin typeface="Nourd"/>
                <a:ea typeface="Nourd"/>
                <a:cs typeface="Nourd"/>
                <a:sym typeface="Nourd"/>
              </a:rPr>
              <a:t>      </a:t>
            </a:r>
            <a:r>
              <a:rPr lang="en-US" sz="2480" b="1">
                <a:solidFill>
                  <a:srgbClr val="1C1C1C"/>
                </a:solidFill>
                <a:latin typeface="Nourd Bold"/>
                <a:ea typeface="Nourd Bold"/>
                <a:cs typeface="Nourd Bold"/>
                <a:sym typeface="Nourd Bold"/>
              </a:rPr>
              <a:t>Highest-</a:t>
            </a:r>
            <a:r>
              <a:rPr lang="en-US" sz="2480">
                <a:solidFill>
                  <a:srgbClr val="1C1C1C"/>
                </a:solidFill>
                <a:latin typeface="Nourd"/>
                <a:ea typeface="Nourd"/>
                <a:cs typeface="Nourd"/>
                <a:sym typeface="Nourd"/>
              </a:rPr>
              <a:t> </a:t>
            </a:r>
            <a:r>
              <a:rPr lang="en-US" sz="2480" b="1">
                <a:solidFill>
                  <a:srgbClr val="1C1C1C"/>
                </a:solidFill>
                <a:latin typeface="Nourd Bold"/>
                <a:ea typeface="Nourd Bold"/>
                <a:cs typeface="Nourd Bold"/>
                <a:sym typeface="Nourd Bold"/>
              </a:rPr>
              <a:t>u/krzystone1989, u/jkaplan0, u/marcusmongeau: 0.0213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858646" y="1873865"/>
            <a:ext cx="14237717" cy="7065467"/>
          </a:xfrm>
          <a:custGeom>
            <a:avLst/>
            <a:gdLst/>
            <a:ahLst/>
            <a:cxnLst/>
            <a:rect l="l" t="t" r="r" b="b"/>
            <a:pathLst>
              <a:path w="14237717" h="7065467">
                <a:moveTo>
                  <a:pt x="0" y="0"/>
                </a:moveTo>
                <a:lnTo>
                  <a:pt x="14237718" y="0"/>
                </a:lnTo>
                <a:lnTo>
                  <a:pt x="14237718" y="7065467"/>
                </a:lnTo>
                <a:lnTo>
                  <a:pt x="0" y="7065467"/>
                </a:lnTo>
                <a:lnTo>
                  <a:pt x="0" y="0"/>
                </a:lnTo>
                <a:close/>
              </a:path>
            </a:pathLst>
          </a:custGeom>
          <a:blipFill>
            <a:blip r:embed="rId4"/>
            <a:stretch>
              <a:fillRect/>
            </a:stretch>
          </a:blipFill>
        </p:spPr>
      </p:sp>
      <p:sp>
        <p:nvSpPr>
          <p:cNvPr id="13" name="TextBox 13"/>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TextBox 10"/>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1" name="Freeform 11"/>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203824" y="2024872"/>
            <a:ext cx="1623060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Ultra-Bold"/>
                <a:ea typeface="Hatton Ultra-Bold"/>
                <a:cs typeface="Hatton Ultra-Bold"/>
                <a:sym typeface="Hatton Ultra-Bold"/>
              </a:rPr>
              <a:t>CENTRALITY MEASURES</a:t>
            </a:r>
          </a:p>
        </p:txBody>
      </p:sp>
      <p:sp>
        <p:nvSpPr>
          <p:cNvPr id="13" name="Freeform 13"/>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4"/>
          <p:cNvGrpSpPr/>
          <p:nvPr/>
        </p:nvGrpSpPr>
        <p:grpSpPr>
          <a:xfrm>
            <a:off x="1100403" y="3331702"/>
            <a:ext cx="16087195" cy="5051667"/>
            <a:chOff x="0" y="0"/>
            <a:chExt cx="5270484" cy="1655026"/>
          </a:xfrm>
        </p:grpSpPr>
        <p:sp>
          <p:nvSpPr>
            <p:cNvPr id="15" name="Freeform 15"/>
            <p:cNvSpPr/>
            <p:nvPr/>
          </p:nvSpPr>
          <p:spPr>
            <a:xfrm>
              <a:off x="0" y="0"/>
              <a:ext cx="5270484" cy="1655026"/>
            </a:xfrm>
            <a:custGeom>
              <a:avLst/>
              <a:gdLst/>
              <a:ahLst/>
              <a:cxnLst/>
              <a:rect l="l" t="t" r="r" b="b"/>
              <a:pathLst>
                <a:path w="5270484" h="1655026">
                  <a:moveTo>
                    <a:pt x="24062" y="0"/>
                  </a:moveTo>
                  <a:lnTo>
                    <a:pt x="5246421" y="0"/>
                  </a:lnTo>
                  <a:cubicBezTo>
                    <a:pt x="5252803" y="0"/>
                    <a:pt x="5258924" y="2535"/>
                    <a:pt x="5263436" y="7048"/>
                  </a:cubicBezTo>
                  <a:cubicBezTo>
                    <a:pt x="5267949" y="11560"/>
                    <a:pt x="5270484" y="17681"/>
                    <a:pt x="5270484" y="24062"/>
                  </a:cubicBezTo>
                  <a:lnTo>
                    <a:pt x="5270484" y="1630964"/>
                  </a:lnTo>
                  <a:cubicBezTo>
                    <a:pt x="5270484" y="1637345"/>
                    <a:pt x="5267949" y="1643466"/>
                    <a:pt x="5263436" y="1647978"/>
                  </a:cubicBezTo>
                  <a:cubicBezTo>
                    <a:pt x="5258924" y="1652491"/>
                    <a:pt x="5252803" y="1655026"/>
                    <a:pt x="5246421" y="1655026"/>
                  </a:cubicBezTo>
                  <a:lnTo>
                    <a:pt x="24062" y="1655026"/>
                  </a:lnTo>
                  <a:cubicBezTo>
                    <a:pt x="17681" y="1655026"/>
                    <a:pt x="11560" y="1652491"/>
                    <a:pt x="7048" y="1647978"/>
                  </a:cubicBezTo>
                  <a:cubicBezTo>
                    <a:pt x="2535" y="1643466"/>
                    <a:pt x="0" y="1637345"/>
                    <a:pt x="0" y="1630964"/>
                  </a:cubicBezTo>
                  <a:lnTo>
                    <a:pt x="0" y="24062"/>
                  </a:lnTo>
                  <a:cubicBezTo>
                    <a:pt x="0" y="17681"/>
                    <a:pt x="2535" y="11560"/>
                    <a:pt x="7048" y="7048"/>
                  </a:cubicBezTo>
                  <a:cubicBezTo>
                    <a:pt x="11560" y="2535"/>
                    <a:pt x="17681" y="0"/>
                    <a:pt x="24062" y="0"/>
                  </a:cubicBezTo>
                  <a:close/>
                </a:path>
              </a:pathLst>
            </a:custGeom>
            <a:solidFill>
              <a:srgbClr val="D0C9C0"/>
            </a:solidFill>
            <a:ln w="57150" cap="rnd">
              <a:solidFill>
                <a:srgbClr val="1C1C1C"/>
              </a:solidFill>
              <a:prstDash val="solid"/>
              <a:round/>
            </a:ln>
          </p:spPr>
        </p:sp>
        <p:sp>
          <p:nvSpPr>
            <p:cNvPr id="16" name="TextBox 16"/>
            <p:cNvSpPr txBox="1"/>
            <p:nvPr/>
          </p:nvSpPr>
          <p:spPr>
            <a:xfrm>
              <a:off x="0" y="-47625"/>
              <a:ext cx="5270484" cy="1702651"/>
            </a:xfrm>
            <a:prstGeom prst="rect">
              <a:avLst/>
            </a:prstGeom>
          </p:spPr>
          <p:txBody>
            <a:bodyPr lIns="50800" tIns="50800" rIns="50800" bIns="50800" rtlCol="0" anchor="ctr"/>
            <a:lstStyle/>
            <a:p>
              <a:pPr marL="466762" lvl="1" indent="-233381" algn="l">
                <a:lnSpc>
                  <a:spcPts val="3026"/>
                </a:lnSpc>
                <a:spcBef>
                  <a:spcPct val="0"/>
                </a:spcBef>
                <a:buFont typeface="Arial"/>
                <a:buChar char="•"/>
              </a:pPr>
              <a:endParaRPr/>
            </a:p>
          </p:txBody>
        </p:sp>
      </p:grpSp>
      <p:sp>
        <p:nvSpPr>
          <p:cNvPr id="17" name="TextBox 17"/>
          <p:cNvSpPr txBox="1"/>
          <p:nvPr/>
        </p:nvSpPr>
        <p:spPr>
          <a:xfrm>
            <a:off x="1345743" y="3812139"/>
            <a:ext cx="15596513" cy="4190062"/>
          </a:xfrm>
          <a:prstGeom prst="rect">
            <a:avLst/>
          </a:prstGeom>
        </p:spPr>
        <p:txBody>
          <a:bodyPr lIns="0" tIns="0" rIns="0" bIns="0" rtlCol="0" anchor="t">
            <a:spAutoFit/>
          </a:bodyPr>
          <a:lstStyle/>
          <a:p>
            <a:pPr marL="574709" lvl="1" indent="-287355" algn="l">
              <a:lnSpc>
                <a:spcPts val="3726"/>
              </a:lnSpc>
              <a:buFont typeface="Arial"/>
              <a:buChar char="•"/>
            </a:pPr>
            <a:r>
              <a:rPr lang="en-US" sz="2661" b="1">
                <a:solidFill>
                  <a:srgbClr val="1C1C1C"/>
                </a:solidFill>
                <a:latin typeface="Nourd Bold"/>
                <a:ea typeface="Nourd Bold"/>
                <a:cs typeface="Nourd Bold"/>
                <a:sym typeface="Nourd Bold"/>
              </a:rPr>
              <a:t>Betweenness Centrality: </a:t>
            </a:r>
            <a:r>
              <a:rPr lang="en-US" sz="2661">
                <a:solidFill>
                  <a:srgbClr val="1C1C1C"/>
                </a:solidFill>
                <a:latin typeface="Nourd"/>
                <a:ea typeface="Nourd"/>
                <a:cs typeface="Nourd"/>
                <a:sym typeface="Nourd"/>
              </a:rPr>
              <a:t>Helps us identify which users have facilitated the spread of information throughout various subreddits, i.e. wide spread of information. They are likely to have bridged several users to the main instigator nodes. (the connection between clusters)</a:t>
            </a:r>
          </a:p>
          <a:p>
            <a:pPr algn="l">
              <a:lnSpc>
                <a:spcPts val="3726"/>
              </a:lnSpc>
            </a:pPr>
            <a:r>
              <a:rPr lang="en-US" sz="2661">
                <a:solidFill>
                  <a:srgbClr val="1C1C1C"/>
                </a:solidFill>
                <a:latin typeface="Nourd"/>
                <a:ea typeface="Nourd"/>
                <a:cs typeface="Nourd"/>
                <a:sym typeface="Nourd"/>
              </a:rPr>
              <a:t>      </a:t>
            </a:r>
            <a:r>
              <a:rPr lang="en-US" sz="2661" b="1">
                <a:solidFill>
                  <a:srgbClr val="1C1C1C"/>
                </a:solidFill>
                <a:latin typeface="Nourd Bold"/>
                <a:ea typeface="Nourd Bold"/>
                <a:cs typeface="Nourd Bold"/>
                <a:sym typeface="Nourd Bold"/>
              </a:rPr>
              <a:t>Highest- u/marcusmongeau: 0.0079</a:t>
            </a:r>
          </a:p>
          <a:p>
            <a:pPr marL="574709" lvl="1" indent="-287355" algn="l">
              <a:lnSpc>
                <a:spcPts val="3726"/>
              </a:lnSpc>
              <a:buFont typeface="Arial"/>
              <a:buChar char="•"/>
            </a:pPr>
            <a:r>
              <a:rPr lang="en-US" sz="2661" b="1">
                <a:solidFill>
                  <a:srgbClr val="1C1C1C"/>
                </a:solidFill>
                <a:latin typeface="Nourd Bold"/>
                <a:ea typeface="Nourd Bold"/>
                <a:cs typeface="Nourd Bold"/>
                <a:sym typeface="Nourd Bold"/>
              </a:rPr>
              <a:t>Closeness Centrality: </a:t>
            </a:r>
            <a:r>
              <a:rPr lang="en-US" sz="2661">
                <a:solidFill>
                  <a:srgbClr val="1C1C1C"/>
                </a:solidFill>
                <a:latin typeface="Nourd"/>
                <a:ea typeface="Nourd"/>
                <a:cs typeface="Nourd"/>
                <a:sym typeface="Nourd"/>
              </a:rPr>
              <a:t>Identifies the users that are the closest to the most number of other users, i.e. they facilitate the fast spread of information. </a:t>
            </a:r>
          </a:p>
          <a:p>
            <a:pPr algn="l">
              <a:lnSpc>
                <a:spcPts val="3726"/>
              </a:lnSpc>
            </a:pPr>
            <a:r>
              <a:rPr lang="en-US" sz="2661" b="1">
                <a:solidFill>
                  <a:srgbClr val="1C1C1C"/>
                </a:solidFill>
                <a:latin typeface="Nourd Bold"/>
                <a:ea typeface="Nourd Bold"/>
                <a:cs typeface="Nourd Bold"/>
                <a:sym typeface="Nourd Bold"/>
              </a:rPr>
              <a:t>      Highest- u/marcusmongeau: 0.0851</a:t>
            </a:r>
          </a:p>
          <a:p>
            <a:pPr marL="574709" lvl="1" indent="-287355" algn="l">
              <a:lnSpc>
                <a:spcPts val="3726"/>
              </a:lnSpc>
              <a:buFont typeface="Arial"/>
              <a:buChar char="•"/>
            </a:pPr>
            <a:r>
              <a:rPr lang="en-US" sz="2661" b="1">
                <a:solidFill>
                  <a:srgbClr val="1C1C1C"/>
                </a:solidFill>
                <a:latin typeface="Nourd Bold"/>
                <a:ea typeface="Nourd Bold"/>
                <a:cs typeface="Nourd Bold"/>
                <a:sym typeface="Nourd Bold"/>
              </a:rPr>
              <a:t>Modularity: </a:t>
            </a:r>
            <a:r>
              <a:rPr lang="en-US" sz="2661">
                <a:solidFill>
                  <a:srgbClr val="1C1C1C"/>
                </a:solidFill>
                <a:latin typeface="Nourd"/>
                <a:ea typeface="Nourd"/>
                <a:cs typeface="Nourd"/>
                <a:sym typeface="Nourd"/>
              </a:rPr>
              <a:t>The author network has a modularity coefficient of 0.904. This is indicative of the spread-apart nature of posts and comments through the authors.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57188" y="9297407"/>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TextBox 10"/>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1" name="Freeform 11"/>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203824" y="2024872"/>
            <a:ext cx="1623060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Ultra-Bold"/>
                <a:ea typeface="Hatton Ultra-Bold"/>
                <a:cs typeface="Hatton Ultra-Bold"/>
                <a:sym typeface="Hatton Ultra-Bold"/>
              </a:rPr>
              <a:t>COMMUNITY STRUCTURE</a:t>
            </a:r>
          </a:p>
        </p:txBody>
      </p:sp>
      <p:sp>
        <p:nvSpPr>
          <p:cNvPr id="13" name="Freeform 13"/>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4"/>
          <p:cNvGrpSpPr/>
          <p:nvPr/>
        </p:nvGrpSpPr>
        <p:grpSpPr>
          <a:xfrm>
            <a:off x="1028700" y="3170402"/>
            <a:ext cx="16230600" cy="5831731"/>
            <a:chOff x="0" y="0"/>
            <a:chExt cx="5317466" cy="1910590"/>
          </a:xfrm>
        </p:grpSpPr>
        <p:sp>
          <p:nvSpPr>
            <p:cNvPr id="15" name="Freeform 15"/>
            <p:cNvSpPr/>
            <p:nvPr/>
          </p:nvSpPr>
          <p:spPr>
            <a:xfrm>
              <a:off x="0" y="0"/>
              <a:ext cx="5317466" cy="1910591"/>
            </a:xfrm>
            <a:custGeom>
              <a:avLst/>
              <a:gdLst/>
              <a:ahLst/>
              <a:cxnLst/>
              <a:rect l="l" t="t" r="r" b="b"/>
              <a:pathLst>
                <a:path w="5317466" h="1910591">
                  <a:moveTo>
                    <a:pt x="23850" y="0"/>
                  </a:moveTo>
                  <a:lnTo>
                    <a:pt x="5293616" y="0"/>
                  </a:lnTo>
                  <a:cubicBezTo>
                    <a:pt x="5299942" y="0"/>
                    <a:pt x="5306008" y="2513"/>
                    <a:pt x="5310481" y="6985"/>
                  </a:cubicBezTo>
                  <a:cubicBezTo>
                    <a:pt x="5314953" y="11458"/>
                    <a:pt x="5317466" y="17524"/>
                    <a:pt x="5317466" y="23850"/>
                  </a:cubicBezTo>
                  <a:lnTo>
                    <a:pt x="5317466" y="1886741"/>
                  </a:lnTo>
                  <a:cubicBezTo>
                    <a:pt x="5317466" y="1893066"/>
                    <a:pt x="5314953" y="1899132"/>
                    <a:pt x="5310481" y="1903605"/>
                  </a:cubicBezTo>
                  <a:cubicBezTo>
                    <a:pt x="5306008" y="1908078"/>
                    <a:pt x="5299942" y="1910591"/>
                    <a:pt x="5293616" y="1910591"/>
                  </a:cubicBezTo>
                  <a:lnTo>
                    <a:pt x="23850" y="1910591"/>
                  </a:lnTo>
                  <a:cubicBezTo>
                    <a:pt x="17524" y="1910591"/>
                    <a:pt x="11458" y="1908078"/>
                    <a:pt x="6985" y="1903605"/>
                  </a:cubicBezTo>
                  <a:cubicBezTo>
                    <a:pt x="2513" y="1899132"/>
                    <a:pt x="0" y="1893066"/>
                    <a:pt x="0" y="1886741"/>
                  </a:cubicBezTo>
                  <a:lnTo>
                    <a:pt x="0" y="23850"/>
                  </a:lnTo>
                  <a:cubicBezTo>
                    <a:pt x="0" y="17524"/>
                    <a:pt x="2513" y="11458"/>
                    <a:pt x="6985" y="6985"/>
                  </a:cubicBezTo>
                  <a:cubicBezTo>
                    <a:pt x="11458" y="2513"/>
                    <a:pt x="17524" y="0"/>
                    <a:pt x="23850" y="0"/>
                  </a:cubicBezTo>
                  <a:close/>
                </a:path>
              </a:pathLst>
            </a:custGeom>
            <a:solidFill>
              <a:srgbClr val="D0C9C0"/>
            </a:solidFill>
            <a:ln w="57150" cap="rnd">
              <a:solidFill>
                <a:srgbClr val="1C1C1C"/>
              </a:solidFill>
              <a:prstDash val="solid"/>
              <a:round/>
            </a:ln>
          </p:spPr>
        </p:sp>
        <p:sp>
          <p:nvSpPr>
            <p:cNvPr id="16" name="TextBox 16"/>
            <p:cNvSpPr txBox="1"/>
            <p:nvPr/>
          </p:nvSpPr>
          <p:spPr>
            <a:xfrm>
              <a:off x="0" y="-57150"/>
              <a:ext cx="5317466" cy="196774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765504" y="3017377"/>
            <a:ext cx="14828244" cy="5694588"/>
          </a:xfrm>
          <a:prstGeom prst="rect">
            <a:avLst/>
          </a:prstGeom>
        </p:spPr>
        <p:txBody>
          <a:bodyPr lIns="0" tIns="0" rIns="0" bIns="0" rtlCol="0" anchor="t">
            <a:spAutoFit/>
          </a:bodyPr>
          <a:lstStyle/>
          <a:p>
            <a:pPr algn="l">
              <a:lnSpc>
                <a:spcPts val="3420"/>
              </a:lnSpc>
            </a:pPr>
            <a:endParaRPr/>
          </a:p>
          <a:p>
            <a:pPr algn="l">
              <a:lnSpc>
                <a:spcPts val="3420"/>
              </a:lnSpc>
            </a:pPr>
            <a:r>
              <a:rPr lang="en-US" sz="2443" b="1">
                <a:solidFill>
                  <a:srgbClr val="1C1C1C"/>
                </a:solidFill>
                <a:latin typeface="Nourd Bold"/>
                <a:ea typeface="Nourd Bold"/>
                <a:cs typeface="Nourd Bold"/>
                <a:sym typeface="Nourd Bold"/>
              </a:rPr>
              <a:t>Low Clustering Cofficient- </a:t>
            </a:r>
            <a:r>
              <a:rPr lang="en-US" sz="2443">
                <a:solidFill>
                  <a:srgbClr val="1C1C1C"/>
                </a:solidFill>
                <a:latin typeface="Nourd"/>
                <a:ea typeface="Nourd"/>
                <a:cs typeface="Nourd"/>
                <a:sym typeface="Nourd"/>
              </a:rPr>
              <a:t>The subreddit exhibited a low clustering coefficient (0.005), indicating that users were not tightly connected. This was largely due to the high volume of posts with which relatively few users interacted.</a:t>
            </a:r>
          </a:p>
          <a:p>
            <a:pPr algn="l">
              <a:lnSpc>
                <a:spcPts val="3724"/>
              </a:lnSpc>
            </a:pPr>
            <a:endParaRPr lang="en-US" sz="2443">
              <a:solidFill>
                <a:srgbClr val="1C1C1C"/>
              </a:solidFill>
              <a:latin typeface="Nourd"/>
              <a:ea typeface="Nourd"/>
              <a:cs typeface="Nourd"/>
              <a:sym typeface="Nourd"/>
            </a:endParaRPr>
          </a:p>
          <a:p>
            <a:pPr algn="l">
              <a:lnSpc>
                <a:spcPts val="3724"/>
              </a:lnSpc>
            </a:pPr>
            <a:r>
              <a:rPr lang="en-US" sz="2660" b="1">
                <a:solidFill>
                  <a:srgbClr val="1C1C1C"/>
                </a:solidFill>
                <a:latin typeface="Nourd Bold"/>
                <a:ea typeface="Nourd Bold"/>
                <a:cs typeface="Nourd Bold"/>
                <a:sym typeface="Nourd Bold"/>
              </a:rPr>
              <a:t>Our Observations:</a:t>
            </a:r>
          </a:p>
          <a:p>
            <a:pPr marL="527506" lvl="1" indent="-263753" algn="l">
              <a:lnSpc>
                <a:spcPts val="3420"/>
              </a:lnSpc>
              <a:buFont typeface="Arial"/>
              <a:buChar char="•"/>
            </a:pPr>
            <a:r>
              <a:rPr lang="en-US" sz="2443" b="1">
                <a:solidFill>
                  <a:srgbClr val="1C1C1C"/>
                </a:solidFill>
                <a:latin typeface="Nourd Bold"/>
                <a:ea typeface="Nourd Bold"/>
                <a:cs typeface="Nourd Bold"/>
                <a:sym typeface="Nourd Bold"/>
              </a:rPr>
              <a:t>Fragmented Information Spread:</a:t>
            </a:r>
            <a:r>
              <a:rPr lang="en-US" sz="2443">
                <a:solidFill>
                  <a:srgbClr val="1C1C1C"/>
                </a:solidFill>
                <a:latin typeface="Nourd"/>
                <a:ea typeface="Nourd"/>
                <a:cs typeface="Nourd"/>
                <a:sym typeface="Nourd"/>
              </a:rPr>
              <a:t> The low clustering coefficient suggests that information within r/WallStreetBets was dispersed across loosely connected users rather than concentrated within tightly-knit groups. This allowed information to spread broadly rather than being contained in specific cliques.</a:t>
            </a:r>
          </a:p>
          <a:p>
            <a:pPr marL="527506" lvl="1" indent="-263753" algn="l">
              <a:lnSpc>
                <a:spcPts val="3420"/>
              </a:lnSpc>
              <a:buFont typeface="Arial"/>
              <a:buChar char="•"/>
            </a:pPr>
            <a:r>
              <a:rPr lang="en-US" sz="2443" b="1">
                <a:solidFill>
                  <a:srgbClr val="1C1C1C"/>
                </a:solidFill>
                <a:latin typeface="Nourd Bold"/>
                <a:ea typeface="Nourd Bold"/>
                <a:cs typeface="Nourd Bold"/>
                <a:sym typeface="Nourd Bold"/>
              </a:rPr>
              <a:t>Amplified Visibility:</a:t>
            </a:r>
            <a:r>
              <a:rPr lang="en-US" sz="2443">
                <a:solidFill>
                  <a:srgbClr val="1C1C1C"/>
                </a:solidFill>
                <a:latin typeface="Nourd"/>
                <a:ea typeface="Nourd"/>
                <a:cs typeface="Nourd"/>
                <a:sym typeface="Nourd"/>
              </a:rPr>
              <a:t> Posts gained traction through upvotes or comments and reached a wide audience due to the lack of dense user clusters. This amplified the visibility of strategies of a few influential users, creating a perception of widespread consensus and `Herd Mentality’.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43138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4207633" y="3250620"/>
            <a:ext cx="9872734" cy="5652140"/>
          </a:xfrm>
          <a:custGeom>
            <a:avLst/>
            <a:gdLst/>
            <a:ahLst/>
            <a:cxnLst/>
            <a:rect l="l" t="t" r="r" b="b"/>
            <a:pathLst>
              <a:path w="9872734" h="5652140">
                <a:moveTo>
                  <a:pt x="0" y="0"/>
                </a:moveTo>
                <a:lnTo>
                  <a:pt x="9872734" y="0"/>
                </a:lnTo>
                <a:lnTo>
                  <a:pt x="9872734" y="5652140"/>
                </a:lnTo>
                <a:lnTo>
                  <a:pt x="0" y="5652140"/>
                </a:lnTo>
                <a:lnTo>
                  <a:pt x="0" y="0"/>
                </a:lnTo>
                <a:close/>
              </a:path>
            </a:pathLst>
          </a:custGeom>
          <a:blipFill>
            <a:blip r:embed="rId4"/>
            <a:stretch>
              <a:fillRect/>
            </a:stretch>
          </a:blipFill>
        </p:spPr>
      </p:sp>
      <p:sp>
        <p:nvSpPr>
          <p:cNvPr id="13" name="TextBox 13"/>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4" name="TextBox 14"/>
          <p:cNvSpPr txBox="1"/>
          <p:nvPr/>
        </p:nvSpPr>
        <p:spPr>
          <a:xfrm>
            <a:off x="700825" y="1986652"/>
            <a:ext cx="1688635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Bold"/>
                <a:ea typeface="Hatton Bold"/>
                <a:cs typeface="Hatton Bold"/>
                <a:sym typeface="Hatton Bold"/>
              </a:rPr>
              <a:t>STOCK PRICE AND SENTIMENT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28700" y="9624118"/>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3" name="TextBox 13"/>
          <p:cNvSpPr txBox="1"/>
          <p:nvPr/>
        </p:nvSpPr>
        <p:spPr>
          <a:xfrm>
            <a:off x="700825" y="1986652"/>
            <a:ext cx="1688635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Ultra-Bold"/>
                <a:ea typeface="Hatton Ultra-Bold"/>
                <a:cs typeface="Hatton Ultra-Bold"/>
                <a:sym typeface="Hatton Ultra-Bold"/>
              </a:rPr>
              <a:t>ALTERNATIVE STUDIES</a:t>
            </a:r>
          </a:p>
        </p:txBody>
      </p:sp>
      <p:grpSp>
        <p:nvGrpSpPr>
          <p:cNvPr id="14" name="Group 14"/>
          <p:cNvGrpSpPr/>
          <p:nvPr/>
        </p:nvGrpSpPr>
        <p:grpSpPr>
          <a:xfrm>
            <a:off x="1028700" y="3703057"/>
            <a:ext cx="16230600" cy="5698118"/>
            <a:chOff x="0" y="0"/>
            <a:chExt cx="5317466" cy="1866816"/>
          </a:xfrm>
        </p:grpSpPr>
        <p:sp>
          <p:nvSpPr>
            <p:cNvPr id="15" name="Freeform 15"/>
            <p:cNvSpPr/>
            <p:nvPr/>
          </p:nvSpPr>
          <p:spPr>
            <a:xfrm>
              <a:off x="0" y="0"/>
              <a:ext cx="5317466" cy="1866816"/>
            </a:xfrm>
            <a:custGeom>
              <a:avLst/>
              <a:gdLst/>
              <a:ahLst/>
              <a:cxnLst/>
              <a:rect l="l" t="t" r="r" b="b"/>
              <a:pathLst>
                <a:path w="5317466" h="1866816">
                  <a:moveTo>
                    <a:pt x="23850" y="0"/>
                  </a:moveTo>
                  <a:lnTo>
                    <a:pt x="5293616" y="0"/>
                  </a:lnTo>
                  <a:cubicBezTo>
                    <a:pt x="5299942" y="0"/>
                    <a:pt x="5306008" y="2513"/>
                    <a:pt x="5310481" y="6985"/>
                  </a:cubicBezTo>
                  <a:cubicBezTo>
                    <a:pt x="5314953" y="11458"/>
                    <a:pt x="5317466" y="17524"/>
                    <a:pt x="5317466" y="23850"/>
                  </a:cubicBezTo>
                  <a:lnTo>
                    <a:pt x="5317466" y="1842967"/>
                  </a:lnTo>
                  <a:cubicBezTo>
                    <a:pt x="5317466" y="1849292"/>
                    <a:pt x="5314953" y="1855358"/>
                    <a:pt x="5310481" y="1859831"/>
                  </a:cubicBezTo>
                  <a:cubicBezTo>
                    <a:pt x="5306008" y="1864303"/>
                    <a:pt x="5299942" y="1866816"/>
                    <a:pt x="5293616" y="1866816"/>
                  </a:cubicBezTo>
                  <a:lnTo>
                    <a:pt x="23850" y="1866816"/>
                  </a:lnTo>
                  <a:cubicBezTo>
                    <a:pt x="17524" y="1866816"/>
                    <a:pt x="11458" y="1864303"/>
                    <a:pt x="6985" y="1859831"/>
                  </a:cubicBezTo>
                  <a:cubicBezTo>
                    <a:pt x="2513" y="1855358"/>
                    <a:pt x="0" y="1849292"/>
                    <a:pt x="0" y="1842967"/>
                  </a:cubicBezTo>
                  <a:lnTo>
                    <a:pt x="0" y="23850"/>
                  </a:lnTo>
                  <a:cubicBezTo>
                    <a:pt x="0" y="17524"/>
                    <a:pt x="2513" y="11458"/>
                    <a:pt x="6985" y="6985"/>
                  </a:cubicBezTo>
                  <a:cubicBezTo>
                    <a:pt x="11458" y="2513"/>
                    <a:pt x="17524" y="0"/>
                    <a:pt x="23850" y="0"/>
                  </a:cubicBezTo>
                  <a:close/>
                </a:path>
              </a:pathLst>
            </a:custGeom>
            <a:solidFill>
              <a:srgbClr val="D0C9C0"/>
            </a:solidFill>
            <a:ln w="57150" cap="rnd">
              <a:solidFill>
                <a:srgbClr val="1C1C1C"/>
              </a:solidFill>
              <a:prstDash val="solid"/>
              <a:round/>
            </a:ln>
          </p:spPr>
        </p:sp>
        <p:sp>
          <p:nvSpPr>
            <p:cNvPr id="16" name="TextBox 16"/>
            <p:cNvSpPr txBox="1"/>
            <p:nvPr/>
          </p:nvSpPr>
          <p:spPr>
            <a:xfrm>
              <a:off x="0" y="-57150"/>
              <a:ext cx="5317466" cy="1923966"/>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414317" y="3893557"/>
            <a:ext cx="15459366" cy="7634328"/>
          </a:xfrm>
          <a:prstGeom prst="rect">
            <a:avLst/>
          </a:prstGeom>
        </p:spPr>
        <p:txBody>
          <a:bodyPr lIns="0" tIns="0" rIns="0" bIns="0" rtlCol="0" anchor="t">
            <a:spAutoFit/>
          </a:bodyPr>
          <a:lstStyle/>
          <a:p>
            <a:pPr algn="l">
              <a:lnSpc>
                <a:spcPts val="2439"/>
              </a:lnSpc>
            </a:pPr>
            <a:r>
              <a:rPr lang="en-US" sz="2439" b="1">
                <a:solidFill>
                  <a:srgbClr val="1C1C1C"/>
                </a:solidFill>
                <a:latin typeface="Nourd Bold"/>
                <a:ea typeface="Nourd Bold"/>
                <a:cs typeface="Nourd Bold"/>
                <a:sym typeface="Nourd Bold"/>
              </a:rPr>
              <a:t>External study:</a:t>
            </a:r>
          </a:p>
          <a:p>
            <a:pPr algn="l">
              <a:lnSpc>
                <a:spcPts val="2439"/>
              </a:lnSpc>
            </a:pPr>
            <a:endParaRPr lang="en-US" sz="2439" b="1">
              <a:solidFill>
                <a:srgbClr val="1C1C1C"/>
              </a:solidFill>
              <a:latin typeface="Nourd Bold"/>
              <a:ea typeface="Nourd Bold"/>
              <a:cs typeface="Nourd Bold"/>
              <a:sym typeface="Nourd Bold"/>
            </a:endParaRPr>
          </a:p>
          <a:p>
            <a:pPr marL="526600" lvl="1" indent="-263300" algn="l">
              <a:lnSpc>
                <a:spcPts val="2439"/>
              </a:lnSpc>
              <a:buFont typeface="Arial"/>
              <a:buChar char="•"/>
            </a:pPr>
            <a:r>
              <a:rPr lang="en-US" sz="2439">
                <a:solidFill>
                  <a:srgbClr val="1C1C1C"/>
                </a:solidFill>
                <a:latin typeface="Nourd"/>
                <a:ea typeface="Nourd"/>
                <a:cs typeface="Nourd"/>
                <a:sym typeface="Nourd"/>
              </a:rPr>
              <a:t>The interaction networks on r/WSB, have a topological structure partial to boost the diffusion of the investment information.</a:t>
            </a:r>
          </a:p>
          <a:p>
            <a:pPr marL="526600" lvl="1" indent="-263300" algn="l">
              <a:lnSpc>
                <a:spcPts val="2439"/>
              </a:lnSpc>
              <a:buFont typeface="Arial"/>
              <a:buChar char="•"/>
            </a:pPr>
            <a:r>
              <a:rPr lang="en-US" sz="2439">
                <a:solidFill>
                  <a:srgbClr val="1C1C1C"/>
                </a:solidFill>
                <a:latin typeface="Nourd"/>
                <a:ea typeface="Nourd"/>
                <a:cs typeface="Nourd"/>
                <a:sym typeface="Nourd"/>
              </a:rPr>
              <a:t>The topic distribution produces a significant change, both, at the individual level and the community. With the rise of the GameStop event becoming more centralized, the degree of topic dispersion of influential users is larger than that of common users.</a:t>
            </a:r>
          </a:p>
          <a:p>
            <a:pPr marL="526600" lvl="1" indent="-263300" algn="l">
              <a:lnSpc>
                <a:spcPts val="2439"/>
              </a:lnSpc>
              <a:buFont typeface="Arial"/>
              <a:buChar char="•"/>
            </a:pPr>
            <a:r>
              <a:rPr lang="en-US" sz="2439">
                <a:solidFill>
                  <a:srgbClr val="1C1C1C"/>
                </a:solidFill>
                <a:latin typeface="Nourd"/>
                <a:ea typeface="Nourd"/>
                <a:cs typeface="Nourd"/>
                <a:sym typeface="Nourd"/>
              </a:rPr>
              <a:t>As the short squeeze event developed and progressed, more users were noted to have a positive sentiment polarity i.e. buying GameStop stocks.</a:t>
            </a:r>
          </a:p>
          <a:p>
            <a:pPr algn="l">
              <a:lnSpc>
                <a:spcPts val="2439"/>
              </a:lnSpc>
            </a:pPr>
            <a:endParaRPr lang="en-US" sz="2439">
              <a:solidFill>
                <a:srgbClr val="1C1C1C"/>
              </a:solidFill>
              <a:latin typeface="Nourd"/>
              <a:ea typeface="Nourd"/>
              <a:cs typeface="Nourd"/>
              <a:sym typeface="Nourd"/>
            </a:endParaRPr>
          </a:p>
          <a:p>
            <a:pPr algn="l">
              <a:lnSpc>
                <a:spcPts val="2439"/>
              </a:lnSpc>
            </a:pPr>
            <a:r>
              <a:rPr lang="en-US" sz="2439" b="1">
                <a:solidFill>
                  <a:srgbClr val="1C1C1C"/>
                </a:solidFill>
                <a:latin typeface="Nourd Bold"/>
                <a:ea typeface="Nourd Bold"/>
                <a:cs typeface="Nourd Bold"/>
                <a:sym typeface="Nourd Bold"/>
              </a:rPr>
              <a:t>Our study:</a:t>
            </a:r>
          </a:p>
          <a:p>
            <a:pPr algn="l">
              <a:lnSpc>
                <a:spcPts val="2439"/>
              </a:lnSpc>
            </a:pPr>
            <a:endParaRPr lang="en-US" sz="2439" b="1">
              <a:solidFill>
                <a:srgbClr val="1C1C1C"/>
              </a:solidFill>
              <a:latin typeface="Nourd Bold"/>
              <a:ea typeface="Nourd Bold"/>
              <a:cs typeface="Nourd Bold"/>
              <a:sym typeface="Nourd Bold"/>
            </a:endParaRPr>
          </a:p>
          <a:p>
            <a:pPr marL="526600" lvl="1" indent="-263300" algn="l">
              <a:lnSpc>
                <a:spcPts val="2439"/>
              </a:lnSpc>
              <a:buFont typeface="Arial"/>
              <a:buChar char="•"/>
            </a:pPr>
            <a:r>
              <a:rPr lang="en-US" sz="2439">
                <a:solidFill>
                  <a:srgbClr val="1C1C1C"/>
                </a:solidFill>
                <a:latin typeface="Nourd"/>
                <a:ea typeface="Nourd"/>
                <a:cs typeface="Nourd"/>
                <a:sym typeface="Nourd"/>
              </a:rPr>
              <a:t>In our study, we have observed that the clustering coefficient is low which means the topology of the network leans more toward spread of information rather than having tightly knit groups.</a:t>
            </a:r>
          </a:p>
          <a:p>
            <a:pPr marL="526600" lvl="1" indent="-263300" algn="l">
              <a:lnSpc>
                <a:spcPts val="2439"/>
              </a:lnSpc>
              <a:buFont typeface="Arial"/>
              <a:buChar char="•"/>
            </a:pPr>
            <a:r>
              <a:rPr lang="en-US" sz="2439">
                <a:solidFill>
                  <a:srgbClr val="1C1C1C"/>
                </a:solidFill>
                <a:latin typeface="Nourd"/>
                <a:ea typeface="Nourd"/>
                <a:cs typeface="Nourd"/>
                <a:sym typeface="Nourd"/>
              </a:rPr>
              <a:t>The user </a:t>
            </a:r>
            <a:r>
              <a:rPr lang="en-US" sz="2439" b="1">
                <a:solidFill>
                  <a:srgbClr val="1C1C1C"/>
                </a:solidFill>
                <a:latin typeface="Nourd Bold"/>
                <a:ea typeface="Nourd Bold"/>
                <a:cs typeface="Nourd Bold"/>
                <a:sym typeface="Nourd Bold"/>
              </a:rPr>
              <a:t>u/marcusmongeau: 0.0213 </a:t>
            </a:r>
            <a:r>
              <a:rPr lang="en-US" sz="2439">
                <a:solidFill>
                  <a:srgbClr val="1C1C1C"/>
                </a:solidFill>
                <a:latin typeface="Nourd"/>
                <a:ea typeface="Nourd"/>
                <a:cs typeface="Nourd"/>
                <a:sym typeface="Nourd"/>
              </a:rPr>
              <a:t>seems to have played a very important role in this event and this user was present in several other subreddits and was the most influential.</a:t>
            </a:r>
          </a:p>
          <a:p>
            <a:pPr marL="526600" lvl="1" indent="-263300" algn="l">
              <a:lnSpc>
                <a:spcPts val="2439"/>
              </a:lnSpc>
              <a:buFont typeface="Arial"/>
              <a:buChar char="•"/>
            </a:pPr>
            <a:r>
              <a:rPr lang="en-US" sz="2439">
                <a:solidFill>
                  <a:srgbClr val="1C1C1C"/>
                </a:solidFill>
                <a:latin typeface="Nourd"/>
                <a:ea typeface="Nourd"/>
                <a:cs typeface="Nourd"/>
                <a:sym typeface="Nourd"/>
              </a:rPr>
              <a:t>We also observed that buying sentiment increased as the stock prices increased. </a:t>
            </a:r>
          </a:p>
          <a:p>
            <a:pPr algn="l">
              <a:lnSpc>
                <a:spcPts val="2439"/>
              </a:lnSpc>
            </a:pPr>
            <a:endParaRPr lang="en-US" sz="2439">
              <a:solidFill>
                <a:srgbClr val="1C1C1C"/>
              </a:solidFill>
              <a:latin typeface="Nourd"/>
              <a:ea typeface="Nourd"/>
              <a:cs typeface="Nourd"/>
              <a:sym typeface="Nourd"/>
            </a:endParaRPr>
          </a:p>
          <a:p>
            <a:pPr algn="l">
              <a:lnSpc>
                <a:spcPts val="2439"/>
              </a:lnSpc>
            </a:pPr>
            <a:endParaRPr lang="en-US" sz="2439">
              <a:solidFill>
                <a:srgbClr val="1C1C1C"/>
              </a:solidFill>
              <a:latin typeface="Nourd"/>
              <a:ea typeface="Nourd"/>
              <a:cs typeface="Nourd"/>
              <a:sym typeface="Nourd"/>
            </a:endParaRPr>
          </a:p>
          <a:p>
            <a:pPr algn="l">
              <a:lnSpc>
                <a:spcPts val="2439"/>
              </a:lnSpc>
            </a:pPr>
            <a:endParaRPr lang="en-US" sz="2439">
              <a:solidFill>
                <a:srgbClr val="1C1C1C"/>
              </a:solidFill>
              <a:latin typeface="Nourd"/>
              <a:ea typeface="Nourd"/>
              <a:cs typeface="Nourd"/>
              <a:sym typeface="Nourd"/>
            </a:endParaRPr>
          </a:p>
          <a:p>
            <a:pPr algn="l">
              <a:lnSpc>
                <a:spcPts val="2439"/>
              </a:lnSpc>
            </a:pPr>
            <a:endParaRPr lang="en-US" sz="2439">
              <a:solidFill>
                <a:srgbClr val="1C1C1C"/>
              </a:solidFill>
              <a:latin typeface="Nourd"/>
              <a:ea typeface="Nourd"/>
              <a:cs typeface="Nourd"/>
              <a:sym typeface="Nourd"/>
            </a:endParaRPr>
          </a:p>
          <a:p>
            <a:pPr algn="l">
              <a:lnSpc>
                <a:spcPts val="2439"/>
              </a:lnSpc>
            </a:pPr>
            <a:endParaRPr lang="en-US" sz="2439">
              <a:solidFill>
                <a:srgbClr val="1C1C1C"/>
              </a:solidFill>
              <a:latin typeface="Nourd"/>
              <a:ea typeface="Nourd"/>
              <a:cs typeface="Nourd"/>
              <a:sym typeface="Nourd"/>
            </a:endParaRPr>
          </a:p>
          <a:p>
            <a:pPr algn="l">
              <a:lnSpc>
                <a:spcPts val="2439"/>
              </a:lnSpc>
            </a:pPr>
            <a:endParaRPr lang="en-US" sz="2439">
              <a:solidFill>
                <a:srgbClr val="1C1C1C"/>
              </a:solidFill>
              <a:latin typeface="Nourd"/>
              <a:ea typeface="Nourd"/>
              <a:cs typeface="Nourd"/>
              <a:sym typeface="Nourd"/>
            </a:endParaRPr>
          </a:p>
          <a:p>
            <a:pPr algn="l">
              <a:lnSpc>
                <a:spcPts val="2439"/>
              </a:lnSpc>
            </a:pPr>
            <a:endParaRPr lang="en-US" sz="2439">
              <a:solidFill>
                <a:srgbClr val="1C1C1C"/>
              </a:solidFill>
              <a:latin typeface="Nourd"/>
              <a:ea typeface="Nourd"/>
              <a:cs typeface="Nourd"/>
              <a:sym typeface="Nourd"/>
            </a:endParaRPr>
          </a:p>
          <a:p>
            <a:pPr algn="l">
              <a:lnSpc>
                <a:spcPts val="2439"/>
              </a:lnSpc>
            </a:pPr>
            <a:endParaRPr lang="en-US" sz="2439">
              <a:solidFill>
                <a:srgbClr val="1C1C1C"/>
              </a:solidFill>
              <a:latin typeface="Nourd"/>
              <a:ea typeface="Nourd"/>
              <a:cs typeface="Nourd"/>
              <a:sym typeface="Nourd"/>
            </a:endParaRPr>
          </a:p>
        </p:txBody>
      </p:sp>
      <p:sp>
        <p:nvSpPr>
          <p:cNvPr id="18" name="TextBox 18"/>
          <p:cNvSpPr txBox="1"/>
          <p:nvPr/>
        </p:nvSpPr>
        <p:spPr>
          <a:xfrm>
            <a:off x="3040806" y="3074407"/>
            <a:ext cx="12206387" cy="319128"/>
          </a:xfrm>
          <a:prstGeom prst="rect">
            <a:avLst/>
          </a:prstGeom>
        </p:spPr>
        <p:txBody>
          <a:bodyPr lIns="0" tIns="0" rIns="0" bIns="0" rtlCol="0" anchor="t">
            <a:spAutoFit/>
          </a:bodyPr>
          <a:lstStyle/>
          <a:p>
            <a:pPr algn="l">
              <a:lnSpc>
                <a:spcPts val="2439"/>
              </a:lnSpc>
            </a:pPr>
            <a:r>
              <a:rPr lang="en-US" sz="2439" u="none" strike="noStrike">
                <a:solidFill>
                  <a:srgbClr val="1C1C1C"/>
                </a:solidFill>
                <a:latin typeface="Nourd"/>
                <a:ea typeface="Nourd"/>
                <a:cs typeface="Nourd"/>
                <a:sym typeface="Nourd"/>
              </a:rPr>
              <a:t>A similar study was conducted and the results were almost identical to our own findings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TextBox 10"/>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1" name="Freeform 11"/>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187662" y="2265479"/>
            <a:ext cx="17995424" cy="730450"/>
          </a:xfrm>
          <a:prstGeom prst="rect">
            <a:avLst/>
          </a:prstGeom>
        </p:spPr>
        <p:txBody>
          <a:bodyPr lIns="0" tIns="0" rIns="0" bIns="0" rtlCol="0" anchor="t">
            <a:spAutoFit/>
          </a:bodyPr>
          <a:lstStyle/>
          <a:p>
            <a:pPr algn="just">
              <a:lnSpc>
                <a:spcPts val="5132"/>
              </a:lnSpc>
            </a:pPr>
            <a:r>
              <a:rPr lang="en-US" sz="5132" b="1">
                <a:solidFill>
                  <a:srgbClr val="1C1C1C"/>
                </a:solidFill>
                <a:latin typeface="Hatton Ultra-Bold"/>
                <a:ea typeface="Hatton Ultra-Bold"/>
                <a:cs typeface="Hatton Ultra-Bold"/>
                <a:sym typeface="Hatton Ultra-Bold"/>
              </a:rPr>
              <a:t>IMPLICATIONS AND FUTURE RESEARCH</a:t>
            </a:r>
          </a:p>
        </p:txBody>
      </p:sp>
      <p:sp>
        <p:nvSpPr>
          <p:cNvPr id="13" name="Freeform 13"/>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4"/>
          <p:cNvGrpSpPr/>
          <p:nvPr/>
        </p:nvGrpSpPr>
        <p:grpSpPr>
          <a:xfrm>
            <a:off x="1014423" y="3170402"/>
            <a:ext cx="16230600" cy="5831731"/>
            <a:chOff x="0" y="0"/>
            <a:chExt cx="5317466" cy="1910590"/>
          </a:xfrm>
        </p:grpSpPr>
        <p:sp>
          <p:nvSpPr>
            <p:cNvPr id="15" name="Freeform 15"/>
            <p:cNvSpPr/>
            <p:nvPr/>
          </p:nvSpPr>
          <p:spPr>
            <a:xfrm>
              <a:off x="0" y="0"/>
              <a:ext cx="5317466" cy="1910591"/>
            </a:xfrm>
            <a:custGeom>
              <a:avLst/>
              <a:gdLst/>
              <a:ahLst/>
              <a:cxnLst/>
              <a:rect l="l" t="t" r="r" b="b"/>
              <a:pathLst>
                <a:path w="5317466" h="1910591">
                  <a:moveTo>
                    <a:pt x="23850" y="0"/>
                  </a:moveTo>
                  <a:lnTo>
                    <a:pt x="5293616" y="0"/>
                  </a:lnTo>
                  <a:cubicBezTo>
                    <a:pt x="5299942" y="0"/>
                    <a:pt x="5306008" y="2513"/>
                    <a:pt x="5310481" y="6985"/>
                  </a:cubicBezTo>
                  <a:cubicBezTo>
                    <a:pt x="5314953" y="11458"/>
                    <a:pt x="5317466" y="17524"/>
                    <a:pt x="5317466" y="23850"/>
                  </a:cubicBezTo>
                  <a:lnTo>
                    <a:pt x="5317466" y="1886741"/>
                  </a:lnTo>
                  <a:cubicBezTo>
                    <a:pt x="5317466" y="1893066"/>
                    <a:pt x="5314953" y="1899132"/>
                    <a:pt x="5310481" y="1903605"/>
                  </a:cubicBezTo>
                  <a:cubicBezTo>
                    <a:pt x="5306008" y="1908078"/>
                    <a:pt x="5299942" y="1910591"/>
                    <a:pt x="5293616" y="1910591"/>
                  </a:cubicBezTo>
                  <a:lnTo>
                    <a:pt x="23850" y="1910591"/>
                  </a:lnTo>
                  <a:cubicBezTo>
                    <a:pt x="17524" y="1910591"/>
                    <a:pt x="11458" y="1908078"/>
                    <a:pt x="6985" y="1903605"/>
                  </a:cubicBezTo>
                  <a:cubicBezTo>
                    <a:pt x="2513" y="1899132"/>
                    <a:pt x="0" y="1893066"/>
                    <a:pt x="0" y="1886741"/>
                  </a:cubicBezTo>
                  <a:lnTo>
                    <a:pt x="0" y="23850"/>
                  </a:lnTo>
                  <a:cubicBezTo>
                    <a:pt x="0" y="17524"/>
                    <a:pt x="2513" y="11458"/>
                    <a:pt x="6985" y="6985"/>
                  </a:cubicBezTo>
                  <a:cubicBezTo>
                    <a:pt x="11458" y="2513"/>
                    <a:pt x="17524" y="0"/>
                    <a:pt x="23850" y="0"/>
                  </a:cubicBezTo>
                  <a:close/>
                </a:path>
              </a:pathLst>
            </a:custGeom>
            <a:solidFill>
              <a:srgbClr val="D0C9C0"/>
            </a:solidFill>
            <a:ln w="57150" cap="rnd">
              <a:solidFill>
                <a:srgbClr val="1C1C1C"/>
              </a:solidFill>
              <a:prstDash val="solid"/>
              <a:round/>
            </a:ln>
          </p:spPr>
        </p:sp>
        <p:sp>
          <p:nvSpPr>
            <p:cNvPr id="16" name="TextBox 16"/>
            <p:cNvSpPr txBox="1"/>
            <p:nvPr/>
          </p:nvSpPr>
          <p:spPr>
            <a:xfrm>
              <a:off x="0" y="-57150"/>
              <a:ext cx="5317466" cy="196774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459109" y="3689445"/>
            <a:ext cx="15341229" cy="4676945"/>
          </a:xfrm>
          <a:prstGeom prst="rect">
            <a:avLst/>
          </a:prstGeom>
        </p:spPr>
        <p:txBody>
          <a:bodyPr lIns="0" tIns="0" rIns="0" bIns="0" rtlCol="0" anchor="t">
            <a:spAutoFit/>
          </a:bodyPr>
          <a:lstStyle/>
          <a:p>
            <a:pPr algn="l">
              <a:lnSpc>
                <a:spcPts val="3140"/>
              </a:lnSpc>
            </a:pPr>
            <a:r>
              <a:rPr lang="en-US" sz="2243" b="1">
                <a:solidFill>
                  <a:srgbClr val="1C1C1C"/>
                </a:solidFill>
                <a:latin typeface="Nourd Bold"/>
                <a:ea typeface="Nourd Bold"/>
                <a:cs typeface="Nourd Bold"/>
                <a:sym typeface="Nourd Bold"/>
              </a:rPr>
              <a:t>The Power of Online Collective Action:</a:t>
            </a:r>
            <a:r>
              <a:rPr lang="en-US" sz="2243">
                <a:solidFill>
                  <a:srgbClr val="1C1C1C"/>
                </a:solidFill>
                <a:latin typeface="Nourd"/>
                <a:ea typeface="Nourd"/>
                <a:cs typeface="Nourd"/>
                <a:sym typeface="Nourd"/>
              </a:rPr>
              <a:t> Our findings underscore the remarkable ability of online communities, like r/WallStreetBets, to mobilize collective action and exert significant influence on financial markets. </a:t>
            </a:r>
          </a:p>
          <a:p>
            <a:pPr algn="l">
              <a:lnSpc>
                <a:spcPts val="3140"/>
              </a:lnSpc>
            </a:pPr>
            <a:endParaRPr lang="en-US" sz="2243">
              <a:solidFill>
                <a:srgbClr val="1C1C1C"/>
              </a:solidFill>
              <a:latin typeface="Nourd"/>
              <a:ea typeface="Nourd"/>
              <a:cs typeface="Nourd"/>
              <a:sym typeface="Nourd"/>
            </a:endParaRPr>
          </a:p>
          <a:p>
            <a:pPr algn="l">
              <a:lnSpc>
                <a:spcPts val="3140"/>
              </a:lnSpc>
            </a:pPr>
            <a:r>
              <a:rPr lang="en-US" sz="2243" b="1">
                <a:solidFill>
                  <a:srgbClr val="1C1C1C"/>
                </a:solidFill>
                <a:latin typeface="Nourd Bold"/>
                <a:ea typeface="Nourd Bold"/>
                <a:cs typeface="Nourd Bold"/>
                <a:sym typeface="Nourd Bold"/>
              </a:rPr>
              <a:t>The Role of Network Representation:</a:t>
            </a:r>
            <a:r>
              <a:rPr lang="en-US" sz="2243">
                <a:solidFill>
                  <a:srgbClr val="1C1C1C"/>
                </a:solidFill>
                <a:latin typeface="Nourd"/>
                <a:ea typeface="Nourd"/>
                <a:cs typeface="Nourd"/>
                <a:sym typeface="Nourd"/>
              </a:rPr>
              <a:t> The topological structure of r/WallStreetBets, particularly the presence of central users and the formation of communities, played a crucial role in the rapid dissemination of information, the coordination of trading activities, and the amplification of sentiment during the GameStop short squeeze.</a:t>
            </a:r>
          </a:p>
          <a:p>
            <a:pPr algn="l">
              <a:lnSpc>
                <a:spcPts val="3140"/>
              </a:lnSpc>
            </a:pPr>
            <a:endParaRPr lang="en-US" sz="2243">
              <a:solidFill>
                <a:srgbClr val="1C1C1C"/>
              </a:solidFill>
              <a:latin typeface="Nourd"/>
              <a:ea typeface="Nourd"/>
              <a:cs typeface="Nourd"/>
              <a:sym typeface="Nourd"/>
            </a:endParaRPr>
          </a:p>
          <a:p>
            <a:pPr algn="l">
              <a:lnSpc>
                <a:spcPts val="3140"/>
              </a:lnSpc>
            </a:pPr>
            <a:r>
              <a:rPr lang="en-US" sz="2243" b="1">
                <a:solidFill>
                  <a:srgbClr val="1C1C1C"/>
                </a:solidFill>
                <a:latin typeface="Nourd Bold"/>
                <a:ea typeface="Nourd Bold"/>
                <a:cs typeface="Nourd Bold"/>
                <a:sym typeface="Nourd Bold"/>
              </a:rPr>
              <a:t>In the future, </a:t>
            </a:r>
            <a:r>
              <a:rPr lang="en-US" sz="2243">
                <a:solidFill>
                  <a:srgbClr val="1C1C1C"/>
                </a:solidFill>
                <a:latin typeface="Nourd"/>
                <a:ea typeface="Nourd"/>
                <a:cs typeface="Nourd"/>
                <a:sym typeface="Nourd"/>
              </a:rPr>
              <a:t>by using more </a:t>
            </a:r>
            <a:r>
              <a:rPr lang="en-US" sz="2243" b="1">
                <a:solidFill>
                  <a:srgbClr val="1C1C1C"/>
                </a:solidFill>
                <a:latin typeface="Nourd Bold"/>
                <a:ea typeface="Nourd Bold"/>
                <a:cs typeface="Nourd Bold"/>
                <a:sym typeface="Nourd Bold"/>
              </a:rPr>
              <a:t>comprehensive means of sentiment analysis</a:t>
            </a:r>
            <a:r>
              <a:rPr lang="en-US" sz="2243">
                <a:solidFill>
                  <a:srgbClr val="1C1C1C"/>
                </a:solidFill>
                <a:latin typeface="Nourd"/>
                <a:ea typeface="Nourd"/>
                <a:cs typeface="Nourd"/>
                <a:sym typeface="Nourd"/>
              </a:rPr>
              <a:t>, we can gain a deeper understanding of the emotional dynamics of such events; </a:t>
            </a:r>
            <a:r>
              <a:rPr lang="en-US" sz="2243" b="1">
                <a:solidFill>
                  <a:srgbClr val="1C1C1C"/>
                </a:solidFill>
                <a:latin typeface="Nourd Bold"/>
                <a:ea typeface="Nourd Bold"/>
                <a:cs typeface="Nourd Bold"/>
                <a:sym typeface="Nourd Bold"/>
              </a:rPr>
              <a:t>expanding the analysis to include other social media platforms </a:t>
            </a:r>
            <a:r>
              <a:rPr lang="en-US" sz="2243">
                <a:solidFill>
                  <a:srgbClr val="1C1C1C"/>
                </a:solidFill>
                <a:latin typeface="Nourd"/>
                <a:ea typeface="Nourd"/>
                <a:cs typeface="Nourd"/>
                <a:sym typeface="Nourd"/>
              </a:rPr>
              <a:t>would be able to provide a more comprehensive overview and finally, by </a:t>
            </a:r>
            <a:r>
              <a:rPr lang="en-US" sz="2243" b="1">
                <a:solidFill>
                  <a:srgbClr val="1C1C1C"/>
                </a:solidFill>
                <a:latin typeface="Nourd Bold"/>
                <a:ea typeface="Nourd Bold"/>
                <a:cs typeface="Nourd Bold"/>
                <a:sym typeface="Nourd Bold"/>
              </a:rPr>
              <a:t>comparing the network structure and dynamics </a:t>
            </a:r>
            <a:r>
              <a:rPr lang="en-US" sz="2243">
                <a:solidFill>
                  <a:srgbClr val="1C1C1C"/>
                </a:solidFill>
                <a:latin typeface="Nourd"/>
                <a:ea typeface="Nourd"/>
                <a:cs typeface="Nourd"/>
                <a:sym typeface="Nourd"/>
              </a:rPr>
              <a:t>of r/WallStreetBets to </a:t>
            </a:r>
            <a:r>
              <a:rPr lang="en-US" sz="2243" b="1">
                <a:solidFill>
                  <a:srgbClr val="1C1C1C"/>
                </a:solidFill>
                <a:latin typeface="Nourd Bold"/>
                <a:ea typeface="Nourd Bold"/>
                <a:cs typeface="Nourd Bold"/>
                <a:sym typeface="Nourd Bold"/>
              </a:rPr>
              <a:t>other online financial communities</a:t>
            </a:r>
            <a:r>
              <a:rPr lang="en-US" sz="2243">
                <a:solidFill>
                  <a:srgbClr val="1C1C1C"/>
                </a:solidFill>
                <a:latin typeface="Nourd"/>
                <a:ea typeface="Nourd"/>
                <a:cs typeface="Nourd"/>
                <a:sym typeface="Nourd"/>
              </a:rPr>
              <a:t> would help us understand the unique characteristics of this community and the factors that contributed to its success in mobilizing collective action.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3" name="TextBox 13"/>
          <p:cNvSpPr txBox="1"/>
          <p:nvPr/>
        </p:nvSpPr>
        <p:spPr>
          <a:xfrm>
            <a:off x="1203824" y="2024872"/>
            <a:ext cx="1623060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Ultra-Bold"/>
                <a:ea typeface="Hatton Ultra-Bold"/>
                <a:cs typeface="Hatton Ultra-Bold"/>
                <a:sym typeface="Hatton Ultra-Bold"/>
              </a:rPr>
              <a:t>CONCLUSION</a:t>
            </a:r>
          </a:p>
        </p:txBody>
      </p:sp>
      <p:grpSp>
        <p:nvGrpSpPr>
          <p:cNvPr id="14" name="Group 14"/>
          <p:cNvGrpSpPr/>
          <p:nvPr/>
        </p:nvGrpSpPr>
        <p:grpSpPr>
          <a:xfrm>
            <a:off x="1014423" y="3418991"/>
            <a:ext cx="16244877" cy="5293705"/>
            <a:chOff x="0" y="0"/>
            <a:chExt cx="5322143" cy="1734323"/>
          </a:xfrm>
        </p:grpSpPr>
        <p:sp>
          <p:nvSpPr>
            <p:cNvPr id="15" name="Freeform 15"/>
            <p:cNvSpPr/>
            <p:nvPr/>
          </p:nvSpPr>
          <p:spPr>
            <a:xfrm>
              <a:off x="0" y="0"/>
              <a:ext cx="5322143" cy="1734323"/>
            </a:xfrm>
            <a:custGeom>
              <a:avLst/>
              <a:gdLst/>
              <a:ahLst/>
              <a:cxnLst/>
              <a:rect l="l" t="t" r="r" b="b"/>
              <a:pathLst>
                <a:path w="5322143" h="1734323">
                  <a:moveTo>
                    <a:pt x="23829" y="0"/>
                  </a:moveTo>
                  <a:lnTo>
                    <a:pt x="5298315" y="0"/>
                  </a:lnTo>
                  <a:cubicBezTo>
                    <a:pt x="5304634" y="0"/>
                    <a:pt x="5310695" y="2511"/>
                    <a:pt x="5315164" y="6979"/>
                  </a:cubicBezTo>
                  <a:cubicBezTo>
                    <a:pt x="5319633" y="11448"/>
                    <a:pt x="5322143" y="17509"/>
                    <a:pt x="5322143" y="23829"/>
                  </a:cubicBezTo>
                  <a:lnTo>
                    <a:pt x="5322143" y="1710494"/>
                  </a:lnTo>
                  <a:cubicBezTo>
                    <a:pt x="5322143" y="1716814"/>
                    <a:pt x="5319633" y="1722874"/>
                    <a:pt x="5315164" y="1727343"/>
                  </a:cubicBezTo>
                  <a:cubicBezTo>
                    <a:pt x="5310695" y="1731812"/>
                    <a:pt x="5304634" y="1734323"/>
                    <a:pt x="5298315" y="1734323"/>
                  </a:cubicBezTo>
                  <a:lnTo>
                    <a:pt x="23829" y="1734323"/>
                  </a:lnTo>
                  <a:cubicBezTo>
                    <a:pt x="17509" y="1734323"/>
                    <a:pt x="11448" y="1731812"/>
                    <a:pt x="6979" y="1727343"/>
                  </a:cubicBezTo>
                  <a:cubicBezTo>
                    <a:pt x="2511" y="1722874"/>
                    <a:pt x="0" y="1716814"/>
                    <a:pt x="0" y="1710494"/>
                  </a:cubicBezTo>
                  <a:lnTo>
                    <a:pt x="0" y="23829"/>
                  </a:lnTo>
                  <a:cubicBezTo>
                    <a:pt x="0" y="17509"/>
                    <a:pt x="2511" y="11448"/>
                    <a:pt x="6979" y="6979"/>
                  </a:cubicBezTo>
                  <a:cubicBezTo>
                    <a:pt x="11448" y="2511"/>
                    <a:pt x="17509" y="0"/>
                    <a:pt x="23829" y="0"/>
                  </a:cubicBezTo>
                  <a:close/>
                </a:path>
              </a:pathLst>
            </a:custGeom>
            <a:solidFill>
              <a:srgbClr val="D0C9C0"/>
            </a:solidFill>
            <a:ln w="57150" cap="rnd">
              <a:solidFill>
                <a:srgbClr val="1C1C1C"/>
              </a:solidFill>
              <a:prstDash val="solid"/>
              <a:round/>
            </a:ln>
          </p:spPr>
        </p:sp>
        <p:sp>
          <p:nvSpPr>
            <p:cNvPr id="16" name="TextBox 16"/>
            <p:cNvSpPr txBox="1"/>
            <p:nvPr/>
          </p:nvSpPr>
          <p:spPr>
            <a:xfrm>
              <a:off x="0" y="-57150"/>
              <a:ext cx="5322143" cy="1791473"/>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014423" y="3826302"/>
            <a:ext cx="16230600" cy="4453255"/>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1C1C1C"/>
                </a:solidFill>
                <a:latin typeface="Nourd"/>
                <a:ea typeface="Nourd"/>
                <a:cs typeface="Nourd"/>
                <a:sym typeface="Nourd"/>
              </a:rPr>
              <a:t>We found that the Stock Prices increased with the increase in `Buying’ sentiment on r/WallStreetBets.</a:t>
            </a:r>
          </a:p>
          <a:p>
            <a:pPr marL="604519" lvl="1" indent="-302260" algn="l">
              <a:lnSpc>
                <a:spcPts val="3919"/>
              </a:lnSpc>
              <a:buFont typeface="Arial"/>
              <a:buChar char="•"/>
            </a:pPr>
            <a:r>
              <a:rPr lang="en-US" sz="2799">
                <a:solidFill>
                  <a:srgbClr val="1C1C1C"/>
                </a:solidFill>
                <a:latin typeface="Nourd"/>
                <a:ea typeface="Nourd"/>
                <a:cs typeface="Nourd"/>
                <a:sym typeface="Nourd"/>
              </a:rPr>
              <a:t>From the network topology, we can identify a few key players (such as u/marcusmongeau) who played a significant role in this event.</a:t>
            </a:r>
          </a:p>
          <a:p>
            <a:pPr marL="604519" lvl="1" indent="-302260" algn="l">
              <a:lnSpc>
                <a:spcPts val="3919"/>
              </a:lnSpc>
              <a:buFont typeface="Arial"/>
              <a:buChar char="•"/>
            </a:pPr>
            <a:r>
              <a:rPr lang="en-US" sz="2799">
                <a:solidFill>
                  <a:srgbClr val="1C1C1C"/>
                </a:solidFill>
                <a:latin typeface="Nourd"/>
                <a:ea typeface="Nourd"/>
                <a:cs typeface="Nourd"/>
                <a:sym typeface="Nourd"/>
              </a:rPr>
              <a:t>Low Network Clustering implies that there were a few key players whose presence lead to the increase in</a:t>
            </a:r>
          </a:p>
          <a:p>
            <a:pPr marL="604519" lvl="1" indent="-302260" algn="l">
              <a:lnSpc>
                <a:spcPts val="3919"/>
              </a:lnSpc>
              <a:buFont typeface="Arial"/>
              <a:buChar char="•"/>
            </a:pPr>
            <a:r>
              <a:rPr lang="en-US" sz="2799">
                <a:solidFill>
                  <a:srgbClr val="1C1C1C"/>
                </a:solidFill>
                <a:latin typeface="Nourd"/>
                <a:ea typeface="Nourd"/>
                <a:cs typeface="Nourd"/>
                <a:sym typeface="Nourd"/>
              </a:rPr>
              <a:t>Some of our findings from our study are different from the ones found by Zheong et. al in 2021, such as key players which may be attributed to the different AI Algorithms used and different measures to calculate the sentiment.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Freeform 10"/>
          <p:cNvSpPr/>
          <p:nvPr/>
        </p:nvSpPr>
        <p:spPr>
          <a:xfrm>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15654631"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3" name="TextBox 13"/>
          <p:cNvSpPr txBox="1"/>
          <p:nvPr/>
        </p:nvSpPr>
        <p:spPr>
          <a:xfrm>
            <a:off x="1203824" y="2024872"/>
            <a:ext cx="1623060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Ultra-Bold"/>
                <a:ea typeface="Hatton Ultra-Bold"/>
                <a:cs typeface="Hatton Ultra-Bold"/>
                <a:sym typeface="Hatton Ultra-Bold"/>
              </a:rPr>
              <a:t>REFERENCES</a:t>
            </a:r>
          </a:p>
        </p:txBody>
      </p:sp>
      <p:sp>
        <p:nvSpPr>
          <p:cNvPr id="14" name="TextBox 14"/>
          <p:cNvSpPr txBox="1"/>
          <p:nvPr/>
        </p:nvSpPr>
        <p:spPr>
          <a:xfrm>
            <a:off x="1028700" y="3319145"/>
            <a:ext cx="16230600" cy="6434455"/>
          </a:xfrm>
          <a:prstGeom prst="rect">
            <a:avLst/>
          </a:prstGeom>
        </p:spPr>
        <p:txBody>
          <a:bodyPr lIns="0" tIns="0" rIns="0" bIns="0" rtlCol="0" anchor="t">
            <a:spAutoFit/>
          </a:bodyPr>
          <a:lstStyle/>
          <a:p>
            <a:pPr algn="l">
              <a:lnSpc>
                <a:spcPts val="3919"/>
              </a:lnSpc>
            </a:pPr>
            <a:r>
              <a:rPr lang="en-US" sz="2799">
                <a:solidFill>
                  <a:srgbClr val="1C1C1C"/>
                </a:solidFill>
                <a:latin typeface="Nourd"/>
                <a:ea typeface="Nourd"/>
                <a:cs typeface="Nourd"/>
                <a:sym typeface="Nourd"/>
              </a:rPr>
              <a:t>Bocconi Students Investment Club, (2020).The Game Theory of Gamestop.</a:t>
            </a:r>
          </a:p>
          <a:p>
            <a:pPr algn="l">
              <a:lnSpc>
                <a:spcPts val="3919"/>
              </a:lnSpc>
            </a:pPr>
            <a:r>
              <a:rPr lang="en-US" sz="2799">
                <a:solidFill>
                  <a:srgbClr val="1C1C1C"/>
                </a:solidFill>
                <a:latin typeface="Nourd"/>
                <a:ea typeface="Nourd"/>
                <a:cs typeface="Nourd"/>
                <a:sym typeface="Nourd"/>
              </a:rPr>
              <a:t>https://bsic.it/wp-content/uploads/2021/02/The-Game-Theory-of-GameStop.pdf</a:t>
            </a:r>
          </a:p>
          <a:p>
            <a:pPr algn="l">
              <a:lnSpc>
                <a:spcPts val="3919"/>
              </a:lnSpc>
            </a:pPr>
            <a:endParaRPr lang="en-US" sz="2799">
              <a:solidFill>
                <a:srgbClr val="1C1C1C"/>
              </a:solidFill>
              <a:latin typeface="Nourd"/>
              <a:ea typeface="Nourd"/>
              <a:cs typeface="Nourd"/>
              <a:sym typeface="Nourd"/>
            </a:endParaRPr>
          </a:p>
          <a:p>
            <a:pPr algn="l">
              <a:lnSpc>
                <a:spcPts val="3919"/>
              </a:lnSpc>
            </a:pPr>
            <a:r>
              <a:rPr lang="en-US" sz="2799" u="sng">
                <a:solidFill>
                  <a:srgbClr val="1C1C1C"/>
                </a:solidFill>
                <a:latin typeface="Nourd"/>
                <a:ea typeface="Nourd"/>
                <a:cs typeface="Nourd"/>
                <a:sym typeface="Nourd"/>
                <a:hlinkClick r:id="rId4" tooltip="https://in.investing.com/equities/gamestop-corp"/>
              </a:rPr>
              <a:t>in.investing.com/equities/gamestop-corp</a:t>
            </a:r>
          </a:p>
          <a:p>
            <a:pPr algn="l">
              <a:lnSpc>
                <a:spcPts val="3919"/>
              </a:lnSpc>
            </a:pPr>
            <a:endParaRPr lang="en-US" sz="2799" u="sng">
              <a:solidFill>
                <a:srgbClr val="1C1C1C"/>
              </a:solidFill>
              <a:latin typeface="Nourd"/>
              <a:ea typeface="Nourd"/>
              <a:cs typeface="Nourd"/>
              <a:sym typeface="Nourd"/>
              <a:hlinkClick r:id="rId4" tooltip="https://in.investing.com/equities/gamestop-corp"/>
            </a:endParaRPr>
          </a:p>
          <a:p>
            <a:pPr algn="l">
              <a:lnSpc>
                <a:spcPts val="3919"/>
              </a:lnSpc>
            </a:pPr>
            <a:r>
              <a:rPr lang="en-US" sz="2799" u="sng">
                <a:solidFill>
                  <a:srgbClr val="1C1C1C"/>
                </a:solidFill>
                <a:latin typeface="Nourd"/>
                <a:ea typeface="Nourd"/>
                <a:cs typeface="Nourd"/>
                <a:sym typeface="Nourd"/>
              </a:rPr>
              <a:t>https:reddit.com/r/wallstreetbets</a:t>
            </a:r>
          </a:p>
          <a:p>
            <a:pPr algn="l">
              <a:lnSpc>
                <a:spcPts val="3919"/>
              </a:lnSpc>
            </a:pPr>
            <a:endParaRPr lang="en-US" sz="2799" u="sng">
              <a:solidFill>
                <a:srgbClr val="1C1C1C"/>
              </a:solidFill>
              <a:latin typeface="Nourd"/>
              <a:ea typeface="Nourd"/>
              <a:cs typeface="Nourd"/>
              <a:sym typeface="Nourd"/>
            </a:endParaRPr>
          </a:p>
          <a:p>
            <a:pPr algn="l">
              <a:lnSpc>
                <a:spcPts val="3919"/>
              </a:lnSpc>
            </a:pPr>
            <a:r>
              <a:rPr lang="en-US" sz="2799">
                <a:solidFill>
                  <a:srgbClr val="1C1C1C"/>
                </a:solidFill>
                <a:latin typeface="Nourd"/>
                <a:ea typeface="Nourd"/>
                <a:cs typeface="Nourd"/>
                <a:sym typeface="Nourd"/>
              </a:rPr>
              <a:t>Xiaolong, Zheng &amp; Tian, Hu &amp; Wan, Zhe &amp; Wang, Xiao &amp; Zeng, Daniel Dajun &amp; Wang, Fei-Yue. (2021). Game Starts at GameStop: Characterizing the Collective Behaviors and Social Dynamics in the Short Squeeze Episode. IEEE Transactions on Computational Social Systems. PP. 1-14. 10.1109/TCSS.2021.3122260. </a:t>
            </a:r>
          </a:p>
          <a:p>
            <a:pPr algn="l">
              <a:lnSpc>
                <a:spcPts val="3919"/>
              </a:lnSpc>
            </a:pPr>
            <a:endParaRPr lang="en-US" sz="2799">
              <a:solidFill>
                <a:srgbClr val="1C1C1C"/>
              </a:solidFill>
              <a:latin typeface="Nourd"/>
              <a:ea typeface="Nourd"/>
              <a:cs typeface="Nourd"/>
              <a:sym typeface="Nourd"/>
            </a:endParaRPr>
          </a:p>
          <a:p>
            <a:pPr algn="l">
              <a:lnSpc>
                <a:spcPts val="3919"/>
              </a:lnSpc>
            </a:pPr>
            <a:endParaRPr lang="en-US" sz="2799">
              <a:solidFill>
                <a:srgbClr val="1C1C1C"/>
              </a:solidFill>
              <a:latin typeface="Nourd"/>
              <a:ea typeface="Nourd"/>
              <a:cs typeface="Nourd"/>
              <a:sym typeface="Nour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AutoShape 2"/>
          <p:cNvSpPr/>
          <p:nvPr/>
        </p:nvSpPr>
        <p:spPr>
          <a:xfrm>
            <a:off x="1014423" y="9107532"/>
            <a:ext cx="16244877" cy="0"/>
          </a:xfrm>
          <a:prstGeom prst="line">
            <a:avLst/>
          </a:prstGeom>
          <a:ln w="57150" cap="flat">
            <a:solidFill>
              <a:srgbClr val="1C1C1C"/>
            </a:solidFill>
            <a:prstDash val="solid"/>
            <a:headEnd type="none" w="sm" len="sm"/>
            <a:tailEnd type="none" w="sm" len="sm"/>
          </a:ln>
        </p:spPr>
      </p:sp>
      <p:grpSp>
        <p:nvGrpSpPr>
          <p:cNvPr id="3" name="Group 3"/>
          <p:cNvGrpSpPr/>
          <p:nvPr/>
        </p:nvGrpSpPr>
        <p:grpSpPr>
          <a:xfrm>
            <a:off x="1028700" y="751582"/>
            <a:ext cx="3494852" cy="954083"/>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5" name="TextBox 5"/>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764448" y="751582"/>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cap="rnd">
              <a:solidFill>
                <a:srgbClr val="1C1C1C"/>
              </a:solidFill>
              <a:prstDash val="solid"/>
              <a:round/>
            </a:ln>
          </p:spPr>
        </p:sp>
        <p:sp>
          <p:nvSpPr>
            <p:cNvPr id="8" name="TextBox 8"/>
            <p:cNvSpPr txBox="1"/>
            <p:nvPr/>
          </p:nvSpPr>
          <p:spPr>
            <a:xfrm>
              <a:off x="0" y="-57150"/>
              <a:ext cx="1010276" cy="332952"/>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4523552" y="1228623"/>
            <a:ext cx="9240896" cy="0"/>
          </a:xfrm>
          <a:prstGeom prst="line">
            <a:avLst/>
          </a:prstGeom>
          <a:ln w="57150" cap="flat">
            <a:solidFill>
              <a:srgbClr val="1C1C1C"/>
            </a:solidFill>
            <a:prstDash val="solid"/>
            <a:headEnd type="none" w="sm" len="sm"/>
            <a:tailEnd type="none" w="sm" len="sm"/>
          </a:ln>
        </p:spPr>
      </p:sp>
      <p:sp>
        <p:nvSpPr>
          <p:cNvPr id="10" name="TextBox 10"/>
          <p:cNvSpPr txBox="1"/>
          <p:nvPr/>
        </p:nvSpPr>
        <p:spPr>
          <a:xfrm>
            <a:off x="1610869" y="1100671"/>
            <a:ext cx="2330514" cy="294005"/>
          </a:xfrm>
          <a:prstGeom prst="rect">
            <a:avLst/>
          </a:prstGeom>
        </p:spPr>
        <p:txBody>
          <a:bodyPr lIns="0" tIns="0" rIns="0" bIns="0" rtlCol="0" anchor="t">
            <a:spAutoFit/>
          </a:bodyPr>
          <a:lstStyle/>
          <a:p>
            <a:pPr algn="l">
              <a:lnSpc>
                <a:spcPts val="2199"/>
              </a:lnSpc>
            </a:pPr>
            <a:r>
              <a:rPr lang="en-US" sz="2199" b="1">
                <a:solidFill>
                  <a:srgbClr val="1C1C1C"/>
                </a:solidFill>
                <a:latin typeface="Nourd Bold"/>
                <a:ea typeface="Nourd Bold"/>
                <a:cs typeface="Nourd Bold"/>
                <a:sym typeface="Nourd Bold"/>
              </a:rPr>
              <a:t>SGN Workshop</a:t>
            </a:r>
          </a:p>
        </p:txBody>
      </p:sp>
      <p:sp>
        <p:nvSpPr>
          <p:cNvPr id="11" name="Freeform 11"/>
          <p:cNvSpPr/>
          <p:nvPr/>
        </p:nvSpPr>
        <p:spPr>
          <a:xfrm rot="-10800000">
            <a:off x="16358605" y="952943"/>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028700" y="4318465"/>
            <a:ext cx="16230600" cy="1040130"/>
          </a:xfrm>
          <a:prstGeom prst="rect">
            <a:avLst/>
          </a:prstGeom>
        </p:spPr>
        <p:txBody>
          <a:bodyPr lIns="0" tIns="0" rIns="0" bIns="0" rtlCol="0" anchor="t">
            <a:spAutoFit/>
          </a:bodyPr>
          <a:lstStyle/>
          <a:p>
            <a:pPr algn="ctr">
              <a:lnSpc>
                <a:spcPts val="7200"/>
              </a:lnSpc>
            </a:pPr>
            <a:r>
              <a:rPr lang="en-US" sz="7200" b="1">
                <a:solidFill>
                  <a:srgbClr val="1C1C1C"/>
                </a:solidFill>
                <a:latin typeface="Hatton Ultra-Bold"/>
                <a:ea typeface="Hatton Ultra-Bold"/>
                <a:cs typeface="Hatton Ultra-Bold"/>
                <a:sym typeface="Hatton Ultra-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Freeform 2"/>
          <p:cNvSpPr/>
          <p:nvPr/>
        </p:nvSpPr>
        <p:spPr>
          <a:xfrm>
            <a:off x="0" y="0"/>
            <a:ext cx="8657228" cy="4013070"/>
          </a:xfrm>
          <a:custGeom>
            <a:avLst/>
            <a:gdLst/>
            <a:ahLst/>
            <a:cxnLst/>
            <a:rect l="l" t="t" r="r" b="b"/>
            <a:pathLst>
              <a:path w="8657228" h="4013070">
                <a:moveTo>
                  <a:pt x="0" y="0"/>
                </a:moveTo>
                <a:lnTo>
                  <a:pt x="8657228" y="0"/>
                </a:lnTo>
                <a:lnTo>
                  <a:pt x="8657228" y="4013070"/>
                </a:lnTo>
                <a:lnTo>
                  <a:pt x="0" y="4013070"/>
                </a:lnTo>
                <a:lnTo>
                  <a:pt x="0" y="0"/>
                </a:lnTo>
                <a:close/>
              </a:path>
            </a:pathLst>
          </a:custGeom>
          <a:blipFill>
            <a:blip r:embed="rId2"/>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Freeform 2"/>
          <p:cNvSpPr/>
          <p:nvPr/>
        </p:nvSpPr>
        <p:spPr>
          <a:xfrm>
            <a:off x="8657228" y="2231767"/>
            <a:ext cx="9630772" cy="5823465"/>
          </a:xfrm>
          <a:custGeom>
            <a:avLst/>
            <a:gdLst/>
            <a:ahLst/>
            <a:cxnLst/>
            <a:rect l="l" t="t" r="r" b="b"/>
            <a:pathLst>
              <a:path w="9630772" h="5823465">
                <a:moveTo>
                  <a:pt x="0" y="0"/>
                </a:moveTo>
                <a:lnTo>
                  <a:pt x="9630772" y="0"/>
                </a:lnTo>
                <a:lnTo>
                  <a:pt x="9630772" y="5823466"/>
                </a:lnTo>
                <a:lnTo>
                  <a:pt x="0" y="5823466"/>
                </a:lnTo>
                <a:lnTo>
                  <a:pt x="0" y="0"/>
                </a:lnTo>
                <a:close/>
              </a:path>
            </a:pathLst>
          </a:custGeom>
          <a:blipFill>
            <a:blip r:embed="rId2"/>
            <a:stretch>
              <a:fillRect b="-2827"/>
            </a:stretch>
          </a:blipFill>
        </p:spPr>
      </p:sp>
      <p:sp>
        <p:nvSpPr>
          <p:cNvPr id="3" name="Freeform 3"/>
          <p:cNvSpPr/>
          <p:nvPr/>
        </p:nvSpPr>
        <p:spPr>
          <a:xfrm>
            <a:off x="0" y="-136253"/>
            <a:ext cx="8657228" cy="4013070"/>
          </a:xfrm>
          <a:custGeom>
            <a:avLst/>
            <a:gdLst/>
            <a:ahLst/>
            <a:cxnLst/>
            <a:rect l="l" t="t" r="r" b="b"/>
            <a:pathLst>
              <a:path w="8657228" h="4013070">
                <a:moveTo>
                  <a:pt x="0" y="0"/>
                </a:moveTo>
                <a:lnTo>
                  <a:pt x="8657228" y="0"/>
                </a:lnTo>
                <a:lnTo>
                  <a:pt x="8657228" y="4013070"/>
                </a:lnTo>
                <a:lnTo>
                  <a:pt x="0" y="4013070"/>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Freeform 2"/>
          <p:cNvSpPr/>
          <p:nvPr/>
        </p:nvSpPr>
        <p:spPr>
          <a:xfrm>
            <a:off x="0" y="0"/>
            <a:ext cx="8657228" cy="4013070"/>
          </a:xfrm>
          <a:custGeom>
            <a:avLst/>
            <a:gdLst/>
            <a:ahLst/>
            <a:cxnLst/>
            <a:rect l="l" t="t" r="r" b="b"/>
            <a:pathLst>
              <a:path w="8657228" h="4013070">
                <a:moveTo>
                  <a:pt x="0" y="0"/>
                </a:moveTo>
                <a:lnTo>
                  <a:pt x="8657228" y="0"/>
                </a:lnTo>
                <a:lnTo>
                  <a:pt x="8657228" y="4013070"/>
                </a:lnTo>
                <a:lnTo>
                  <a:pt x="0" y="4013070"/>
                </a:lnTo>
                <a:lnTo>
                  <a:pt x="0" y="0"/>
                </a:lnTo>
                <a:close/>
              </a:path>
            </a:pathLst>
          </a:custGeom>
          <a:blipFill>
            <a:blip r:embed="rId2"/>
            <a:stretch>
              <a:fillRect/>
            </a:stretch>
          </a:blipFill>
        </p:spPr>
      </p:sp>
      <p:sp>
        <p:nvSpPr>
          <p:cNvPr id="3" name="Freeform 3"/>
          <p:cNvSpPr/>
          <p:nvPr/>
        </p:nvSpPr>
        <p:spPr>
          <a:xfrm>
            <a:off x="8657228" y="2231767"/>
            <a:ext cx="9630772" cy="5823465"/>
          </a:xfrm>
          <a:custGeom>
            <a:avLst/>
            <a:gdLst/>
            <a:ahLst/>
            <a:cxnLst/>
            <a:rect l="l" t="t" r="r" b="b"/>
            <a:pathLst>
              <a:path w="9630772" h="5823465">
                <a:moveTo>
                  <a:pt x="0" y="0"/>
                </a:moveTo>
                <a:lnTo>
                  <a:pt x="9630772" y="0"/>
                </a:lnTo>
                <a:lnTo>
                  <a:pt x="9630772" y="5823466"/>
                </a:lnTo>
                <a:lnTo>
                  <a:pt x="0" y="5823466"/>
                </a:lnTo>
                <a:lnTo>
                  <a:pt x="0" y="0"/>
                </a:lnTo>
                <a:close/>
              </a:path>
            </a:pathLst>
          </a:custGeom>
          <a:blipFill>
            <a:blip r:embed="rId3"/>
            <a:stretch>
              <a:fillRect b="-2827"/>
            </a:stretch>
          </a:blipFill>
        </p:spPr>
      </p:sp>
      <p:sp>
        <p:nvSpPr>
          <p:cNvPr id="4" name="Freeform 4"/>
          <p:cNvSpPr/>
          <p:nvPr/>
        </p:nvSpPr>
        <p:spPr>
          <a:xfrm>
            <a:off x="-183687" y="5959363"/>
            <a:ext cx="9024602" cy="4327637"/>
          </a:xfrm>
          <a:custGeom>
            <a:avLst/>
            <a:gdLst/>
            <a:ahLst/>
            <a:cxnLst/>
            <a:rect l="l" t="t" r="r" b="b"/>
            <a:pathLst>
              <a:path w="9024602" h="4327637">
                <a:moveTo>
                  <a:pt x="0" y="0"/>
                </a:moveTo>
                <a:lnTo>
                  <a:pt x="9024602" y="0"/>
                </a:lnTo>
                <a:lnTo>
                  <a:pt x="9024602" y="4327637"/>
                </a:lnTo>
                <a:lnTo>
                  <a:pt x="0" y="4327637"/>
                </a:lnTo>
                <a:lnTo>
                  <a:pt x="0" y="0"/>
                </a:lnTo>
                <a:close/>
              </a:path>
            </a:pathLst>
          </a:custGeom>
          <a:blipFill>
            <a:blip r:embed="rId4"/>
            <a:stretch>
              <a:fillRect r="-7895"/>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Freeform 2"/>
          <p:cNvSpPr/>
          <p:nvPr/>
        </p:nvSpPr>
        <p:spPr>
          <a:xfrm>
            <a:off x="0" y="0"/>
            <a:ext cx="8657228" cy="4013070"/>
          </a:xfrm>
          <a:custGeom>
            <a:avLst/>
            <a:gdLst/>
            <a:ahLst/>
            <a:cxnLst/>
            <a:rect l="l" t="t" r="r" b="b"/>
            <a:pathLst>
              <a:path w="8657228" h="4013070">
                <a:moveTo>
                  <a:pt x="0" y="0"/>
                </a:moveTo>
                <a:lnTo>
                  <a:pt x="8657228" y="0"/>
                </a:lnTo>
                <a:lnTo>
                  <a:pt x="8657228" y="4013070"/>
                </a:lnTo>
                <a:lnTo>
                  <a:pt x="0" y="4013070"/>
                </a:lnTo>
                <a:lnTo>
                  <a:pt x="0" y="0"/>
                </a:lnTo>
                <a:close/>
              </a:path>
            </a:pathLst>
          </a:custGeom>
          <a:blipFill>
            <a:blip r:embed="rId2"/>
            <a:stretch>
              <a:fillRect/>
            </a:stretch>
          </a:blipFill>
        </p:spPr>
      </p:sp>
      <p:sp>
        <p:nvSpPr>
          <p:cNvPr id="3" name="Freeform 3"/>
          <p:cNvSpPr/>
          <p:nvPr/>
        </p:nvSpPr>
        <p:spPr>
          <a:xfrm>
            <a:off x="8657228" y="2701328"/>
            <a:ext cx="9630772" cy="5823465"/>
          </a:xfrm>
          <a:custGeom>
            <a:avLst/>
            <a:gdLst/>
            <a:ahLst/>
            <a:cxnLst/>
            <a:rect l="l" t="t" r="r" b="b"/>
            <a:pathLst>
              <a:path w="9630772" h="5823465">
                <a:moveTo>
                  <a:pt x="0" y="0"/>
                </a:moveTo>
                <a:lnTo>
                  <a:pt x="9630772" y="0"/>
                </a:lnTo>
                <a:lnTo>
                  <a:pt x="9630772" y="5823465"/>
                </a:lnTo>
                <a:lnTo>
                  <a:pt x="0" y="5823465"/>
                </a:lnTo>
                <a:lnTo>
                  <a:pt x="0" y="0"/>
                </a:lnTo>
                <a:close/>
              </a:path>
            </a:pathLst>
          </a:custGeom>
          <a:blipFill>
            <a:blip r:embed="rId3"/>
            <a:stretch>
              <a:fillRect b="-2827"/>
            </a:stretch>
          </a:blipFill>
        </p:spPr>
      </p:sp>
      <p:sp>
        <p:nvSpPr>
          <p:cNvPr id="4" name="Freeform 4"/>
          <p:cNvSpPr/>
          <p:nvPr/>
        </p:nvSpPr>
        <p:spPr>
          <a:xfrm>
            <a:off x="6955889" y="417651"/>
            <a:ext cx="9630772" cy="5796298"/>
          </a:xfrm>
          <a:custGeom>
            <a:avLst/>
            <a:gdLst/>
            <a:ahLst/>
            <a:cxnLst/>
            <a:rect l="l" t="t" r="r" b="b"/>
            <a:pathLst>
              <a:path w="9630772" h="5796298">
                <a:moveTo>
                  <a:pt x="0" y="0"/>
                </a:moveTo>
                <a:lnTo>
                  <a:pt x="9630772" y="0"/>
                </a:lnTo>
                <a:lnTo>
                  <a:pt x="9630772" y="5796298"/>
                </a:lnTo>
                <a:lnTo>
                  <a:pt x="0" y="5796298"/>
                </a:lnTo>
                <a:lnTo>
                  <a:pt x="0" y="0"/>
                </a:lnTo>
                <a:close/>
              </a:path>
            </a:pathLst>
          </a:custGeom>
          <a:blipFill>
            <a:blip r:embed="rId4"/>
            <a:stretch>
              <a:fillRect/>
            </a:stretch>
          </a:blipFill>
        </p:spPr>
      </p:sp>
      <p:sp>
        <p:nvSpPr>
          <p:cNvPr id="5" name="Freeform 5"/>
          <p:cNvSpPr/>
          <p:nvPr/>
        </p:nvSpPr>
        <p:spPr>
          <a:xfrm>
            <a:off x="-91182" y="6091807"/>
            <a:ext cx="8748410" cy="4195193"/>
          </a:xfrm>
          <a:custGeom>
            <a:avLst/>
            <a:gdLst/>
            <a:ahLst/>
            <a:cxnLst/>
            <a:rect l="l" t="t" r="r" b="b"/>
            <a:pathLst>
              <a:path w="8748410" h="4195193">
                <a:moveTo>
                  <a:pt x="0" y="0"/>
                </a:moveTo>
                <a:lnTo>
                  <a:pt x="8748410" y="0"/>
                </a:lnTo>
                <a:lnTo>
                  <a:pt x="8748410" y="4195193"/>
                </a:lnTo>
                <a:lnTo>
                  <a:pt x="0" y="4195193"/>
                </a:lnTo>
                <a:lnTo>
                  <a:pt x="0" y="0"/>
                </a:lnTo>
                <a:close/>
              </a:path>
            </a:pathLst>
          </a:custGeom>
          <a:blipFill>
            <a:blip r:embed="rId5"/>
            <a:stretch>
              <a:fillRect r="-7895"/>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Freeform 2"/>
          <p:cNvSpPr/>
          <p:nvPr/>
        </p:nvSpPr>
        <p:spPr>
          <a:xfrm>
            <a:off x="0" y="0"/>
            <a:ext cx="8657228" cy="4013070"/>
          </a:xfrm>
          <a:custGeom>
            <a:avLst/>
            <a:gdLst/>
            <a:ahLst/>
            <a:cxnLst/>
            <a:rect l="l" t="t" r="r" b="b"/>
            <a:pathLst>
              <a:path w="8657228" h="4013070">
                <a:moveTo>
                  <a:pt x="0" y="0"/>
                </a:moveTo>
                <a:lnTo>
                  <a:pt x="8657228" y="0"/>
                </a:lnTo>
                <a:lnTo>
                  <a:pt x="8657228" y="4013070"/>
                </a:lnTo>
                <a:lnTo>
                  <a:pt x="0" y="4013070"/>
                </a:lnTo>
                <a:lnTo>
                  <a:pt x="0" y="0"/>
                </a:lnTo>
                <a:close/>
              </a:path>
            </a:pathLst>
          </a:custGeom>
          <a:blipFill>
            <a:blip r:embed="rId2"/>
            <a:stretch>
              <a:fillRect/>
            </a:stretch>
          </a:blipFill>
        </p:spPr>
      </p:sp>
      <p:sp>
        <p:nvSpPr>
          <p:cNvPr id="3" name="Freeform 3"/>
          <p:cNvSpPr/>
          <p:nvPr/>
        </p:nvSpPr>
        <p:spPr>
          <a:xfrm>
            <a:off x="8567428" y="2646787"/>
            <a:ext cx="9630772" cy="5823465"/>
          </a:xfrm>
          <a:custGeom>
            <a:avLst/>
            <a:gdLst/>
            <a:ahLst/>
            <a:cxnLst/>
            <a:rect l="l" t="t" r="r" b="b"/>
            <a:pathLst>
              <a:path w="9630772" h="5823465">
                <a:moveTo>
                  <a:pt x="0" y="0"/>
                </a:moveTo>
                <a:lnTo>
                  <a:pt x="9630772" y="0"/>
                </a:lnTo>
                <a:lnTo>
                  <a:pt x="9630772" y="5823465"/>
                </a:lnTo>
                <a:lnTo>
                  <a:pt x="0" y="5823465"/>
                </a:lnTo>
                <a:lnTo>
                  <a:pt x="0" y="0"/>
                </a:lnTo>
                <a:close/>
              </a:path>
            </a:pathLst>
          </a:custGeom>
          <a:blipFill>
            <a:blip r:embed="rId3"/>
            <a:stretch>
              <a:fillRect b="-2827"/>
            </a:stretch>
          </a:blipFill>
        </p:spPr>
      </p:sp>
      <p:sp>
        <p:nvSpPr>
          <p:cNvPr id="4" name="Freeform 4"/>
          <p:cNvSpPr/>
          <p:nvPr/>
        </p:nvSpPr>
        <p:spPr>
          <a:xfrm>
            <a:off x="8271178" y="0"/>
            <a:ext cx="10223273" cy="6152896"/>
          </a:xfrm>
          <a:custGeom>
            <a:avLst/>
            <a:gdLst/>
            <a:ahLst/>
            <a:cxnLst/>
            <a:rect l="l" t="t" r="r" b="b"/>
            <a:pathLst>
              <a:path w="10223273" h="6152896">
                <a:moveTo>
                  <a:pt x="0" y="0"/>
                </a:moveTo>
                <a:lnTo>
                  <a:pt x="10223273" y="0"/>
                </a:lnTo>
                <a:lnTo>
                  <a:pt x="10223273" y="6152896"/>
                </a:lnTo>
                <a:lnTo>
                  <a:pt x="0" y="6152896"/>
                </a:lnTo>
                <a:lnTo>
                  <a:pt x="0" y="0"/>
                </a:lnTo>
                <a:close/>
              </a:path>
            </a:pathLst>
          </a:custGeom>
          <a:blipFill>
            <a:blip r:embed="rId4"/>
            <a:stretch>
              <a:fillRect/>
            </a:stretch>
          </a:blipFill>
        </p:spPr>
      </p:sp>
      <p:sp>
        <p:nvSpPr>
          <p:cNvPr id="5" name="Freeform 5"/>
          <p:cNvSpPr/>
          <p:nvPr/>
        </p:nvSpPr>
        <p:spPr>
          <a:xfrm>
            <a:off x="-91182" y="6091807"/>
            <a:ext cx="8748410" cy="4195193"/>
          </a:xfrm>
          <a:custGeom>
            <a:avLst/>
            <a:gdLst/>
            <a:ahLst/>
            <a:cxnLst/>
            <a:rect l="l" t="t" r="r" b="b"/>
            <a:pathLst>
              <a:path w="8748410" h="4195193">
                <a:moveTo>
                  <a:pt x="0" y="0"/>
                </a:moveTo>
                <a:lnTo>
                  <a:pt x="8748410" y="0"/>
                </a:lnTo>
                <a:lnTo>
                  <a:pt x="8748410" y="4195193"/>
                </a:lnTo>
                <a:lnTo>
                  <a:pt x="0" y="4195193"/>
                </a:lnTo>
                <a:lnTo>
                  <a:pt x="0" y="0"/>
                </a:lnTo>
                <a:close/>
              </a:path>
            </a:pathLst>
          </a:custGeom>
          <a:blipFill>
            <a:blip r:embed="rId5"/>
            <a:stretch>
              <a:fillRect r="-7895"/>
            </a:stretch>
          </a:blipFill>
        </p:spPr>
      </p:sp>
      <p:sp>
        <p:nvSpPr>
          <p:cNvPr id="6" name="Freeform 6"/>
          <p:cNvSpPr/>
          <p:nvPr/>
        </p:nvSpPr>
        <p:spPr>
          <a:xfrm>
            <a:off x="0" y="3504282"/>
            <a:ext cx="9925331" cy="5297227"/>
          </a:xfrm>
          <a:custGeom>
            <a:avLst/>
            <a:gdLst/>
            <a:ahLst/>
            <a:cxnLst/>
            <a:rect l="l" t="t" r="r" b="b"/>
            <a:pathLst>
              <a:path w="9925331" h="5297227">
                <a:moveTo>
                  <a:pt x="0" y="0"/>
                </a:moveTo>
                <a:lnTo>
                  <a:pt x="9925331" y="0"/>
                </a:lnTo>
                <a:lnTo>
                  <a:pt x="9925331" y="5297227"/>
                </a:lnTo>
                <a:lnTo>
                  <a:pt x="0" y="5297227"/>
                </a:lnTo>
                <a:lnTo>
                  <a:pt x="0" y="0"/>
                </a:lnTo>
                <a:close/>
              </a:path>
            </a:pathLst>
          </a:custGeom>
          <a:blipFill>
            <a:blip r:embed="rId6"/>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Freeform 2"/>
          <p:cNvSpPr/>
          <p:nvPr/>
        </p:nvSpPr>
        <p:spPr>
          <a:xfrm>
            <a:off x="0" y="-310903"/>
            <a:ext cx="9315785" cy="4013070"/>
          </a:xfrm>
          <a:custGeom>
            <a:avLst/>
            <a:gdLst/>
            <a:ahLst/>
            <a:cxnLst/>
            <a:rect l="l" t="t" r="r" b="b"/>
            <a:pathLst>
              <a:path w="9315785" h="4013070">
                <a:moveTo>
                  <a:pt x="0" y="0"/>
                </a:moveTo>
                <a:lnTo>
                  <a:pt x="9315785" y="0"/>
                </a:lnTo>
                <a:lnTo>
                  <a:pt x="9315785" y="4013071"/>
                </a:lnTo>
                <a:lnTo>
                  <a:pt x="0" y="4013071"/>
                </a:lnTo>
                <a:lnTo>
                  <a:pt x="0" y="0"/>
                </a:lnTo>
                <a:close/>
              </a:path>
            </a:pathLst>
          </a:custGeom>
          <a:blipFill>
            <a:blip r:embed="rId2"/>
            <a:stretch>
              <a:fillRect t="-3803" b="-3803"/>
            </a:stretch>
          </a:blipFill>
        </p:spPr>
      </p:sp>
      <p:sp>
        <p:nvSpPr>
          <p:cNvPr id="3" name="Freeform 3"/>
          <p:cNvSpPr/>
          <p:nvPr/>
        </p:nvSpPr>
        <p:spPr>
          <a:xfrm>
            <a:off x="8749072" y="1954537"/>
            <a:ext cx="9630772" cy="5823465"/>
          </a:xfrm>
          <a:custGeom>
            <a:avLst/>
            <a:gdLst/>
            <a:ahLst/>
            <a:cxnLst/>
            <a:rect l="l" t="t" r="r" b="b"/>
            <a:pathLst>
              <a:path w="9630772" h="5823465">
                <a:moveTo>
                  <a:pt x="0" y="0"/>
                </a:moveTo>
                <a:lnTo>
                  <a:pt x="9630771" y="0"/>
                </a:lnTo>
                <a:lnTo>
                  <a:pt x="9630771" y="5823466"/>
                </a:lnTo>
                <a:lnTo>
                  <a:pt x="0" y="5823466"/>
                </a:lnTo>
                <a:lnTo>
                  <a:pt x="0" y="0"/>
                </a:lnTo>
                <a:close/>
              </a:path>
            </a:pathLst>
          </a:custGeom>
          <a:blipFill>
            <a:blip r:embed="rId3"/>
            <a:stretch>
              <a:fillRect b="-2827"/>
            </a:stretch>
          </a:blipFill>
        </p:spPr>
      </p:sp>
      <p:sp>
        <p:nvSpPr>
          <p:cNvPr id="4" name="Freeform 4"/>
          <p:cNvSpPr/>
          <p:nvPr/>
        </p:nvSpPr>
        <p:spPr>
          <a:xfrm>
            <a:off x="9144000" y="-310903"/>
            <a:ext cx="9235843" cy="5558609"/>
          </a:xfrm>
          <a:custGeom>
            <a:avLst/>
            <a:gdLst/>
            <a:ahLst/>
            <a:cxnLst/>
            <a:rect l="l" t="t" r="r" b="b"/>
            <a:pathLst>
              <a:path w="9235843" h="5558609">
                <a:moveTo>
                  <a:pt x="0" y="0"/>
                </a:moveTo>
                <a:lnTo>
                  <a:pt x="9235843" y="0"/>
                </a:lnTo>
                <a:lnTo>
                  <a:pt x="9235843" y="5558610"/>
                </a:lnTo>
                <a:lnTo>
                  <a:pt x="0" y="5558610"/>
                </a:lnTo>
                <a:lnTo>
                  <a:pt x="0" y="0"/>
                </a:lnTo>
                <a:close/>
              </a:path>
            </a:pathLst>
          </a:custGeom>
          <a:blipFill>
            <a:blip r:embed="rId4"/>
            <a:stretch>
              <a:fillRect/>
            </a:stretch>
          </a:blipFill>
        </p:spPr>
      </p:sp>
      <p:sp>
        <p:nvSpPr>
          <p:cNvPr id="5" name="Freeform 5"/>
          <p:cNvSpPr/>
          <p:nvPr/>
        </p:nvSpPr>
        <p:spPr>
          <a:xfrm>
            <a:off x="-183687" y="5959363"/>
            <a:ext cx="9024602" cy="4327637"/>
          </a:xfrm>
          <a:custGeom>
            <a:avLst/>
            <a:gdLst/>
            <a:ahLst/>
            <a:cxnLst/>
            <a:rect l="l" t="t" r="r" b="b"/>
            <a:pathLst>
              <a:path w="9024602" h="4327637">
                <a:moveTo>
                  <a:pt x="0" y="0"/>
                </a:moveTo>
                <a:lnTo>
                  <a:pt x="9024602" y="0"/>
                </a:lnTo>
                <a:lnTo>
                  <a:pt x="9024602" y="4327637"/>
                </a:lnTo>
                <a:lnTo>
                  <a:pt x="0" y="4327637"/>
                </a:lnTo>
                <a:lnTo>
                  <a:pt x="0" y="0"/>
                </a:lnTo>
                <a:close/>
              </a:path>
            </a:pathLst>
          </a:custGeom>
          <a:blipFill>
            <a:blip r:embed="rId5"/>
            <a:stretch>
              <a:fillRect r="-7895"/>
            </a:stretch>
          </a:blipFill>
        </p:spPr>
      </p:sp>
      <p:sp>
        <p:nvSpPr>
          <p:cNvPr id="6" name="Freeform 6"/>
          <p:cNvSpPr/>
          <p:nvPr/>
        </p:nvSpPr>
        <p:spPr>
          <a:xfrm>
            <a:off x="0" y="3346395"/>
            <a:ext cx="10321317" cy="5508568"/>
          </a:xfrm>
          <a:custGeom>
            <a:avLst/>
            <a:gdLst/>
            <a:ahLst/>
            <a:cxnLst/>
            <a:rect l="l" t="t" r="r" b="b"/>
            <a:pathLst>
              <a:path w="10321317" h="5508568">
                <a:moveTo>
                  <a:pt x="0" y="0"/>
                </a:moveTo>
                <a:lnTo>
                  <a:pt x="10321317" y="0"/>
                </a:lnTo>
                <a:lnTo>
                  <a:pt x="10321317" y="5508569"/>
                </a:lnTo>
                <a:lnTo>
                  <a:pt x="0" y="5508569"/>
                </a:lnTo>
                <a:lnTo>
                  <a:pt x="0" y="0"/>
                </a:lnTo>
                <a:close/>
              </a:path>
            </a:pathLst>
          </a:custGeom>
          <a:blipFill>
            <a:blip r:embed="rId6"/>
            <a:stretch>
              <a:fillRect/>
            </a:stretch>
          </a:blipFill>
        </p:spPr>
      </p:sp>
      <p:sp>
        <p:nvSpPr>
          <p:cNvPr id="7" name="Freeform 7"/>
          <p:cNvSpPr/>
          <p:nvPr/>
        </p:nvSpPr>
        <p:spPr>
          <a:xfrm>
            <a:off x="8840915" y="6304777"/>
            <a:ext cx="9447085" cy="5100374"/>
          </a:xfrm>
          <a:custGeom>
            <a:avLst/>
            <a:gdLst/>
            <a:ahLst/>
            <a:cxnLst/>
            <a:rect l="l" t="t" r="r" b="b"/>
            <a:pathLst>
              <a:path w="9447085" h="5100374">
                <a:moveTo>
                  <a:pt x="0" y="0"/>
                </a:moveTo>
                <a:lnTo>
                  <a:pt x="9447085" y="0"/>
                </a:lnTo>
                <a:lnTo>
                  <a:pt x="9447085" y="5100374"/>
                </a:lnTo>
                <a:lnTo>
                  <a:pt x="0" y="5100374"/>
                </a:lnTo>
                <a:lnTo>
                  <a:pt x="0" y="0"/>
                </a:lnTo>
                <a:close/>
              </a:path>
            </a:pathLst>
          </a:custGeom>
          <a:blipFill>
            <a:blip r:embed="rId7"/>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Freeform 2"/>
          <p:cNvSpPr/>
          <p:nvPr/>
        </p:nvSpPr>
        <p:spPr>
          <a:xfrm>
            <a:off x="0" y="5613060"/>
            <a:ext cx="8657228" cy="4673940"/>
          </a:xfrm>
          <a:custGeom>
            <a:avLst/>
            <a:gdLst/>
            <a:ahLst/>
            <a:cxnLst/>
            <a:rect l="l" t="t" r="r" b="b"/>
            <a:pathLst>
              <a:path w="8657228" h="4673940">
                <a:moveTo>
                  <a:pt x="0" y="0"/>
                </a:moveTo>
                <a:lnTo>
                  <a:pt x="8657228" y="0"/>
                </a:lnTo>
                <a:lnTo>
                  <a:pt x="8657228" y="4673940"/>
                </a:lnTo>
                <a:lnTo>
                  <a:pt x="0" y="4673940"/>
                </a:lnTo>
                <a:lnTo>
                  <a:pt x="0" y="0"/>
                </a:lnTo>
                <a:close/>
              </a:path>
            </a:pathLst>
          </a:custGeom>
          <a:blipFill>
            <a:blip r:embed="rId2"/>
            <a:stretch>
              <a:fillRect/>
            </a:stretch>
          </a:blipFill>
        </p:spPr>
      </p:sp>
      <p:sp>
        <p:nvSpPr>
          <p:cNvPr id="3" name="Freeform 3"/>
          <p:cNvSpPr/>
          <p:nvPr/>
        </p:nvSpPr>
        <p:spPr>
          <a:xfrm>
            <a:off x="0" y="-51998"/>
            <a:ext cx="8657228" cy="4013070"/>
          </a:xfrm>
          <a:custGeom>
            <a:avLst/>
            <a:gdLst/>
            <a:ahLst/>
            <a:cxnLst/>
            <a:rect l="l" t="t" r="r" b="b"/>
            <a:pathLst>
              <a:path w="8657228" h="4013070">
                <a:moveTo>
                  <a:pt x="0" y="0"/>
                </a:moveTo>
                <a:lnTo>
                  <a:pt x="8657228" y="0"/>
                </a:lnTo>
                <a:lnTo>
                  <a:pt x="8657228" y="4013071"/>
                </a:lnTo>
                <a:lnTo>
                  <a:pt x="0" y="4013071"/>
                </a:lnTo>
                <a:lnTo>
                  <a:pt x="0" y="0"/>
                </a:lnTo>
                <a:close/>
              </a:path>
            </a:pathLst>
          </a:custGeom>
          <a:blipFill>
            <a:blip r:embed="rId3"/>
            <a:stretch>
              <a:fillRect/>
            </a:stretch>
          </a:blipFill>
        </p:spPr>
      </p:sp>
      <p:sp>
        <p:nvSpPr>
          <p:cNvPr id="4" name="Freeform 4"/>
          <p:cNvSpPr/>
          <p:nvPr/>
        </p:nvSpPr>
        <p:spPr>
          <a:xfrm>
            <a:off x="8657228" y="4463535"/>
            <a:ext cx="9630772" cy="5823465"/>
          </a:xfrm>
          <a:custGeom>
            <a:avLst/>
            <a:gdLst/>
            <a:ahLst/>
            <a:cxnLst/>
            <a:rect l="l" t="t" r="r" b="b"/>
            <a:pathLst>
              <a:path w="9630772" h="5823465">
                <a:moveTo>
                  <a:pt x="0" y="0"/>
                </a:moveTo>
                <a:lnTo>
                  <a:pt x="9630772" y="0"/>
                </a:lnTo>
                <a:lnTo>
                  <a:pt x="9630772" y="5823465"/>
                </a:lnTo>
                <a:lnTo>
                  <a:pt x="0" y="5823465"/>
                </a:lnTo>
                <a:lnTo>
                  <a:pt x="0" y="0"/>
                </a:lnTo>
                <a:close/>
              </a:path>
            </a:pathLst>
          </a:custGeom>
          <a:blipFill>
            <a:blip r:embed="rId4"/>
            <a:stretch>
              <a:fillRect b="-2827"/>
            </a:stretch>
          </a:blipFill>
        </p:spPr>
      </p:sp>
      <p:sp>
        <p:nvSpPr>
          <p:cNvPr id="5" name="Freeform 5"/>
          <p:cNvSpPr/>
          <p:nvPr/>
        </p:nvSpPr>
        <p:spPr>
          <a:xfrm>
            <a:off x="8327062" y="0"/>
            <a:ext cx="9960938" cy="5995009"/>
          </a:xfrm>
          <a:custGeom>
            <a:avLst/>
            <a:gdLst/>
            <a:ahLst/>
            <a:cxnLst/>
            <a:rect l="l" t="t" r="r" b="b"/>
            <a:pathLst>
              <a:path w="9960938" h="5995009">
                <a:moveTo>
                  <a:pt x="0" y="0"/>
                </a:moveTo>
                <a:lnTo>
                  <a:pt x="9960938" y="0"/>
                </a:lnTo>
                <a:lnTo>
                  <a:pt x="9960938" y="5995009"/>
                </a:lnTo>
                <a:lnTo>
                  <a:pt x="0" y="5995009"/>
                </a:lnTo>
                <a:lnTo>
                  <a:pt x="0" y="0"/>
                </a:lnTo>
                <a:close/>
              </a:path>
            </a:pathLst>
          </a:custGeom>
          <a:blipFill>
            <a:blip r:embed="rId5"/>
            <a:stretch>
              <a:fillRect/>
            </a:stretch>
          </a:blipFill>
        </p:spPr>
      </p:sp>
      <p:sp>
        <p:nvSpPr>
          <p:cNvPr id="6" name="Freeform 6"/>
          <p:cNvSpPr/>
          <p:nvPr/>
        </p:nvSpPr>
        <p:spPr>
          <a:xfrm>
            <a:off x="152400" y="5765460"/>
            <a:ext cx="8657228" cy="4673940"/>
          </a:xfrm>
          <a:custGeom>
            <a:avLst/>
            <a:gdLst/>
            <a:ahLst/>
            <a:cxnLst/>
            <a:rect l="l" t="t" r="r" b="b"/>
            <a:pathLst>
              <a:path w="8657228" h="4673940">
                <a:moveTo>
                  <a:pt x="0" y="0"/>
                </a:moveTo>
                <a:lnTo>
                  <a:pt x="8657228" y="0"/>
                </a:lnTo>
                <a:lnTo>
                  <a:pt x="8657228" y="4673940"/>
                </a:lnTo>
                <a:lnTo>
                  <a:pt x="0" y="4673940"/>
                </a:lnTo>
                <a:lnTo>
                  <a:pt x="0" y="0"/>
                </a:lnTo>
                <a:close/>
              </a:path>
            </a:pathLst>
          </a:custGeom>
          <a:blipFill>
            <a:blip r:embed="rId2"/>
            <a:stretch>
              <a:fillRect/>
            </a:stretch>
          </a:blipFill>
        </p:spPr>
      </p:sp>
      <p:sp>
        <p:nvSpPr>
          <p:cNvPr id="7" name="Freeform 7"/>
          <p:cNvSpPr/>
          <p:nvPr/>
        </p:nvSpPr>
        <p:spPr>
          <a:xfrm>
            <a:off x="0" y="3346395"/>
            <a:ext cx="10321317" cy="5508568"/>
          </a:xfrm>
          <a:custGeom>
            <a:avLst/>
            <a:gdLst/>
            <a:ahLst/>
            <a:cxnLst/>
            <a:rect l="l" t="t" r="r" b="b"/>
            <a:pathLst>
              <a:path w="10321317" h="5508568">
                <a:moveTo>
                  <a:pt x="0" y="0"/>
                </a:moveTo>
                <a:lnTo>
                  <a:pt x="10321317" y="0"/>
                </a:lnTo>
                <a:lnTo>
                  <a:pt x="10321317" y="5508569"/>
                </a:lnTo>
                <a:lnTo>
                  <a:pt x="0" y="5508569"/>
                </a:lnTo>
                <a:lnTo>
                  <a:pt x="0" y="0"/>
                </a:lnTo>
                <a:close/>
              </a:path>
            </a:pathLst>
          </a:custGeom>
          <a:blipFill>
            <a:blip r:embed="rId6"/>
            <a:stretch>
              <a:fillRect/>
            </a:stretch>
          </a:blipFill>
        </p:spPr>
      </p:sp>
      <p:sp>
        <p:nvSpPr>
          <p:cNvPr id="8" name="Freeform 8"/>
          <p:cNvSpPr/>
          <p:nvPr/>
        </p:nvSpPr>
        <p:spPr>
          <a:xfrm>
            <a:off x="8568168" y="5222907"/>
            <a:ext cx="9379884" cy="5064093"/>
          </a:xfrm>
          <a:custGeom>
            <a:avLst/>
            <a:gdLst/>
            <a:ahLst/>
            <a:cxnLst/>
            <a:rect l="l" t="t" r="r" b="b"/>
            <a:pathLst>
              <a:path w="9379884" h="5064093">
                <a:moveTo>
                  <a:pt x="0" y="0"/>
                </a:moveTo>
                <a:lnTo>
                  <a:pt x="9379884" y="0"/>
                </a:lnTo>
                <a:lnTo>
                  <a:pt x="9379884" y="5064093"/>
                </a:lnTo>
                <a:lnTo>
                  <a:pt x="0" y="5064093"/>
                </a:lnTo>
                <a:lnTo>
                  <a:pt x="0" y="0"/>
                </a:lnTo>
                <a:close/>
              </a:path>
            </a:pathLst>
          </a:custGeom>
          <a:blipFill>
            <a:blip r:embed="rId2"/>
            <a:stretch>
              <a:fillRect/>
            </a:stretch>
          </a:blipFill>
        </p:spPr>
      </p:sp>
      <p:sp>
        <p:nvSpPr>
          <p:cNvPr id="9" name="Freeform 9"/>
          <p:cNvSpPr/>
          <p:nvPr/>
        </p:nvSpPr>
        <p:spPr>
          <a:xfrm>
            <a:off x="5133224" y="2422510"/>
            <a:ext cx="8174307" cy="4952757"/>
          </a:xfrm>
          <a:custGeom>
            <a:avLst/>
            <a:gdLst/>
            <a:ahLst/>
            <a:cxnLst/>
            <a:rect l="l" t="t" r="r" b="b"/>
            <a:pathLst>
              <a:path w="8174307" h="4952757">
                <a:moveTo>
                  <a:pt x="0" y="0"/>
                </a:moveTo>
                <a:lnTo>
                  <a:pt x="8174307" y="0"/>
                </a:lnTo>
                <a:lnTo>
                  <a:pt x="8174307" y="4952757"/>
                </a:lnTo>
                <a:lnTo>
                  <a:pt x="0" y="4952757"/>
                </a:lnTo>
                <a:lnTo>
                  <a:pt x="0" y="0"/>
                </a:lnTo>
                <a:close/>
              </a:path>
            </a:pathLst>
          </a:custGeom>
          <a:blipFill>
            <a:blip r:embed="rId7"/>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1826</Words>
  <Application>Microsoft Office PowerPoint</Application>
  <PresentationFormat>Custom</PresentationFormat>
  <Paragraphs>133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Hatton Ultra-Bold</vt:lpstr>
      <vt:lpstr>Hatton Bold</vt:lpstr>
      <vt:lpstr>Nourd Bold</vt:lpstr>
      <vt:lpstr>Arial</vt:lpstr>
      <vt:lpstr>Calibri</vt:lpstr>
      <vt:lpstr>Nourd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r/WSB IMSC Presentation - Group 12</dc:title>
  <cp:lastModifiedBy>Jai Bakshi</cp:lastModifiedBy>
  <cp:revision>2</cp:revision>
  <dcterms:created xsi:type="dcterms:W3CDTF">2006-08-16T00:00:00Z</dcterms:created>
  <dcterms:modified xsi:type="dcterms:W3CDTF">2024-12-24T05:05:38Z</dcterms:modified>
  <dc:identifier>DAGaHV9kAeI</dc:identifier>
</cp:coreProperties>
</file>