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Playfair Display Black" panose="00000A00000000000000" pitchFamily="2" charset="0"/>
      <p:bold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Roboto Mono SemiBol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6315b11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6315b11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6315b112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6315b112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1a972d12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1a972d12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1a972d12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1a972d12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1a972d12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1a972d12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1a972d1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1a972d1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6315b112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6315b112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1a972d12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1a972d12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Noisy Games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5" y="3172900"/>
            <a:ext cx="76881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80" i="1">
                <a:latin typeface="Roboto Mono SemiBold"/>
                <a:ea typeface="Roboto Mono SemiBold"/>
                <a:cs typeface="Roboto Mono SemiBold"/>
                <a:sym typeface="Roboto Mono SemiBold"/>
              </a:rPr>
              <a:t>Shuban Ramesh Gupta</a:t>
            </a:r>
            <a:endParaRPr sz="1480" i="1"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80" i="1">
                <a:latin typeface="Roboto Mono SemiBold"/>
                <a:ea typeface="Roboto Mono SemiBold"/>
                <a:cs typeface="Roboto Mono SemiBold"/>
                <a:sym typeface="Roboto Mono SemiBold"/>
              </a:rPr>
              <a:t>Abhishek Singh</a:t>
            </a:r>
            <a:endParaRPr sz="1480" i="1"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80" i="1">
                <a:latin typeface="Roboto Mono SemiBold"/>
                <a:ea typeface="Roboto Mono SemiBold"/>
                <a:cs typeface="Roboto Mono SemiBold"/>
                <a:sym typeface="Roboto Mono SemiBold"/>
              </a:rPr>
              <a:t>Hadhin Anjum</a:t>
            </a:r>
            <a:endParaRPr sz="1480" i="1"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480" i="1"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80" i="1">
                <a:latin typeface="Roboto Mono SemiBold"/>
                <a:ea typeface="Roboto Mono SemiBold"/>
                <a:cs typeface="Roboto Mono SemiBold"/>
                <a:sym typeface="Roboto Mono SemiBold"/>
              </a:rPr>
              <a:t>SGN 2024, IMSc </a:t>
            </a:r>
            <a:endParaRPr sz="1480" i="1"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l="7640" r="4939" b="19087"/>
          <a:stretch/>
        </p:blipFill>
        <p:spPr>
          <a:xfrm>
            <a:off x="7943625" y="521950"/>
            <a:ext cx="1136099" cy="14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856450" y="4662675"/>
            <a:ext cx="21615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363800" y="4715000"/>
            <a:ext cx="1780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Image: Kitazawa Sohta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BB634-9DC0-B17F-9081-D59508F97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249" y="525055"/>
            <a:ext cx="1133475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311700" y="1853850"/>
            <a:ext cx="8520600" cy="23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Environmental heterogeneity (both spatial and temporal) exists in nature.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Natural selection is locally optimizing.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Fitness is dependent on both genetic and environmental factors.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Heterogeneity can affect evolution.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We think of this as noise in the fitness (payoffs).</a:t>
            </a:r>
            <a:endParaRPr sz="1600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Background</a:t>
            </a:r>
            <a:endParaRPr kern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Nowak and May, 1992 </a:t>
            </a:r>
            <a:endParaRPr kern="1200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Evolutionary game with individuals on lattice.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strategies are hard-wired into individuals.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Individual takes over neighbouring sites with lower payoff.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Changes we made: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Agents are on (toroidal) square lattice.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add noise to the payoff matrix.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225" y="3605900"/>
            <a:ext cx="3286564" cy="1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Findings</a:t>
            </a:r>
            <a:endParaRPr kern="1200" dirty="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00" y="1969550"/>
            <a:ext cx="2703268" cy="23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708" y="1969550"/>
            <a:ext cx="2703268" cy="23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8651" y="1969550"/>
            <a:ext cx="2703268" cy="231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509550" y="4396950"/>
            <a:ext cx="792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Results for a 50x50 lattice averaged over 50 replicates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Initial conditions are irrelevant (qualitatively)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100" dirty="0"/>
              <a:t>Effect </a:t>
            </a:r>
            <a:r>
              <a:rPr lang="en" kern="1200" dirty="0"/>
              <a:t>of</a:t>
            </a:r>
            <a:r>
              <a:rPr lang="en" spc="100" dirty="0"/>
              <a:t> Rewiring</a:t>
            </a:r>
            <a:endParaRPr spc="100" dirty="0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2032725"/>
            <a:ext cx="2298135" cy="205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8069" y="2032725"/>
            <a:ext cx="2298135" cy="205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9936" y="2032725"/>
            <a:ext cx="2298135" cy="205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7665" y="2032725"/>
            <a:ext cx="2298135" cy="205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96625" y="1334100"/>
            <a:ext cx="3875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Coexistence</a:t>
            </a:r>
            <a:endParaRPr kern="1200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877900" y="1334100"/>
            <a:ext cx="3875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Domination</a:t>
            </a:r>
            <a:endParaRPr kern="1200" dirty="0"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25" y="1791638"/>
            <a:ext cx="3501101" cy="26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047624" y="4635825"/>
            <a:ext cx="2799102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/>
              <a:t>T</a:t>
            </a:r>
            <a:r>
              <a:rPr lang="en" sz="1200" baseline="-25000" dirty="0"/>
              <a:t>0</a:t>
            </a:r>
            <a:r>
              <a:rPr lang="en" sz="1200" dirty="0"/>
              <a:t>  =  1.5,  𝜎 = 0.5,  P</a:t>
            </a:r>
            <a:r>
              <a:rPr lang="en" sz="1200" baseline="-25000" dirty="0"/>
              <a:t>c </a:t>
            </a:r>
            <a:r>
              <a:rPr lang="en" sz="1200" dirty="0"/>
              <a:t>= 0.5,  P</a:t>
            </a:r>
            <a:r>
              <a:rPr lang="en" sz="1200" baseline="-25000" dirty="0"/>
              <a:t>rewire</a:t>
            </a:r>
            <a:r>
              <a:rPr lang="en" sz="1200" dirty="0"/>
              <a:t> = 0</a:t>
            </a:r>
            <a:endParaRPr sz="1200" dirty="0"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7901" y="1827613"/>
            <a:ext cx="3405200" cy="25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5195824" y="4635825"/>
            <a:ext cx="2933763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/>
              <a:t>T</a:t>
            </a:r>
            <a:r>
              <a:rPr lang="en" sz="1200" baseline="-25000" dirty="0"/>
              <a:t>0</a:t>
            </a:r>
            <a:r>
              <a:rPr lang="en" sz="1200" dirty="0"/>
              <a:t>  =  1.5,  𝜎 = 2.0,  P</a:t>
            </a:r>
            <a:r>
              <a:rPr lang="en" sz="1200" baseline="-25000" dirty="0"/>
              <a:t>c </a:t>
            </a:r>
            <a:r>
              <a:rPr lang="en" sz="1200" dirty="0"/>
              <a:t>= 0.5,  P</a:t>
            </a:r>
            <a:r>
              <a:rPr lang="en" sz="1200" baseline="-25000" dirty="0"/>
              <a:t>rewire</a:t>
            </a:r>
            <a:r>
              <a:rPr lang="en" sz="1200" dirty="0"/>
              <a:t> = 0</a:t>
            </a:r>
            <a:endParaRPr sz="1200" dirty="0"/>
          </a:p>
        </p:txBody>
      </p:sp>
      <p:sp>
        <p:nvSpPr>
          <p:cNvPr id="132" name="Google Shape;132;p18"/>
          <p:cNvSpPr txBox="1"/>
          <p:nvPr/>
        </p:nvSpPr>
        <p:spPr>
          <a:xfrm>
            <a:off x="6572250" y="534450"/>
            <a:ext cx="238655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Legend: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Cooperator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Defector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7210225" y="849075"/>
            <a:ext cx="158700" cy="145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7210225" y="1042900"/>
            <a:ext cx="158700" cy="145500"/>
          </a:xfrm>
          <a:prstGeom prst="rect">
            <a:avLst/>
          </a:prstGeom>
          <a:solidFill>
            <a:srgbClr val="4400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Let ’em roll</a:t>
            </a:r>
            <a:endParaRPr kern="1200"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1498777" y="4680300"/>
            <a:ext cx="25962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/>
              <a:t>T</a:t>
            </a:r>
            <a:r>
              <a:rPr lang="en" sz="1200" baseline="-25000" dirty="0"/>
              <a:t>0</a:t>
            </a:r>
            <a:r>
              <a:rPr lang="en" sz="1200" dirty="0"/>
              <a:t>  =  1,  𝜎 = 0,  P</a:t>
            </a:r>
            <a:r>
              <a:rPr lang="en" sz="1200" baseline="-25000" dirty="0"/>
              <a:t>c </a:t>
            </a:r>
            <a:r>
              <a:rPr lang="en" sz="1200" dirty="0"/>
              <a:t>= 0.5,  P</a:t>
            </a:r>
            <a:r>
              <a:rPr lang="en" sz="1200" baseline="-25000" dirty="0"/>
              <a:t>rewire</a:t>
            </a:r>
            <a:r>
              <a:rPr lang="en" sz="1200" dirty="0"/>
              <a:t> = 0</a:t>
            </a:r>
            <a:endParaRPr sz="1200" dirty="0"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577" y="1853850"/>
            <a:ext cx="3774600" cy="28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3975" y="1853850"/>
            <a:ext cx="3774600" cy="28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5453175" y="4683300"/>
            <a:ext cx="25962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/>
              <a:t>T</a:t>
            </a:r>
            <a:r>
              <a:rPr lang="en" sz="1200" baseline="-25000" dirty="0"/>
              <a:t>0</a:t>
            </a:r>
            <a:r>
              <a:rPr lang="en" sz="1200" dirty="0"/>
              <a:t>  =  2,  𝜎 = 0,  P</a:t>
            </a:r>
            <a:r>
              <a:rPr lang="en" sz="1200" baseline="-25000" dirty="0"/>
              <a:t>c </a:t>
            </a:r>
            <a:r>
              <a:rPr lang="en" sz="1200" dirty="0"/>
              <a:t>= 0.5,  P</a:t>
            </a:r>
            <a:r>
              <a:rPr lang="en" sz="1200" baseline="-25000" dirty="0"/>
              <a:t>rewire</a:t>
            </a:r>
            <a:r>
              <a:rPr lang="en" sz="1200" dirty="0"/>
              <a:t> = 0</a:t>
            </a:r>
            <a:endParaRPr sz="1200" dirty="0"/>
          </a:p>
        </p:txBody>
      </p:sp>
      <p:sp>
        <p:nvSpPr>
          <p:cNvPr id="144" name="Google Shape;144;p19"/>
          <p:cNvSpPr txBox="1"/>
          <p:nvPr/>
        </p:nvSpPr>
        <p:spPr>
          <a:xfrm>
            <a:off x="6593681" y="505874"/>
            <a:ext cx="2365119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Lato"/>
              </a:rPr>
              <a:t>Legend:</a:t>
            </a:r>
            <a:endParaRPr dirty="0"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Lato"/>
              </a:rPr>
              <a:t>	Cooperator</a:t>
            </a:r>
            <a:endParaRPr dirty="0"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Lato"/>
              </a:rPr>
              <a:t>	Defector</a:t>
            </a:r>
            <a:endParaRPr dirty="0">
              <a:sym typeface="La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7210225" y="849075"/>
            <a:ext cx="158700" cy="145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7210225" y="1042900"/>
            <a:ext cx="158700" cy="145500"/>
          </a:xfrm>
          <a:prstGeom prst="rect">
            <a:avLst/>
          </a:prstGeom>
          <a:solidFill>
            <a:srgbClr val="4400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Plausible </a:t>
            </a:r>
            <a:r>
              <a:rPr lang="en" kern="1200" dirty="0">
                <a:latin typeface="Raleway" pitchFamily="2" charset="0"/>
              </a:rPr>
              <a:t>Conclusions</a:t>
            </a:r>
            <a:endParaRPr kern="1200" dirty="0">
              <a:latin typeface="Raleway" pitchFamily="2" charset="0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Cooperation could reduce in times of drastic environmental (spatial and temporal) variation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endParaRPr lang="en-US"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 dirty="0"/>
              <a:t>When long-range interaction increases, co-existence (of defectors and cooperators) seems to be more widespread in parameter space.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727650" y="2514375"/>
            <a:ext cx="7688700" cy="11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1200" dirty="0"/>
              <a:t>Noise doesn’t favor the nice. </a:t>
            </a:r>
            <a:endParaRPr kern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11" kern="1200" dirty="0"/>
              <a:t>(especially Gaussian noise on a square lattice with periodic boundary conditions)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kern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kern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On-screen Show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Playfair Display Black</vt:lpstr>
      <vt:lpstr>Roboto Mono SemiBold</vt:lpstr>
      <vt:lpstr>Lato</vt:lpstr>
      <vt:lpstr>Arial</vt:lpstr>
      <vt:lpstr>Raleway</vt:lpstr>
      <vt:lpstr>Streamline</vt:lpstr>
      <vt:lpstr>Noisy Games</vt:lpstr>
      <vt:lpstr>Background</vt:lpstr>
      <vt:lpstr>Nowak and May, 1992 </vt:lpstr>
      <vt:lpstr>Findings</vt:lpstr>
      <vt:lpstr>Effect of Rewiring</vt:lpstr>
      <vt:lpstr>Coexistence</vt:lpstr>
      <vt:lpstr>Let ’em roll</vt:lpstr>
      <vt:lpstr>Plausible Conclusions</vt:lpstr>
      <vt:lpstr>Noise doesn’t favor the nice.  (especially Gaussian noise on a square lattice with periodic boundary conditions)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Shuban Gupta</dc:creator>
  <cp:lastModifiedBy>Shuban Gupta</cp:lastModifiedBy>
  <cp:revision>2</cp:revision>
  <dcterms:modified xsi:type="dcterms:W3CDTF">2024-12-25T16:26:40Z</dcterms:modified>
</cp:coreProperties>
</file>