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7" r:id="rId12"/>
    <p:sldId id="259" r:id="rId13"/>
    <p:sldId id="260" r:id="rId14"/>
    <p:sldId id="26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789"/>
  </p:normalViewPr>
  <p:slideViewPr>
    <p:cSldViewPr snapToGrid="0">
      <p:cViewPr varScale="1">
        <p:scale>
          <a:sx n="150" d="100"/>
          <a:sy n="15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066A-2EDF-3446-86C1-F7958BC96FA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653C-1178-1049-8F6B-87E06548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653C-1178-1049-8F6B-87E06548F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0C9D-16D1-5515-2160-15B594E24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D1F7A-1D33-DFA3-C0B4-A36BF45BB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B995-2C26-2F3F-BE4F-2AB8A792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04AE0-82FE-F67A-B0FD-2F1DF278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759F4-AED2-6A4D-ABAF-9A369142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5B75-51DD-A54B-1F0A-0A97C499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BDADA-40D1-59FE-C57E-FD0837925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0C6B8-9170-20FC-BBF1-DB72DD69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E53B-514A-7546-92A4-456CF991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465E7-D507-03E6-3D05-CB66946A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CAACF-E0AF-76A1-536B-A97DFA097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DE354-E75A-DDE8-71ED-483399E95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F4569-EE41-0EE9-F693-F31C3C7F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A47E2-0FB0-E74A-EE86-64383E4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ED4C6-9F15-5E75-CB0A-A79E0E46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5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2EF5-DEE3-6BE7-A7F2-C4645917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9795-4482-8C17-C1B0-586B9B40F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74823-281F-82AE-76C1-33118B99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D1C92-7A74-94BD-D160-29F3FDF1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7CE6B-4C84-D8B5-614B-3F0CD717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5D13-EF7A-C6C8-60CD-5420446B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11B18-794A-5E8B-7E00-E59F3511A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1035-BE2B-246E-37C6-431C70B2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00FA-A37B-366F-B9C6-EE769B1F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9022A-B982-8253-468C-B357B149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AD70-971F-C3AF-FE62-48BEF104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8B7F-8E24-018C-BFA4-46AA0CBDB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38FA6-48F1-3334-2338-E926CC7A0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DC3C5-A5F1-1DDE-0727-75DCD62C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4B5D-4366-1DDF-EBC3-BD6B63A2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D5BF0-F05A-A98E-0AEF-E2E5DAD1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2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2280-9DF0-CD40-7BE3-E105F9A7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364B7-335A-AC70-399E-A865504E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525C8-113F-D6CB-8CB7-3C7298D3E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74024-A263-0870-9671-940275828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0962F-B603-3794-A1EC-8BF414B30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E9438-C6CA-1071-6132-D93F8CB9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626E49-DA8B-86DC-B12D-659DF665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3C62F-2B08-B135-63B5-C94796C8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6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F559-3BC4-C2AA-90E4-19BD90FD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B3F4D-F199-9C8D-6C26-3668D5BB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BC65A-8FD0-68F4-EA5F-B8373258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71AF1-7B91-9C4F-2009-F307E1E5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8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912BB-68F7-7CAA-C722-76F41D40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26293-1ABE-B97F-F0B7-25B92C06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82212-8CE7-53D9-AA7B-08A85ADC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5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5BB9-7801-8185-034C-4950DE45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8D38-A264-37A9-7C2F-45E4A09FC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43E21-750B-64D7-6F00-AA2F246AA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E3D42-BD88-712A-9112-0BEB665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24CE2-7D2E-1706-CB49-E6480668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D8BA0-4D28-745E-9049-32C03304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9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03C2-76A0-F0AC-F5D9-A90FDBBE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F5B5E-2B22-FA51-EB3B-E6261323C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D1203-AAC2-53AF-E12E-4AC01961E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2A147-52DA-91C6-CEE8-78A5F54A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34C7E-3A52-1F8E-FE20-E1974F42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A5B8C-FE20-E6E8-D9FE-71B4B912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88550-8F17-D9D7-E3FF-8D5627F2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F8B0A-5E9C-5B51-C3FC-53AFF49EF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21F1-BB65-7445-31F8-BF208D8D7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485C4-3F83-384D-8F68-D7A8155CA059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789F-6A79-C072-6C4B-861051474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CA69B-312A-A82D-0EE6-93646930B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D5E392-BB7A-A84F-AAEB-B379BD1B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E1FB-6BBA-E83F-FB39-F53D4E07B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Hierarchy and Population Invariance: Further dive into structural complexity in brain networks</a:t>
            </a:r>
            <a:br>
              <a:rPr lang="en-US" sz="32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br>
              <a:rPr lang="en-US" sz="3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</a:br>
            <a:br>
              <a:rPr lang="en-US" sz="3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209B5-23C2-F932-E933-64CA9A072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Anand Pathak</a:t>
            </a:r>
          </a:p>
          <a:p>
            <a:r>
              <a:rPr lang="en-US" dirty="0"/>
              <a:t>Dept. of Psychological and Brain Sciences</a:t>
            </a:r>
          </a:p>
          <a:p>
            <a:r>
              <a:rPr lang="en-US" dirty="0"/>
              <a:t>Dartmouth College, NH, USA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5D074B-29F2-2183-A343-98AA4DAD629B}"/>
              </a:ext>
            </a:extLst>
          </p:cNvPr>
          <p:cNvSpPr txBox="1">
            <a:spLocks/>
          </p:cNvSpPr>
          <p:nvPr/>
        </p:nvSpPr>
        <p:spPr>
          <a:xfrm>
            <a:off x="1524000" y="5349874"/>
            <a:ext cx="9144000" cy="10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6A78E-8090-17B9-C454-0A20FB598654}"/>
              </a:ext>
            </a:extLst>
          </p:cNvPr>
          <p:cNvSpPr txBox="1"/>
          <p:nvPr/>
        </p:nvSpPr>
        <p:spPr>
          <a:xfrm>
            <a:off x="2578100" y="5857872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Brains, Dynamics &amp; Computation: A Workshop on Network Neuroscience</a:t>
            </a:r>
          </a:p>
        </p:txBody>
      </p:sp>
      <p:pic>
        <p:nvPicPr>
          <p:cNvPr id="6" name="Picture 5" descr="sealNN4.jpg">
            <a:extLst>
              <a:ext uri="{FF2B5EF4-FFF2-40B4-BE49-F238E27FC236}">
                <a16:creationId xmlns:a16="http://schemas.microsoft.com/office/drawing/2014/main" id="{572EC267-CC86-3782-7397-B6BF4239A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10760" r="12556" b="7161"/>
          <a:stretch>
            <a:fillRect/>
          </a:stretch>
        </p:blipFill>
        <p:spPr bwMode="auto">
          <a:xfrm>
            <a:off x="10836444" y="165649"/>
            <a:ext cx="1099564" cy="110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5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316BA-EB44-8844-009E-ADB749112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168E-C148-9375-BFBA-63664DE9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Our contribution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59E9-A587-DD27-BCB8-6C730A56C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addressed the lack of network neuroscience tool to study a very specific type of organizational principle which is very commonly found in brain at various scales: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‘Hierarchy’ suffers from terminology confusion : one word means so many things over a vast literature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ED9E2-3901-8178-6458-6B1D788B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156" y="3424964"/>
            <a:ext cx="2581423" cy="3191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C73C6-A7A2-5121-D36C-986DC49D29D2}"/>
              </a:ext>
            </a:extLst>
          </p:cNvPr>
          <p:cNvSpPr txBox="1"/>
          <p:nvPr/>
        </p:nvSpPr>
        <p:spPr>
          <a:xfrm>
            <a:off x="1154545" y="3678381"/>
            <a:ext cx="5828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define hierarchy as organization of a network into groups or ‘layers’  that are sequentially arranged, such that there are dense forward and backward connections between any two consecutive layers while sparse connections between non-consecutive pairs of layers.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7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6F75-67A4-A64A-E7D6-E209E3B7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00430"/>
            <a:ext cx="10515600" cy="73084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Hierarchy as an organizing principle in the brain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368BCE-33D4-112A-2582-C7174F327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074" y="1251284"/>
            <a:ext cx="6495066" cy="5049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580F-3EDD-1128-DC30-6CB800AB8BCA}"/>
              </a:ext>
            </a:extLst>
          </p:cNvPr>
          <p:cNvSpPr txBox="1"/>
          <p:nvPr/>
        </p:nvSpPr>
        <p:spPr>
          <a:xfrm>
            <a:off x="355596" y="6488668"/>
            <a:ext cx="1101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Hilgetag</a:t>
            </a:r>
            <a:r>
              <a:rPr lang="en-US" dirty="0"/>
              <a:t> &amp; </a:t>
            </a:r>
            <a:r>
              <a:rPr lang="en-US" dirty="0" err="1"/>
              <a:t>Goulas</a:t>
            </a:r>
            <a:r>
              <a:rPr lang="en-US" dirty="0"/>
              <a:t>, 2020, Phil. Trans. R. Soc. B,      </a:t>
            </a:r>
            <a:r>
              <a:rPr lang="en-US" dirty="0">
                <a:effectLst/>
                <a:latin typeface="Helvetica" pitchFamily="2" charset="0"/>
              </a:rPr>
              <a:t>Van Essen &amp; Maunsell, 1983, Trends </a:t>
            </a:r>
            <a:r>
              <a:rPr lang="en-US" dirty="0" err="1">
                <a:effectLst/>
                <a:latin typeface="Helvetica" pitchFamily="2" charset="0"/>
              </a:rPr>
              <a:t>Neurosci</a:t>
            </a:r>
            <a:endParaRPr lang="en-US" dirty="0"/>
          </a:p>
        </p:txBody>
      </p:sp>
      <p:pic>
        <p:nvPicPr>
          <p:cNvPr id="1026" name="Picture 2" descr="Cortical column - Wikipedia">
            <a:extLst>
              <a:ext uri="{FF2B5EF4-FFF2-40B4-BE49-F238E27FC236}">
                <a16:creationId xmlns:a16="http://schemas.microsoft.com/office/drawing/2014/main" id="{E16D2E15-2DEE-237D-08F1-AB0AF5F5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39" y="1947559"/>
            <a:ext cx="4384090" cy="342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B572E-3A81-CF50-01D1-E86D781C4227}"/>
              </a:ext>
            </a:extLst>
          </p:cNvPr>
          <p:cNvSpPr txBox="1"/>
          <p:nvPr/>
        </p:nvSpPr>
        <p:spPr>
          <a:xfrm>
            <a:off x="207084" y="831272"/>
            <a:ext cx="1101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 stream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504D1-D1D3-2166-CF70-F79AB77709E0}"/>
              </a:ext>
            </a:extLst>
          </p:cNvPr>
          <p:cNvSpPr txBox="1"/>
          <p:nvPr/>
        </p:nvSpPr>
        <p:spPr>
          <a:xfrm>
            <a:off x="8690684" y="891126"/>
            <a:ext cx="1101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Cortical columns</a:t>
            </a:r>
          </a:p>
        </p:txBody>
      </p:sp>
    </p:spTree>
    <p:extLst>
      <p:ext uri="{BB962C8B-B14F-4D97-AF65-F5344CB8AC3E}">
        <p14:creationId xmlns:p14="http://schemas.microsoft.com/office/powerpoint/2010/main" val="14418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CF6C7-E950-3A4B-3E93-EA04F0D6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Hierarchy as an organizing principle in the brain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2D3B-22FF-009D-1230-FBFDBE7D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What if such a hierarchical organization is more ubiquitous in the brain, across species and across scales? 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If it is, how do we find it in any given brain network? 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do we measure the degree of 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hierarchicalness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3847A-2F53-1EE7-BD6D-E02B3F12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57" y="3805117"/>
            <a:ext cx="2263307" cy="2896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840FD-A468-6C17-210D-A363A9C8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709" y="3805117"/>
            <a:ext cx="2393373" cy="2877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4C148-C3F7-ED4B-8DDA-66357BAD8522}"/>
              </a:ext>
            </a:extLst>
          </p:cNvPr>
          <p:cNvSpPr txBox="1"/>
          <p:nvPr/>
        </p:nvSpPr>
        <p:spPr>
          <a:xfrm>
            <a:off x="724321" y="3504251"/>
            <a:ext cx="139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7BB0F-8226-4BD0-08DE-53CDC2D35CF2}"/>
              </a:ext>
            </a:extLst>
          </p:cNvPr>
          <p:cNvSpPr txBox="1"/>
          <p:nvPr/>
        </p:nvSpPr>
        <p:spPr>
          <a:xfrm>
            <a:off x="6039060" y="3453309"/>
            <a:ext cx="226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obtain this ?</a:t>
            </a:r>
          </a:p>
        </p:txBody>
      </p:sp>
    </p:spTree>
    <p:extLst>
      <p:ext uri="{BB962C8B-B14F-4D97-AF65-F5344CB8AC3E}">
        <p14:creationId xmlns:p14="http://schemas.microsoft.com/office/powerpoint/2010/main" val="200792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1C9D-E786-416D-D8CA-0C36FFDF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Hierarchy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AD1BD-7651-3475-F778-F559FB0C5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define a new measure of ‘Hierarchy index’ :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then device a simulated annealing routine that sorts the nodes into 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sequential layers which maximizes H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72807-AAA1-1F85-FCE8-C5C51D8DB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788" y="1450763"/>
            <a:ext cx="3774787" cy="879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D10AC-7924-E90D-5530-5D28B7F0D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034" y="935542"/>
            <a:ext cx="2120769" cy="2045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44839-8B4A-725B-7148-0802D18A0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974" y="3064086"/>
            <a:ext cx="4510601" cy="3225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A43DDE-B8BB-1B4A-E57E-793269223AA5}"/>
              </a:ext>
            </a:extLst>
          </p:cNvPr>
          <p:cNvSpPr txBox="1"/>
          <p:nvPr/>
        </p:nvSpPr>
        <p:spPr>
          <a:xfrm>
            <a:off x="605035" y="6469907"/>
            <a:ext cx="1101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Pathak, A., Menon, S. N. and Sinha, S., PNAS 121, e2314291121 (2024).</a:t>
            </a:r>
          </a:p>
        </p:txBody>
      </p:sp>
    </p:spTree>
    <p:extLst>
      <p:ext uri="{BB962C8B-B14F-4D97-AF65-F5344CB8AC3E}">
        <p14:creationId xmlns:p14="http://schemas.microsoft.com/office/powerpoint/2010/main" val="65725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8A3D-3472-7022-EB2A-35D2910A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Benchmarking on synthetic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7D8B1-070D-13B2-4411-42CED15C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27" y="2829937"/>
            <a:ext cx="6444673" cy="3835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520E50-E13D-0322-EE43-EB19B335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29" y="1447152"/>
            <a:ext cx="1035871" cy="1325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61EC1-E2D6-AE6D-3B57-59D003BFA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01" y="1512949"/>
            <a:ext cx="1095399" cy="13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6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CF16-5875-9623-D735-5B08355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Hierarchy in Macaque brain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DBB97F-C705-D675-7DFF-FA5851A45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03" y="1274618"/>
            <a:ext cx="4608866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E0C66-8201-A265-4947-76B2642E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64" y="657426"/>
            <a:ext cx="2955480" cy="2986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C6CAD-A9F0-9603-563E-27E1A5DB7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3786614"/>
            <a:ext cx="4379191" cy="2702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24D13-699A-7591-E26E-0C2154B07676}"/>
              </a:ext>
            </a:extLst>
          </p:cNvPr>
          <p:cNvSpPr txBox="1"/>
          <p:nvPr/>
        </p:nvSpPr>
        <p:spPr>
          <a:xfrm>
            <a:off x="152454" y="6488668"/>
            <a:ext cx="1101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Pathak, A., Menon, S. N. and Sinha, S., PNAS 121, e2314291121 (2024).</a:t>
            </a:r>
          </a:p>
        </p:txBody>
      </p:sp>
    </p:spTree>
    <p:extLst>
      <p:ext uri="{BB962C8B-B14F-4D97-AF65-F5344CB8AC3E}">
        <p14:creationId xmlns:p14="http://schemas.microsoft.com/office/powerpoint/2010/main" val="141262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3D1F-874B-84CB-A469-EC05A7ED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But macaque brain was modular too!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831AE0-1D8C-B684-E8AA-8CBE4F34C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47637"/>
            <a:ext cx="3605236" cy="375287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85B55B6-2AF8-266F-1662-D86461BA9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9393"/>
            <a:ext cx="4227329" cy="3991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53E07-F9A4-6A08-7174-000D8407DA26}"/>
              </a:ext>
            </a:extLst>
          </p:cNvPr>
          <p:cNvSpPr txBox="1"/>
          <p:nvPr/>
        </p:nvSpPr>
        <p:spPr>
          <a:xfrm>
            <a:off x="152454" y="6488668"/>
            <a:ext cx="1101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Pathak, SN Menon, and S Sinha, Phys. Rev. E 106, 054304 (2022).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A101C-2FE0-D0BB-9D49-D70C20541F4F}"/>
              </a:ext>
            </a:extLst>
          </p:cNvPr>
          <p:cNvSpPr txBox="1"/>
          <p:nvPr/>
        </p:nvSpPr>
        <p:spPr>
          <a:xfrm>
            <a:off x="6096000" y="6488667"/>
            <a:ext cx="1101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Pathak, A., Menon, S. N. and Sinha, S., PNAS 121, e2314291121 (2024).</a:t>
            </a:r>
          </a:p>
        </p:txBody>
      </p:sp>
    </p:spTree>
    <p:extLst>
      <p:ext uri="{BB962C8B-B14F-4D97-AF65-F5344CB8AC3E}">
        <p14:creationId xmlns:p14="http://schemas.microsoft.com/office/powerpoint/2010/main" val="313562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4D43-9786-8BD8-20BB-64CF00F3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Modularity and Hierarchy are intertwined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016025-B40B-1372-AED9-CAE9D750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0" y="2964873"/>
            <a:ext cx="3108348" cy="323564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4192E64-B476-9FE3-EB2F-99405B16E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82" y="2900218"/>
            <a:ext cx="3495618" cy="3300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400FAF-F8F6-E459-883E-77B1CB85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278" y="3183383"/>
            <a:ext cx="4472407" cy="27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9113-1B00-D2AA-5FA3-BA9E63E6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Modular-Hierarchy is what it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F3E0-6EFC-CF4E-7DE4-EB3FC84E6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818" y="2475346"/>
            <a:ext cx="6412345" cy="485370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Intriguing interpretations of such network structure </a:t>
            </a:r>
          </a:p>
          <a:p>
            <a:pPr>
              <a:buFontTx/>
              <a:buChar char="-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Distributed processing vs systematic integration </a:t>
            </a:r>
          </a:p>
          <a:p>
            <a:pPr>
              <a:buFontTx/>
              <a:buChar char="-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Deep vs shallow architecture</a:t>
            </a:r>
          </a:p>
          <a:p>
            <a:pPr>
              <a:buFontTx/>
              <a:buChar char="-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more…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A749D-8585-2563-BAB0-6ED0AF7FD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7" y="1690688"/>
            <a:ext cx="3756958" cy="4853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86235-9467-011C-3D30-1D704F8CE1A3}"/>
              </a:ext>
            </a:extLst>
          </p:cNvPr>
          <p:cNvSpPr txBox="1"/>
          <p:nvPr/>
        </p:nvSpPr>
        <p:spPr>
          <a:xfrm>
            <a:off x="6096000" y="6231265"/>
            <a:ext cx="378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Pathak, A., Menon, S. N. and Sinha, S., PNAS 121, e2314291121 (2024).</a:t>
            </a:r>
          </a:p>
        </p:txBody>
      </p:sp>
    </p:spTree>
    <p:extLst>
      <p:ext uri="{BB962C8B-B14F-4D97-AF65-F5344CB8AC3E}">
        <p14:creationId xmlns:p14="http://schemas.microsoft.com/office/powerpoint/2010/main" val="303571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3D80-1E04-E1D2-A702-BBF9B2B5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Modular Hierarchy in human brain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B0D235-4027-93AF-9072-2D5616780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584" y="1558222"/>
            <a:ext cx="6142126" cy="5299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4246B-BD60-E13F-F593-3DA48BD24ACE}"/>
              </a:ext>
            </a:extLst>
          </p:cNvPr>
          <p:cNvSpPr txBox="1"/>
          <p:nvPr/>
        </p:nvSpPr>
        <p:spPr>
          <a:xfrm>
            <a:off x="8857673" y="6091503"/>
            <a:ext cx="357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Pathak, A., Menon, S. N. and Sinha, S., PNAS 121, e2314291121 (2024).</a:t>
            </a:r>
          </a:p>
        </p:txBody>
      </p:sp>
    </p:spTree>
    <p:extLst>
      <p:ext uri="{BB962C8B-B14F-4D97-AF65-F5344CB8AC3E}">
        <p14:creationId xmlns:p14="http://schemas.microsoft.com/office/powerpoint/2010/main" val="320692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A0E1-DAB0-DDF1-0320-F1C84377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Complexity in brain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1963-3114-B339-0D7F-5CA54B0A8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is a complex system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7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58AEC-28A4-3148-09DC-E263979B5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003" y="1239033"/>
            <a:ext cx="5665994" cy="53720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9C7119-6601-E938-9D35-301C03CA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90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Modular Hierarchy in C. elegans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2D3A6-40CE-F992-339E-8E88D497A5B9}"/>
              </a:ext>
            </a:extLst>
          </p:cNvPr>
          <p:cNvSpPr txBox="1"/>
          <p:nvPr/>
        </p:nvSpPr>
        <p:spPr>
          <a:xfrm>
            <a:off x="8857673" y="6091503"/>
            <a:ext cx="357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Pathak, A., Menon, S. N. and Sinha, S., PNAS 121, e2314291121 (2024).</a:t>
            </a:r>
          </a:p>
        </p:txBody>
      </p:sp>
    </p:spTree>
    <p:extLst>
      <p:ext uri="{BB962C8B-B14F-4D97-AF65-F5344CB8AC3E}">
        <p14:creationId xmlns:p14="http://schemas.microsoft.com/office/powerpoint/2010/main" val="289705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B7B7-5208-2120-2140-6AB1D91F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75FE-B676-0C77-72E2-E1CE1BE21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Hierarchy is a fundamental form of organization known to occur in certain brain areas over several scales.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developed a quantitative definition and measure of hierarchy in the network that does not assume any extra information other than anatomical connectivity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found that hierarchy might be ubiquitous across species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brain network are highly modular as well, thus giving rise to a complex entangled structure we call ‘modular hierarchy’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analyze three distinct networks: macaque brain, human brain and C. elegans, and find intriguing structure function correspondence.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Such an organization provides us a bridge to seek correspondence between artificial deep neural networks and the Brain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those interested:    </a:t>
            </a:r>
            <a:r>
              <a:rPr lang="en-US" sz="1800" dirty="0"/>
              <a:t>Pathak, A., Menon, S. N. and Sinha, S., PNAS 121, e2314291121 (2024).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8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A870-B50A-9F09-CB5B-785DE0634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Invariant Structural Organization of Human Brain : Is there a ‘typical’ human brain?</a:t>
            </a:r>
          </a:p>
        </p:txBody>
      </p:sp>
    </p:spTree>
    <p:extLst>
      <p:ext uri="{BB962C8B-B14F-4D97-AF65-F5344CB8AC3E}">
        <p14:creationId xmlns:p14="http://schemas.microsoft.com/office/powerpoint/2010/main" val="2404681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5258-FD5F-2580-3C6B-574AFC4C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Human brain wiring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33FB-B153-BEEB-7315-59B6D761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5727" cy="4351338"/>
          </a:xfrm>
        </p:spPr>
        <p:txBody>
          <a:bodyPr>
            <a:normAutofit/>
          </a:bodyPr>
          <a:lstStyle/>
          <a:p>
            <a:r>
              <a:rPr lang="en-US" sz="1800" dirty="0"/>
              <a:t>Nathan Kline Institute (NKI) / Rockland Sample</a:t>
            </a:r>
          </a:p>
          <a:p>
            <a:r>
              <a:rPr lang="en-US" sz="1800" dirty="0"/>
              <a:t>196 healthy human subjects</a:t>
            </a:r>
          </a:p>
          <a:p>
            <a:r>
              <a:rPr lang="en-US" sz="1800" dirty="0"/>
              <a:t>Diffusion Tensor Imaging (DTI) : structural connectivity</a:t>
            </a:r>
          </a:p>
          <a:p>
            <a:r>
              <a:rPr lang="en-US" sz="1800" dirty="0"/>
              <a:t>Specific brain atlas (Craddock et. al., 2012, Human Brain Mapping) with 188 brain regions</a:t>
            </a:r>
          </a:p>
          <a:p>
            <a:r>
              <a:rPr lang="en-US" sz="1800" dirty="0"/>
              <a:t>Undirected weighted network</a:t>
            </a:r>
          </a:p>
          <a:p>
            <a:r>
              <a:rPr lang="en-US" sz="1800" dirty="0"/>
              <a:t>Weights represent observed thickness of axonal tracts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3C97B-F4B0-0FA9-857F-77EE72605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5" y="1825625"/>
            <a:ext cx="5255491" cy="36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1BC7-120A-36C6-9C51-3F7BD85D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More commonly occurring connections have thicker axonal tracts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CB5111-62E4-7B71-B990-B82ED8AFB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238" y="1403927"/>
            <a:ext cx="5342145" cy="5165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B2F22-EE4C-54AA-2F10-E1975175891E}"/>
              </a:ext>
            </a:extLst>
          </p:cNvPr>
          <p:cNvSpPr txBox="1"/>
          <p:nvPr/>
        </p:nvSpPr>
        <p:spPr>
          <a:xfrm>
            <a:off x="6546383" y="54540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Pathak, A., Menon, S. N. and Sinha, S., </a:t>
            </a:r>
            <a:r>
              <a:rPr lang="en-US" sz="1800" dirty="0" err="1"/>
              <a:t>arXive</a:t>
            </a:r>
            <a:r>
              <a:rPr lang="en-US" sz="1800" dirty="0"/>
              <a:t> (2020).</a:t>
            </a:r>
          </a:p>
        </p:txBody>
      </p:sp>
    </p:spTree>
    <p:extLst>
      <p:ext uri="{BB962C8B-B14F-4D97-AF65-F5344CB8AC3E}">
        <p14:creationId xmlns:p14="http://schemas.microsoft.com/office/powerpoint/2010/main" val="59100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7CA5-51C1-9BE9-8119-A3F00576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Connection weights follow nontrivial Poisson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F08A5-4F8B-123E-1341-357C6A15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2" y="3059257"/>
            <a:ext cx="4376180" cy="343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BCAFB-0CBA-176D-98B1-7A8F65EA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93" y="3286035"/>
            <a:ext cx="6421425" cy="3130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871AF-38F3-C654-8C27-358FF46B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472" y="2447603"/>
            <a:ext cx="2182793" cy="685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6A46B-ABB1-105E-58B6-5E0B7C816E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359"/>
          <a:stretch/>
        </p:blipFill>
        <p:spPr>
          <a:xfrm>
            <a:off x="8845614" y="1788130"/>
            <a:ext cx="1422400" cy="327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E8047-2A4C-A535-D80C-BA6EC7DC8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934" y="2706803"/>
            <a:ext cx="1593282" cy="704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182E3-A665-9181-D21B-3B759E620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833" y="2636175"/>
            <a:ext cx="2170960" cy="7271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C87BBE-D9DA-06D3-D35B-89BC1143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64" y="2090535"/>
            <a:ext cx="5470236" cy="888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There is a Poisson statistics underlying the connection weights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E0A393-EDAD-873E-8962-F69FE926DD8F}"/>
              </a:ext>
            </a:extLst>
          </p:cNvPr>
          <p:cNvSpPr txBox="1">
            <a:spLocks/>
          </p:cNvSpPr>
          <p:nvPr/>
        </p:nvSpPr>
        <p:spPr>
          <a:xfrm>
            <a:off x="6674654" y="1795827"/>
            <a:ext cx="2170960" cy="327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measured weights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CFF6A4-0C7C-5EF4-12B5-43897FFA3FAF}"/>
              </a:ext>
            </a:extLst>
          </p:cNvPr>
          <p:cNvSpPr txBox="1">
            <a:spLocks/>
          </p:cNvSpPr>
          <p:nvPr/>
        </p:nvSpPr>
        <p:spPr>
          <a:xfrm>
            <a:off x="6338439" y="2430282"/>
            <a:ext cx="2170960" cy="327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scaling factor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9CF692-81A0-09BD-7B31-E8A3D125A127}"/>
              </a:ext>
            </a:extLst>
          </p:cNvPr>
          <p:cNvSpPr txBox="1">
            <a:spLocks/>
          </p:cNvSpPr>
          <p:nvPr/>
        </p:nvSpPr>
        <p:spPr>
          <a:xfrm>
            <a:off x="8646394" y="2397780"/>
            <a:ext cx="2707405" cy="3279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Rescaled Poisson variable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82F05-AF25-BF33-E32C-5E2790CCA21E}"/>
              </a:ext>
            </a:extLst>
          </p:cNvPr>
          <p:cNvSpPr txBox="1"/>
          <p:nvPr/>
        </p:nvSpPr>
        <p:spPr>
          <a:xfrm>
            <a:off x="4963793" y="64167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Pathak, A., Menon, S. N. and Sinha, S., </a:t>
            </a:r>
            <a:r>
              <a:rPr lang="en-US" sz="1800" dirty="0" err="1"/>
              <a:t>arXive</a:t>
            </a:r>
            <a:r>
              <a:rPr lang="en-US" sz="1800" dirty="0"/>
              <a:t> (2020).</a:t>
            </a:r>
          </a:p>
        </p:txBody>
      </p:sp>
    </p:spTree>
    <p:extLst>
      <p:ext uri="{BB962C8B-B14F-4D97-AF65-F5344CB8AC3E}">
        <p14:creationId xmlns:p14="http://schemas.microsoft.com/office/powerpoint/2010/main" val="8595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0360-A123-A5BA-68EE-C85B6731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Poisson variable may have real biological interpretability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66F67-F1C2-FD91-B0D5-41061495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38" y="1571595"/>
            <a:ext cx="5632080" cy="5230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0D2FB-8C62-863A-BA32-3B6BA923D83A}"/>
              </a:ext>
            </a:extLst>
          </p:cNvPr>
          <p:cNvSpPr txBox="1"/>
          <p:nvPr/>
        </p:nvSpPr>
        <p:spPr>
          <a:xfrm>
            <a:off x="8058783" y="5721928"/>
            <a:ext cx="3419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Pathak, A., Menon, S. N. and Sinha, S., </a:t>
            </a:r>
            <a:r>
              <a:rPr lang="en-US" sz="1800" dirty="0" err="1"/>
              <a:t>arXive</a:t>
            </a:r>
            <a:r>
              <a:rPr lang="en-US" sz="1800" dirty="0"/>
              <a:t> (2020).</a:t>
            </a:r>
          </a:p>
        </p:txBody>
      </p:sp>
    </p:spTree>
    <p:extLst>
      <p:ext uri="{BB962C8B-B14F-4D97-AF65-F5344CB8AC3E}">
        <p14:creationId xmlns:p14="http://schemas.microsoft.com/office/powerpoint/2010/main" val="325649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321A7-08FC-3710-06D0-BB9D5A676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E35C-3B41-F011-F332-C7DC0141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Poisson variable may have real biological interpretability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7EE73-3B60-F829-394F-483754FF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87" y="1240232"/>
            <a:ext cx="5997713" cy="5617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53CB10-ED69-065D-2448-2BB1597FDDB3}"/>
              </a:ext>
            </a:extLst>
          </p:cNvPr>
          <p:cNvSpPr txBox="1"/>
          <p:nvPr/>
        </p:nvSpPr>
        <p:spPr>
          <a:xfrm>
            <a:off x="8522965" y="5601855"/>
            <a:ext cx="3299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Pathak, A., Menon, S. N. and Sinha, S., </a:t>
            </a:r>
            <a:r>
              <a:rPr lang="en-US" sz="1800" dirty="0" err="1"/>
              <a:t>arXive</a:t>
            </a:r>
            <a:r>
              <a:rPr lang="en-US" sz="1800" dirty="0"/>
              <a:t> (2020).</a:t>
            </a:r>
          </a:p>
        </p:txBody>
      </p:sp>
    </p:spTree>
    <p:extLst>
      <p:ext uri="{BB962C8B-B14F-4D97-AF65-F5344CB8AC3E}">
        <p14:creationId xmlns:p14="http://schemas.microsoft.com/office/powerpoint/2010/main" val="54215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C82D-7336-E5B3-192C-61BF0DE9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Human brain has an invariant ‘basal’ network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57A298-044E-FDD6-5C30-9A6699FA6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843" y="1788679"/>
            <a:ext cx="6354567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2564C-F3B1-2510-11EC-81BD88585FFA}"/>
              </a:ext>
            </a:extLst>
          </p:cNvPr>
          <p:cNvSpPr txBox="1"/>
          <p:nvPr/>
        </p:nvSpPr>
        <p:spPr>
          <a:xfrm>
            <a:off x="8522965" y="5601855"/>
            <a:ext cx="3299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Pathak, A., Menon, S. N. and Sinha, S., </a:t>
            </a:r>
            <a:r>
              <a:rPr lang="en-US" sz="1800" dirty="0" err="1"/>
              <a:t>arXive</a:t>
            </a:r>
            <a:r>
              <a:rPr lang="en-US" sz="1800" dirty="0"/>
              <a:t> (2020).</a:t>
            </a:r>
          </a:p>
        </p:txBody>
      </p:sp>
    </p:spTree>
    <p:extLst>
      <p:ext uri="{BB962C8B-B14F-4D97-AF65-F5344CB8AC3E}">
        <p14:creationId xmlns:p14="http://schemas.microsoft.com/office/powerpoint/2010/main" val="243527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B4F9-C0AF-1A8B-D512-9BDF0BDE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1EE4-236D-8CE3-7D27-801FA30D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Poisson statistics underlying connection weights allows single parameter to explain frequency of occurrence of a connection as well as its weight distribution. </a:t>
            </a:r>
          </a:p>
          <a:p>
            <a:r>
              <a:rPr lang="en-US" sz="1800" dirty="0"/>
              <a:t>Implies a common generative mechanism for wiring and weighting during development.</a:t>
            </a:r>
          </a:p>
          <a:p>
            <a:r>
              <a:rPr lang="en-US" sz="1800" dirty="0"/>
              <a:t>Using the statistics, we can rescale the the weights which appear to have more biological interpretability : rescaled weight may represent number of connections while rescale factor may represent individual axon thickness.</a:t>
            </a:r>
          </a:p>
          <a:p>
            <a:r>
              <a:rPr lang="en-US" sz="1800" dirty="0"/>
              <a:t>We also observe strong bimodality in the variability in connection weights: dividing the structural brain network into two subnetworks : an invariant ‘basal’ network and a highly varying ‘super-structure’ network.</a:t>
            </a:r>
          </a:p>
        </p:txBody>
      </p:sp>
    </p:spTree>
    <p:extLst>
      <p:ext uri="{BB962C8B-B14F-4D97-AF65-F5344CB8AC3E}">
        <p14:creationId xmlns:p14="http://schemas.microsoft.com/office/powerpoint/2010/main" val="89890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A4AF6-91AD-EAE4-B6A5-04E735DFC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2E83-C697-7A14-78BA-AA543ABF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Complexity in brain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477A1-BB95-CD3C-4590-9C82DEC77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is a complex system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functions via dynamical interaction patterns between large number of components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88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6CC36-8AD4-BCD9-24E0-6F147A7C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403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0CFF9-04B3-B000-C0C0-E55BF9623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D7AE-D0D2-7AFD-D0E0-52542849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Complexity in brain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4ACF-5872-A8D9-4021-69A140335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is a complex system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functions via dynamical interaction patterns between large number of components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 every component interacts with every components all at once, their interactions are highly structured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5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5EFF1-A058-947A-EAF8-9248F78E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725F-6D18-8619-C002-EC8C9F0D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Complexity in brain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A92D-8CB1-0D17-6E11-B81CCC5A9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is a complex system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functions via dynamical interaction patterns between large number of components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 every component interacts with every components all at once, their interactions are highly structured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These interactions are driven as well as constrained by the anatomical connectivity, or ‘structural connectivity’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6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E5BE-9ECA-AEA3-BA6B-AB25DF2C5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09AA-B970-116D-1E08-12E7F2E0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Complexity in brain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3E03B-1383-9E37-3BE0-53D6A1900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is a complex system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functions via dynamical interaction patterns between large number of components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 every component interacts with every components all at once, their interactions are highly structured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These interactions are driven as well as constrained by the anatomical connectivity, or ‘structural connectivity’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Organizing principles of structural connectivity can be understood through network neuroscience tools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3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932A5-3B0C-EFE9-DBC7-25DF8184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EE59-3A83-0F3B-B446-6DFB708C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Complexity in brain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DBF74-4D26-25D3-3A64-ABEF461A0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is a complex system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Brain functions via dynamical interaction patterns between large number of components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 every component interacts with every components all at once, their interactions are highly structured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These interactions are driven as well as constrained by the anatomical connectivity, or ‘structural connectivity’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Organizing principles of structural connectivity can be understood through network neuroscience tools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Examples of commonly studied organizing principles in brain networks: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3D273-70C9-4EA6-977D-D503BF948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19" y="4771575"/>
            <a:ext cx="1870857" cy="194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78C1C-58AA-F9C4-3FC5-170175B2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163" y="4888025"/>
            <a:ext cx="3091873" cy="1709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A84AF-BE99-B4C0-47C0-7FFEA71DC122}"/>
              </a:ext>
            </a:extLst>
          </p:cNvPr>
          <p:cNvSpPr txBox="1"/>
          <p:nvPr/>
        </p:nvSpPr>
        <p:spPr>
          <a:xfrm>
            <a:off x="729433" y="5465807"/>
            <a:ext cx="374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Core-periphery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8A527-053C-385F-B8EF-587EA1DB0CF4}"/>
              </a:ext>
            </a:extLst>
          </p:cNvPr>
          <p:cNvSpPr txBox="1"/>
          <p:nvPr/>
        </p:nvSpPr>
        <p:spPr>
          <a:xfrm>
            <a:off x="5995435" y="5454450"/>
            <a:ext cx="374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Modularity</a:t>
            </a:r>
          </a:p>
        </p:txBody>
      </p:sp>
    </p:spTree>
    <p:extLst>
      <p:ext uri="{BB962C8B-B14F-4D97-AF65-F5344CB8AC3E}">
        <p14:creationId xmlns:p14="http://schemas.microsoft.com/office/powerpoint/2010/main" val="124386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1805A-41D7-357B-F26C-B46A087ED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DC98-68F3-4918-F03B-6024B7FF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Our contribution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729CF-FAD7-3463-FE2E-DF6DFBC36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addressed the lack of network neuroscience tool to study a very specific type of organizational principle which is very commonly found in brain at various scales: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5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C785-1974-76FF-7744-6655D6C82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D54D-13B1-1431-1C3B-830E1383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Our contribution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F1F32-BDE0-F037-B5E7-6B2B8144C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addressed the lack of network neuroscience tool to study a very specific type of organizational principle which is very commonly found in brain at various scales: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‘Hierarchy’ suffers from terminology confusion : one word means so many things over a vast literature </a:t>
            </a:r>
          </a:p>
        </p:txBody>
      </p:sp>
    </p:spTree>
    <p:extLst>
      <p:ext uri="{BB962C8B-B14F-4D97-AF65-F5344CB8AC3E}">
        <p14:creationId xmlns:p14="http://schemas.microsoft.com/office/powerpoint/2010/main" val="108006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1284</Words>
  <Application>Microsoft Macintosh PowerPoint</Application>
  <PresentationFormat>Widescreen</PresentationFormat>
  <Paragraphs>121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Helvetica</vt:lpstr>
      <vt:lpstr>Open Sans</vt:lpstr>
      <vt:lpstr>Roboto</vt:lpstr>
      <vt:lpstr>Office Theme</vt:lpstr>
      <vt:lpstr>Hierarchy and Population Invariance: Further dive into structural complexity in brain networks   </vt:lpstr>
      <vt:lpstr>Complexity in brain networks</vt:lpstr>
      <vt:lpstr>Complexity in brain networks</vt:lpstr>
      <vt:lpstr>Complexity in brain networks</vt:lpstr>
      <vt:lpstr>Complexity in brain networks</vt:lpstr>
      <vt:lpstr>Complexity in brain networks</vt:lpstr>
      <vt:lpstr>Complexity in brain networks</vt:lpstr>
      <vt:lpstr>Our contribution </vt:lpstr>
      <vt:lpstr>Our contribution </vt:lpstr>
      <vt:lpstr>Our contribution </vt:lpstr>
      <vt:lpstr>Hierarchy as an organizing principle in the brain</vt:lpstr>
      <vt:lpstr>Hierarchy as an organizing principle in the brain</vt:lpstr>
      <vt:lpstr>Hierarchy Index</vt:lpstr>
      <vt:lpstr>Benchmarking on synthetic networks</vt:lpstr>
      <vt:lpstr>Hierarchy in Macaque brain </vt:lpstr>
      <vt:lpstr>But macaque brain was modular too!</vt:lpstr>
      <vt:lpstr>Modularity and Hierarchy are intertwined</vt:lpstr>
      <vt:lpstr>Modular-Hierarchy is what it is</vt:lpstr>
      <vt:lpstr>Modular Hierarchy in human brain</vt:lpstr>
      <vt:lpstr>Modular Hierarchy in C. elegans</vt:lpstr>
      <vt:lpstr>Conclusions</vt:lpstr>
      <vt:lpstr>PowerPoint Presentation</vt:lpstr>
      <vt:lpstr>Human brain wiring dataset</vt:lpstr>
      <vt:lpstr>More commonly occurring connections have thicker axonal tracts</vt:lpstr>
      <vt:lpstr>Connection weights follow nontrivial Poisson statistics</vt:lpstr>
      <vt:lpstr>Poisson variable may have real biological interpretability</vt:lpstr>
      <vt:lpstr>Poisson variable may have real biological interpretability</vt:lpstr>
      <vt:lpstr>Human brain has an invariant ‘basal’ network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Anand Pathak</dc:creator>
  <cp:lastModifiedBy>Anand Pathak</cp:lastModifiedBy>
  <cp:revision>4</cp:revision>
  <dcterms:created xsi:type="dcterms:W3CDTF">2025-05-28T05:15:36Z</dcterms:created>
  <dcterms:modified xsi:type="dcterms:W3CDTF">2025-05-30T06:52:25Z</dcterms:modified>
</cp:coreProperties>
</file>