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737" r:id="rId2"/>
    <p:sldId id="727" r:id="rId3"/>
    <p:sldId id="671" r:id="rId4"/>
    <p:sldId id="735" r:id="rId5"/>
    <p:sldId id="728" r:id="rId6"/>
    <p:sldId id="677" r:id="rId7"/>
    <p:sldId id="729" r:id="rId8"/>
    <p:sldId id="261" r:id="rId9"/>
    <p:sldId id="262" r:id="rId10"/>
    <p:sldId id="276" r:id="rId11"/>
    <p:sldId id="738" r:id="rId12"/>
    <p:sldId id="295" r:id="rId13"/>
    <p:sldId id="294" r:id="rId14"/>
    <p:sldId id="277" r:id="rId15"/>
    <p:sldId id="279" r:id="rId16"/>
    <p:sldId id="281" r:id="rId17"/>
    <p:sldId id="282" r:id="rId18"/>
    <p:sldId id="296" r:id="rId19"/>
    <p:sldId id="283" r:id="rId20"/>
    <p:sldId id="286" r:id="rId21"/>
    <p:sldId id="284" r:id="rId22"/>
    <p:sldId id="739" r:id="rId23"/>
    <p:sldId id="275" r:id="rId24"/>
    <p:sldId id="288" r:id="rId25"/>
    <p:sldId id="289" r:id="rId26"/>
    <p:sldId id="736" r:id="rId27"/>
    <p:sldId id="287" r:id="rId28"/>
    <p:sldId id="291" r:id="rId29"/>
    <p:sldId id="292" r:id="rId30"/>
    <p:sldId id="290" r:id="rId31"/>
    <p:sldId id="730" r:id="rId32"/>
    <p:sldId id="29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815"/>
    <p:restoredTop sz="96281"/>
  </p:normalViewPr>
  <p:slideViewPr>
    <p:cSldViewPr snapToGrid="0">
      <p:cViewPr varScale="1">
        <p:scale>
          <a:sx n="171" d="100"/>
          <a:sy n="171" d="100"/>
        </p:scale>
        <p:origin x="176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51F96-9A2E-DF42-B003-796DC92CCA99}" type="datetimeFigureOut">
              <a:rPr lang="en-US" smtClean="0"/>
              <a:t>5/29/25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366E1-EB93-4D46-9D0D-2020787D0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82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3B241-185A-757D-45C5-004140D01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91F786-43C8-CB9E-3EBF-61F8EF17A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5D276-5B2D-A928-F908-6342F9642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93B3-0240-8249-9036-E4C89B896FA5}" type="datetimeFigureOut">
              <a:rPr lang="en-US" smtClean="0"/>
              <a:t>5/29/25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32469-50A8-3395-45E9-A6A1F8632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DE131-A443-8E45-3EA0-D0CCFD805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00F4-5D57-3140-885C-6EBBE9F62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04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6D5E7-28CD-0E61-9BB0-0EE32DBAA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A921D8-3FF1-CFE0-4F42-5E3DD6C7D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B4033-D183-EC5E-8050-004357FFE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93B3-0240-8249-9036-E4C89B896FA5}" type="datetimeFigureOut">
              <a:rPr lang="en-US" smtClean="0"/>
              <a:t>5/29/25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A02BF-2892-3169-AB09-B34DA4A2D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584CB-2EC8-2E7D-CFAF-EBEFD0D1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00F4-5D57-3140-885C-6EBBE9F62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8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E223DF-980E-57B5-6CAE-CF8938DB14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B4BB4-17B9-CC5C-4765-E00D6CFCD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29027-05AE-8926-F899-92EA2B40B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93B3-0240-8249-9036-E4C89B896FA5}" type="datetimeFigureOut">
              <a:rPr lang="en-US" smtClean="0"/>
              <a:t>5/29/25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7A0F6-3F5C-12FA-821E-BEC45F113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97A49-2671-3AFB-ECFA-B2B36537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00F4-5D57-3140-885C-6EBBE9F62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04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1843F-119C-174E-AA24-1FD4AF3F5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09CAC-2B14-7AFD-ECAC-5F526740F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D08A7-EF2E-F4F5-1683-3ABE302C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93B3-0240-8249-9036-E4C89B896FA5}" type="datetimeFigureOut">
              <a:rPr lang="en-US" smtClean="0"/>
              <a:t>5/29/25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D1A14-C164-8AEA-6C5B-2BCBDA4C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A1AF1-D3B4-29D3-0C58-9FB08B51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00F4-5D57-3140-885C-6EBBE9F62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46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9BB37-9A04-2FBF-E138-8BDF71825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0F59D-5A49-42AE-E3A7-24AD0EF5C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97DAE-03A7-A440-F0D3-6D371EF26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93B3-0240-8249-9036-E4C89B896FA5}" type="datetimeFigureOut">
              <a:rPr lang="en-US" smtClean="0"/>
              <a:t>5/29/25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2CF05-FE0D-2747-1591-F1F813F8E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7324E-DDC3-19E9-7B16-9A5767722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00F4-5D57-3140-885C-6EBBE9F62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4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13B34-A19E-38D5-70B0-6C4B7B4B5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AE23A-5559-5D77-7F99-8B95B74028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169676-0E97-4E4D-A4AA-B79992A95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D31BCF-A13E-F937-7B32-6C61B22B6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93B3-0240-8249-9036-E4C89B896FA5}" type="datetimeFigureOut">
              <a:rPr lang="en-US" smtClean="0"/>
              <a:t>5/29/25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90440-27F3-8922-19CD-9E86430A6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68A5F9-82C2-C82B-B85E-65ED0AA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00F4-5D57-3140-885C-6EBBE9F62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95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B49C0-D4CD-1ACE-BF9A-7957156F1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4142D-095B-DC29-F9FD-394A3CA61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7ACD46-045F-E893-E947-2877C05F1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FA221E-6ED8-4F4B-1FEE-ACD5D1EB09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74F02E-FD1A-66F8-0DD7-08557982A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E7B70E-BAFB-D341-DCDD-8440B2E4B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93B3-0240-8249-9036-E4C89B896FA5}" type="datetimeFigureOut">
              <a:rPr lang="en-US" smtClean="0"/>
              <a:t>5/29/25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5790D8-D06C-5890-594A-9CFBE4367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2F78CB-398B-4F77-D787-75BE6070D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00F4-5D57-3140-885C-6EBBE9F62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27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41514-A5B8-9F6B-4B86-B76AB81B0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ED8B4B-4B6E-7360-DC5D-3814F5BBB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93B3-0240-8249-9036-E4C89B896FA5}" type="datetimeFigureOut">
              <a:rPr lang="en-US" smtClean="0"/>
              <a:t>5/29/25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ECE257-4EDE-0166-808F-D82644533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3EF2F-8612-4683-F4A3-B7DDB92D1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00F4-5D57-3140-885C-6EBBE9F62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8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542C54-038E-16FE-6DA2-315AEF8D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93B3-0240-8249-9036-E4C89B896FA5}" type="datetimeFigureOut">
              <a:rPr lang="en-US" smtClean="0"/>
              <a:t>5/29/25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97A4DA-BD9E-0351-5084-C77125086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A613-A2B8-80B5-E6D4-8AD8F7C57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00F4-5D57-3140-885C-6EBBE9F62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67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4C7C5-55E0-D0DE-C3B6-17FB0092A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E8978-D4CA-ADC1-0D09-57DF304D8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B97D0C-3F4A-A6CA-58B1-EF46C7C8B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E01F0-AA83-92C8-30D4-F2158D208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93B3-0240-8249-9036-E4C89B896FA5}" type="datetimeFigureOut">
              <a:rPr lang="en-US" smtClean="0"/>
              <a:t>5/29/25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7535E-E0FA-8179-6DC6-592E62C49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D5927D-56F6-C8A6-92A0-51B63F792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00F4-5D57-3140-885C-6EBBE9F62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47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6B7B2-263F-F5D6-BE2B-439CF249B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46E3A7-A818-8560-B3B2-9ED2D4380A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5DAFDA-DEE7-A1BE-03CA-A2AC8D48C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E0AA5-85CC-57DE-6166-AF2434657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93B3-0240-8249-9036-E4C89B896FA5}" type="datetimeFigureOut">
              <a:rPr lang="en-US" smtClean="0"/>
              <a:t>5/29/25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71BFE4-8585-187D-7140-B378141DD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D54EB-14FA-AF0F-B381-50FFE3A4E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00F4-5D57-3140-885C-6EBBE9F62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17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ED8157-3E27-14C2-CEF9-994D73982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20F16-7D6E-4803-6E23-D49374C3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639E9-A3BA-65DF-09B6-881D621BA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A93B3-0240-8249-9036-E4C89B896FA5}" type="datetimeFigureOut">
              <a:rPr lang="en-US" smtClean="0"/>
              <a:t>5/29/25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37177-33BD-B6D9-B133-67044FD69F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B55D7-3B22-4001-8319-B99BF9ECFE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600F4-5D57-3140-885C-6EBBE9F62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0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39111E-746A-BC5A-D11C-518AAE674C62}"/>
              </a:ext>
            </a:extLst>
          </p:cNvPr>
          <p:cNvSpPr txBox="1"/>
          <p:nvPr/>
        </p:nvSpPr>
        <p:spPr>
          <a:xfrm>
            <a:off x="3064561" y="2929865"/>
            <a:ext cx="6062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Emergence m</a:t>
            </a:r>
            <a:r>
              <a:rPr lang="en-US" sz="2000" b="1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odularity</a:t>
            </a:r>
            <a:r>
              <a:rPr lang="en-US" sz="2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000" b="1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circuits in the network</a:t>
            </a: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991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4B59890-054B-1816-A086-D38FB48E9D45}"/>
              </a:ext>
            </a:extLst>
          </p:cNvPr>
          <p:cNvSpPr txBox="1"/>
          <p:nvPr/>
        </p:nvSpPr>
        <p:spPr>
          <a:xfrm>
            <a:off x="1050471" y="3117393"/>
            <a:ext cx="100910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Structural vs </a:t>
            </a: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unctional </a:t>
            </a: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onnectome</a:t>
            </a:r>
          </a:p>
        </p:txBody>
      </p:sp>
    </p:spTree>
    <p:extLst>
      <p:ext uri="{BB962C8B-B14F-4D97-AF65-F5344CB8AC3E}">
        <p14:creationId xmlns:p14="http://schemas.microsoft.com/office/powerpoint/2010/main" val="4270854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4B59890-054B-1816-A086-D38FB48E9D45}"/>
              </a:ext>
            </a:extLst>
          </p:cNvPr>
          <p:cNvSpPr txBox="1"/>
          <p:nvPr/>
        </p:nvSpPr>
        <p:spPr>
          <a:xfrm>
            <a:off x="907867" y="1608633"/>
            <a:ext cx="1009105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Hard-wired neuronal connectome provided a road map that tells how information can flow to generate a behavior.</a:t>
            </a:r>
          </a:p>
          <a:p>
            <a:endParaRPr lang="en-US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However, it does not tell you when or where information is actually flowing – again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connectomics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 </a:t>
            </a:r>
            <a:r>
              <a:rPr lang="en-US" sz="20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C. elegans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has given us wonderful testable hypotheses in terms of how neural circuits work. </a:t>
            </a:r>
          </a:p>
          <a:p>
            <a:endParaRPr lang="en-US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Time delay information is also missing</a:t>
            </a:r>
          </a:p>
        </p:txBody>
      </p:sp>
    </p:spTree>
    <p:extLst>
      <p:ext uri="{BB962C8B-B14F-4D97-AF65-F5344CB8AC3E}">
        <p14:creationId xmlns:p14="http://schemas.microsoft.com/office/powerpoint/2010/main" val="4266071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14948F-68E8-3AD1-9FEF-74FDF59CC2DC}"/>
              </a:ext>
            </a:extLst>
          </p:cNvPr>
          <p:cNvSpPr txBox="1"/>
          <p:nvPr/>
        </p:nvSpPr>
        <p:spPr>
          <a:xfrm>
            <a:off x="1108630" y="1112166"/>
            <a:ext cx="9501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Towards functional connectome: 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How to monitor circuit activity real-time in behaving animals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699939-1C2C-4190-2BDA-DDFD7ECD1960}"/>
              </a:ext>
            </a:extLst>
          </p:cNvPr>
          <p:cNvSpPr txBox="1"/>
          <p:nvPr/>
        </p:nvSpPr>
        <p:spPr>
          <a:xfrm>
            <a:off x="1108630" y="2596979"/>
            <a:ext cx="96421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Powerful microscopes: that can track a behaving animal and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simultaneously image individual neurons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2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Activity sensor: To monitor neuronal activity real-time</a:t>
            </a:r>
          </a:p>
          <a:p>
            <a:pPr marL="457200" indent="-457200">
              <a:buAutoNum type="arabicPeriod" startAt="2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2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Neuronal identity marker: To identify specific neurons distinctly in behaving, live animals </a:t>
            </a:r>
          </a:p>
        </p:txBody>
      </p:sp>
    </p:spTree>
    <p:extLst>
      <p:ext uri="{BB962C8B-B14F-4D97-AF65-F5344CB8AC3E}">
        <p14:creationId xmlns:p14="http://schemas.microsoft.com/office/powerpoint/2010/main" val="3031734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0FD26C-5DE9-8B61-8A5B-B304EA121F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43194"/>
          <a:stretch/>
        </p:blipFill>
        <p:spPr>
          <a:xfrm>
            <a:off x="2710478" y="1088314"/>
            <a:ext cx="6771044" cy="52584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14948F-68E8-3AD1-9FEF-74FDF59CC2DC}"/>
              </a:ext>
            </a:extLst>
          </p:cNvPr>
          <p:cNvSpPr txBox="1"/>
          <p:nvPr/>
        </p:nvSpPr>
        <p:spPr>
          <a:xfrm>
            <a:off x="888274" y="511275"/>
            <a:ext cx="101832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Neuronal identity marker: To identify specific neurons distinctly in behaving, live animals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B60147-8D18-F7AE-41A9-1DFF69FECA7C}"/>
              </a:ext>
            </a:extLst>
          </p:cNvPr>
          <p:cNvSpPr txBox="1"/>
          <p:nvPr/>
        </p:nvSpPr>
        <p:spPr>
          <a:xfrm>
            <a:off x="8791302" y="6346725"/>
            <a:ext cx="213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Yemini et. al., 2021</a:t>
            </a:r>
          </a:p>
        </p:txBody>
      </p:sp>
    </p:spTree>
    <p:extLst>
      <p:ext uri="{BB962C8B-B14F-4D97-AF65-F5344CB8AC3E}">
        <p14:creationId xmlns:p14="http://schemas.microsoft.com/office/powerpoint/2010/main" val="20629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9BEE61-1388-6FA6-E8B2-A178CE3383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58381"/>
          <a:stretch/>
        </p:blipFill>
        <p:spPr>
          <a:xfrm>
            <a:off x="1863504" y="1338941"/>
            <a:ext cx="8712687" cy="49573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8011CD-E610-31F8-37DB-09ADEE48D027}"/>
              </a:ext>
            </a:extLst>
          </p:cNvPr>
          <p:cNvSpPr txBox="1"/>
          <p:nvPr/>
        </p:nvSpPr>
        <p:spPr>
          <a:xfrm>
            <a:off x="522515" y="427949"/>
            <a:ext cx="109205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Each neuron can be distinctly identified based on </a:t>
            </a:r>
          </a:p>
          <a:p>
            <a:pPr algn="ctr"/>
            <a:r>
              <a:rPr lang="en-US" sz="22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specific color code and positional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F48ADD-1B9E-7FB5-A27C-1FCDBBCE6EBE}"/>
              </a:ext>
            </a:extLst>
          </p:cNvPr>
          <p:cNvSpPr txBox="1"/>
          <p:nvPr/>
        </p:nvSpPr>
        <p:spPr>
          <a:xfrm>
            <a:off x="8791302" y="6253182"/>
            <a:ext cx="213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Yemini et. al., 2021</a:t>
            </a:r>
          </a:p>
        </p:txBody>
      </p:sp>
    </p:spTree>
    <p:extLst>
      <p:ext uri="{BB962C8B-B14F-4D97-AF65-F5344CB8AC3E}">
        <p14:creationId xmlns:p14="http://schemas.microsoft.com/office/powerpoint/2010/main" val="401295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-s2.0-S0092867420316822-mmc9.mp4">
            <a:hlinkClick r:id="" action="ppaction://media"/>
            <a:extLst>
              <a:ext uri="{FF2B5EF4-FFF2-40B4-BE49-F238E27FC236}">
                <a16:creationId xmlns:a16="http://schemas.microsoft.com/office/drawing/2014/main" id="{819FD9E0-8029-B02C-DCF9-397A8B0B97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469" t="25333" r="5245" b="27048"/>
          <a:stretch/>
        </p:blipFill>
        <p:spPr>
          <a:xfrm>
            <a:off x="888274" y="1737360"/>
            <a:ext cx="10215155" cy="3265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683B08-C2D5-5EAB-6D87-6F0D74024982}"/>
              </a:ext>
            </a:extLst>
          </p:cNvPr>
          <p:cNvSpPr txBox="1"/>
          <p:nvPr/>
        </p:nvSpPr>
        <p:spPr>
          <a:xfrm>
            <a:off x="777240" y="597766"/>
            <a:ext cx="106788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NeuroPAL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A Multicolor Atlas for Whole-Brain Neuronal Identification in </a:t>
            </a:r>
            <a:r>
              <a:rPr lang="en-US" sz="2000" b="0" i="1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C. elegans</a:t>
            </a:r>
            <a:endParaRPr lang="en-US" sz="2000" b="0" i="0" dirty="0">
              <a:solidFill>
                <a:srgbClr val="1F1F1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5B080B-93A9-AB2A-098E-BAB8720DD0F9}"/>
              </a:ext>
            </a:extLst>
          </p:cNvPr>
          <p:cNvSpPr txBox="1"/>
          <p:nvPr/>
        </p:nvSpPr>
        <p:spPr>
          <a:xfrm>
            <a:off x="8965023" y="5654243"/>
            <a:ext cx="213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Yemini et. al., 2021</a:t>
            </a:r>
          </a:p>
        </p:txBody>
      </p:sp>
    </p:spTree>
    <p:extLst>
      <p:ext uri="{BB962C8B-B14F-4D97-AF65-F5344CB8AC3E}">
        <p14:creationId xmlns:p14="http://schemas.microsoft.com/office/powerpoint/2010/main" val="418065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-s2.0-S0092867420316822-mmc11.mp4">
            <a:hlinkClick r:id="" action="ppaction://media"/>
            <a:extLst>
              <a:ext uri="{FF2B5EF4-FFF2-40B4-BE49-F238E27FC236}">
                <a16:creationId xmlns:a16="http://schemas.microsoft.com/office/drawing/2014/main" id="{3DD8F288-6ACA-4A59-6C25-968498AAE4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5291" y="1309169"/>
            <a:ext cx="9161417" cy="4580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C48849-F2A9-03AC-8ABB-93A915482BBB}"/>
              </a:ext>
            </a:extLst>
          </p:cNvPr>
          <p:cNvSpPr txBox="1"/>
          <p:nvPr/>
        </p:nvSpPr>
        <p:spPr>
          <a:xfrm>
            <a:off x="1185453" y="601283"/>
            <a:ext cx="9638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Whole brain neuronal activity monitoring under specific </a:t>
            </a:r>
            <a:r>
              <a:rPr lang="en-US" sz="2000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cue - 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using GCaMP (activity sensor) and </a:t>
            </a:r>
            <a:r>
              <a:rPr lang="en-US" sz="2000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NeuroPAL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(neuronal identity atlas)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BD028F-F186-B36F-1933-2D6257A200A2}"/>
              </a:ext>
            </a:extLst>
          </p:cNvPr>
          <p:cNvSpPr txBox="1"/>
          <p:nvPr/>
        </p:nvSpPr>
        <p:spPr>
          <a:xfrm>
            <a:off x="8685258" y="6072051"/>
            <a:ext cx="213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Yemini et. al., 2021</a:t>
            </a:r>
          </a:p>
        </p:txBody>
      </p:sp>
    </p:spTree>
    <p:extLst>
      <p:ext uri="{BB962C8B-B14F-4D97-AF65-F5344CB8AC3E}">
        <p14:creationId xmlns:p14="http://schemas.microsoft.com/office/powerpoint/2010/main" val="241203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208D3A-1532-FEB8-9275-7BC46BCA6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794"/>
          <a:stretch/>
        </p:blipFill>
        <p:spPr>
          <a:xfrm>
            <a:off x="895713" y="1426388"/>
            <a:ext cx="10050962" cy="43473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B81213-8A46-5208-0238-ABD9F39756C0}"/>
              </a:ext>
            </a:extLst>
          </p:cNvPr>
          <p:cNvSpPr txBox="1"/>
          <p:nvPr/>
        </p:nvSpPr>
        <p:spPr>
          <a:xfrm>
            <a:off x="2479240" y="653329"/>
            <a:ext cx="72335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 Algorithm for Semi-automated Neuronal Identification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F98BA1-E596-073C-0872-9441217FE4BF}"/>
              </a:ext>
            </a:extLst>
          </p:cNvPr>
          <p:cNvSpPr txBox="1"/>
          <p:nvPr/>
        </p:nvSpPr>
        <p:spPr>
          <a:xfrm>
            <a:off x="8808269" y="6115956"/>
            <a:ext cx="213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Yemini et. al., 2021</a:t>
            </a:r>
          </a:p>
        </p:txBody>
      </p:sp>
    </p:spTree>
    <p:extLst>
      <p:ext uri="{BB962C8B-B14F-4D97-AF65-F5344CB8AC3E}">
        <p14:creationId xmlns:p14="http://schemas.microsoft.com/office/powerpoint/2010/main" val="1207873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-s2.0-S0092867420316822-mmc11.mp4">
            <a:hlinkClick r:id="" action="ppaction://media"/>
            <a:extLst>
              <a:ext uri="{FF2B5EF4-FFF2-40B4-BE49-F238E27FC236}">
                <a16:creationId xmlns:a16="http://schemas.microsoft.com/office/drawing/2014/main" id="{3DD8F288-6ACA-4A59-6C25-968498AAE4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5291" y="1309169"/>
            <a:ext cx="9161417" cy="4580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C48849-F2A9-03AC-8ABB-93A915482BBB}"/>
              </a:ext>
            </a:extLst>
          </p:cNvPr>
          <p:cNvSpPr txBox="1"/>
          <p:nvPr/>
        </p:nvSpPr>
        <p:spPr>
          <a:xfrm>
            <a:off x="1185453" y="601283"/>
            <a:ext cx="9638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Whole brain neuronal activity monitoring under specific </a:t>
            </a:r>
            <a:r>
              <a:rPr lang="en-US" sz="2000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cue - 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using GCaMP (activity sensor) and </a:t>
            </a:r>
            <a:r>
              <a:rPr lang="en-US" sz="2000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NeuroPAL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(neuronal identity atlas)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BD028F-F186-B36F-1933-2D6257A200A2}"/>
              </a:ext>
            </a:extLst>
          </p:cNvPr>
          <p:cNvSpPr txBox="1"/>
          <p:nvPr/>
        </p:nvSpPr>
        <p:spPr>
          <a:xfrm>
            <a:off x="8685258" y="6072051"/>
            <a:ext cx="213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Yemini et. al., 2021</a:t>
            </a:r>
          </a:p>
        </p:txBody>
      </p:sp>
    </p:spTree>
    <p:extLst>
      <p:ext uri="{BB962C8B-B14F-4D97-AF65-F5344CB8AC3E}">
        <p14:creationId xmlns:p14="http://schemas.microsoft.com/office/powerpoint/2010/main" val="406953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BC8328-6BF1-85B6-0B50-51AEE431DA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71810" r="25762"/>
          <a:stretch/>
        </p:blipFill>
        <p:spPr>
          <a:xfrm>
            <a:off x="716532" y="1234440"/>
            <a:ext cx="4756119" cy="2664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9A2411-C8F0-06B3-3D35-FB9E187BD0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" r="30703" b="-1044"/>
          <a:stretch/>
        </p:blipFill>
        <p:spPr>
          <a:xfrm>
            <a:off x="6719351" y="458833"/>
            <a:ext cx="3581573" cy="63224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16680D-8786-6513-C782-70A5C0D7A3CC}"/>
              </a:ext>
            </a:extLst>
          </p:cNvPr>
          <p:cNvSpPr txBox="1"/>
          <p:nvPr/>
        </p:nvSpPr>
        <p:spPr>
          <a:xfrm>
            <a:off x="1391194" y="3936206"/>
            <a:ext cx="32591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AVF left and right (blue and red)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78F1E5-4F27-8B35-EFCC-6121AC2F9931}"/>
              </a:ext>
            </a:extLst>
          </p:cNvPr>
          <p:cNvSpPr txBox="1"/>
          <p:nvPr/>
        </p:nvSpPr>
        <p:spPr>
          <a:xfrm>
            <a:off x="647183" y="4711813"/>
            <a:ext cx="49095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The AVF interneurons, exhibit cyclical activity of ~0.3 Hz.</a:t>
            </a:r>
          </a:p>
          <a:p>
            <a:pPr algn="ctr"/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This cycle is similar to the freely-moving crawling frequency</a:t>
            </a:r>
            <a:endParaRPr lang="en-US" dirty="0">
              <a:solidFill>
                <a:srgbClr val="1F1F1F"/>
              </a:solidFill>
              <a:latin typeface="ElsevierGulliver"/>
            </a:endParaRPr>
          </a:p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F6B0CE-22FE-EA6A-F2B5-E05222B55A47}"/>
              </a:ext>
            </a:extLst>
          </p:cNvPr>
          <p:cNvSpPr txBox="1"/>
          <p:nvPr/>
        </p:nvSpPr>
        <p:spPr>
          <a:xfrm>
            <a:off x="979113" y="458833"/>
            <a:ext cx="449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Functional mapping of the connectome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979A0F-576F-C17E-F4EB-08EB9CEF271D}"/>
              </a:ext>
            </a:extLst>
          </p:cNvPr>
          <p:cNvSpPr txBox="1"/>
          <p:nvPr/>
        </p:nvSpPr>
        <p:spPr>
          <a:xfrm>
            <a:off x="4403447" y="6226084"/>
            <a:ext cx="213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Yemini et. al., 2021</a:t>
            </a:r>
          </a:p>
        </p:txBody>
      </p:sp>
    </p:spTree>
    <p:extLst>
      <p:ext uri="{BB962C8B-B14F-4D97-AF65-F5344CB8AC3E}">
        <p14:creationId xmlns:p14="http://schemas.microsoft.com/office/powerpoint/2010/main" val="1346852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53B816-37D9-FB21-1F41-723AA14D7C73}"/>
              </a:ext>
            </a:extLst>
          </p:cNvPr>
          <p:cNvSpPr txBox="1"/>
          <p:nvPr/>
        </p:nvSpPr>
        <p:spPr>
          <a:xfrm>
            <a:off x="4083241" y="316205"/>
            <a:ext cx="4256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Emergence m</a:t>
            </a:r>
            <a:r>
              <a:rPr lang="en-US" sz="2000" b="1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odularity</a:t>
            </a:r>
            <a:r>
              <a:rPr lang="en-US" sz="2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000" b="1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circuits</a:t>
            </a: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655326-2634-D9F0-53F9-AF59656990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84" t="32928" r="2612" b="44897"/>
          <a:stretch/>
        </p:blipFill>
        <p:spPr>
          <a:xfrm>
            <a:off x="2468879" y="1173616"/>
            <a:ext cx="7485018" cy="39265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28C794-2D17-81C0-82FE-EBFD110A02BC}"/>
              </a:ext>
            </a:extLst>
          </p:cNvPr>
          <p:cNvSpPr txBox="1"/>
          <p:nvPr/>
        </p:nvSpPr>
        <p:spPr>
          <a:xfrm>
            <a:off x="783046" y="5495354"/>
            <a:ext cx="102674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~55% of new synapses are added to stable connections that did not increase modularity. 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~14% of new synapses are developmentally dynamic and contributes to the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increase in modularity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566;p14">
            <a:extLst>
              <a:ext uri="{FF2B5EF4-FFF2-40B4-BE49-F238E27FC236}">
                <a16:creationId xmlns:a16="http://schemas.microsoft.com/office/drawing/2014/main" id="{D07E9287-08B6-1883-FE5D-6C335CF6891A}"/>
              </a:ext>
            </a:extLst>
          </p:cNvPr>
          <p:cNvSpPr txBox="1"/>
          <p:nvPr/>
        </p:nvSpPr>
        <p:spPr>
          <a:xfrm>
            <a:off x="8594257" y="4551249"/>
            <a:ext cx="2956509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Witvilet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et. al., Nature, 2021</a:t>
            </a:r>
            <a:endParaRPr sz="14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6685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7F9F0E-D356-AB72-83E2-365066EF06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6209" b="66183"/>
          <a:stretch/>
        </p:blipFill>
        <p:spPr>
          <a:xfrm>
            <a:off x="4483014" y="910451"/>
            <a:ext cx="3225972" cy="38527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B3A281-FC05-383F-C6B0-295DA4F4994A}"/>
              </a:ext>
            </a:extLst>
          </p:cNvPr>
          <p:cNvSpPr txBox="1"/>
          <p:nvPr/>
        </p:nvSpPr>
        <p:spPr>
          <a:xfrm>
            <a:off x="599803" y="4946360"/>
            <a:ext cx="10992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Stereotypic stimulus-specific neuronal correlations across individuals, </a:t>
            </a:r>
          </a:p>
          <a:p>
            <a:pPr algn="ctr"/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but each stimulus generated its own brain-wide correlation pattern.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055B46-5CBE-10F4-04C5-FE150532EE14}"/>
              </a:ext>
            </a:extLst>
          </p:cNvPr>
          <p:cNvSpPr txBox="1"/>
          <p:nvPr/>
        </p:nvSpPr>
        <p:spPr>
          <a:xfrm>
            <a:off x="3638006" y="510341"/>
            <a:ext cx="61003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b="1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rain dynamics are stimulus-specific</a:t>
            </a:r>
            <a:endParaRPr lang="en-US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7A00DE-00AB-96CA-11E7-42BBD182E9F9}"/>
              </a:ext>
            </a:extLst>
          </p:cNvPr>
          <p:cNvSpPr txBox="1"/>
          <p:nvPr/>
        </p:nvSpPr>
        <p:spPr>
          <a:xfrm>
            <a:off x="8685258" y="6072051"/>
            <a:ext cx="213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Yemini et. al., 2021</a:t>
            </a:r>
          </a:p>
        </p:txBody>
      </p:sp>
    </p:spTree>
    <p:extLst>
      <p:ext uri="{BB962C8B-B14F-4D97-AF65-F5344CB8AC3E}">
        <p14:creationId xmlns:p14="http://schemas.microsoft.com/office/powerpoint/2010/main" val="104112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2A8FEE-7E97-C0AE-DF07-047C7A931322}"/>
              </a:ext>
            </a:extLst>
          </p:cNvPr>
          <p:cNvSpPr txBox="1"/>
          <p:nvPr/>
        </p:nvSpPr>
        <p:spPr>
          <a:xfrm>
            <a:off x="2835729" y="517588"/>
            <a:ext cx="71911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Comparison of functional activity to the connectome</a:t>
            </a:r>
          </a:p>
          <a:p>
            <a:endParaRPr lang="en-US" sz="22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794F3-4E6E-2F92-BE2B-D4E26909A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59" t="57618" b="21426"/>
          <a:stretch/>
        </p:blipFill>
        <p:spPr>
          <a:xfrm>
            <a:off x="1441269" y="1195589"/>
            <a:ext cx="4188822" cy="37762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B5585E-42AC-0C39-AB18-4059CEF1C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59" t="79308" b="-1"/>
          <a:stretch/>
        </p:blipFill>
        <p:spPr>
          <a:xfrm>
            <a:off x="6431281" y="1287029"/>
            <a:ext cx="4319450" cy="38451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1FFDE5-9817-E629-C7A0-E3EDC94D800A}"/>
              </a:ext>
            </a:extLst>
          </p:cNvPr>
          <p:cNvSpPr txBox="1"/>
          <p:nvPr/>
        </p:nvSpPr>
        <p:spPr>
          <a:xfrm>
            <a:off x="8685258" y="6072051"/>
            <a:ext cx="213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Yemini et. al., 2021</a:t>
            </a:r>
          </a:p>
        </p:txBody>
      </p:sp>
    </p:spTree>
    <p:extLst>
      <p:ext uri="{BB962C8B-B14F-4D97-AF65-F5344CB8AC3E}">
        <p14:creationId xmlns:p14="http://schemas.microsoft.com/office/powerpoint/2010/main" val="1437263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784B6D-7EF1-F2D6-A7F6-463B7DEFF6AD}"/>
              </a:ext>
            </a:extLst>
          </p:cNvPr>
          <p:cNvSpPr txBox="1"/>
          <p:nvPr/>
        </p:nvSpPr>
        <p:spPr>
          <a:xfrm>
            <a:off x="1050471" y="3117393"/>
            <a:ext cx="100910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Non-hardwired </a:t>
            </a: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onnectome</a:t>
            </a:r>
          </a:p>
        </p:txBody>
      </p:sp>
    </p:spTree>
    <p:extLst>
      <p:ext uri="{BB962C8B-B14F-4D97-AF65-F5344CB8AC3E}">
        <p14:creationId xmlns:p14="http://schemas.microsoft.com/office/powerpoint/2010/main" val="106878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6138CE-9E91-15AB-D826-0A0685CDAF63}"/>
              </a:ext>
            </a:extLst>
          </p:cNvPr>
          <p:cNvSpPr txBox="1"/>
          <p:nvPr/>
        </p:nvSpPr>
        <p:spPr>
          <a:xfrm>
            <a:off x="1694327" y="929257"/>
            <a:ext cx="853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Different modes of connection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F98AC7-F662-EB7E-A36D-A1D657ECDB00}"/>
              </a:ext>
            </a:extLst>
          </p:cNvPr>
          <p:cNvGrpSpPr/>
          <p:nvPr/>
        </p:nvGrpSpPr>
        <p:grpSpPr>
          <a:xfrm>
            <a:off x="2290515" y="1943553"/>
            <a:ext cx="7610970" cy="3601706"/>
            <a:chOff x="2276109" y="2732327"/>
            <a:chExt cx="7934422" cy="373343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8BA26F3-898F-3E74-BB1B-856E0B051EE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76109" y="2742097"/>
              <a:ext cx="5027064" cy="3243632"/>
              <a:chOff x="-1398760" y="2694252"/>
              <a:chExt cx="5746438" cy="3707797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60AACCC8-B2BA-569B-165C-994732E2CB5E}"/>
                  </a:ext>
                </a:extLst>
              </p:cNvPr>
              <p:cNvGrpSpPr/>
              <p:nvPr/>
            </p:nvGrpSpPr>
            <p:grpSpPr>
              <a:xfrm>
                <a:off x="-1398760" y="2694253"/>
                <a:ext cx="5746438" cy="3707796"/>
                <a:chOff x="-1398760" y="2694253"/>
                <a:chExt cx="5746438" cy="3707796"/>
              </a:xfrm>
            </p:grpSpPr>
            <p:pic>
              <p:nvPicPr>
                <p:cNvPr id="95" name="Picture 3" descr="D:\kuloth\2014\March\06-03-2014\nrn_aop\slides_img\nrn3708-f1.jpg">
                  <a:extLst>
                    <a:ext uri="{FF2B5EF4-FFF2-40B4-BE49-F238E27FC236}">
                      <a16:creationId xmlns:a16="http://schemas.microsoft.com/office/drawing/2014/main" id="{3B6C59DB-F285-1289-B0CA-E02E469966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398760" y="2840007"/>
                  <a:ext cx="5746438" cy="3496425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4A59840E-F316-820A-6E78-D2598267F834}"/>
                    </a:ext>
                  </a:extLst>
                </p:cNvPr>
                <p:cNvSpPr txBox="1"/>
                <p:nvPr/>
              </p:nvSpPr>
              <p:spPr>
                <a:xfrm>
                  <a:off x="-1398760" y="2694253"/>
                  <a:ext cx="5746438" cy="355569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350" dirty="0">
                      <a:latin typeface="Times New Roman"/>
                      <a:cs typeface="Times New Roman"/>
                    </a:rPr>
                    <a:t>           Chemical synapse 		       Electrical synapse </a:t>
                  </a:r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98E82A55-1DA7-7C1C-21E4-21388F38BDD8}"/>
                    </a:ext>
                  </a:extLst>
                </p:cNvPr>
                <p:cNvSpPr txBox="1"/>
                <p:nvPr/>
              </p:nvSpPr>
              <p:spPr>
                <a:xfrm>
                  <a:off x="1800249" y="6138185"/>
                  <a:ext cx="1175663" cy="2638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525" b="1" dirty="0" err="1">
                      <a:latin typeface="Arial Unicode MS"/>
                      <a:cs typeface="Arial Unicode MS"/>
                    </a:rPr>
                    <a:t>Pereda</a:t>
                  </a:r>
                  <a:r>
                    <a:rPr lang="en-US" sz="525" b="1" dirty="0">
                      <a:latin typeface="Arial Unicode MS"/>
                      <a:cs typeface="Arial Unicode MS"/>
                    </a:rPr>
                    <a:t> A. E.; 2014;</a:t>
                  </a:r>
                </a:p>
              </p:txBody>
            </p:sp>
          </p:grp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AF71C4A-D80A-E44F-4F72-54BEFD51A2DA}"/>
                  </a:ext>
                </a:extLst>
              </p:cNvPr>
              <p:cNvSpPr/>
              <p:nvPr/>
            </p:nvSpPr>
            <p:spPr>
              <a:xfrm>
                <a:off x="-1398760" y="2694252"/>
                <a:ext cx="5746438" cy="3642179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C9E22F1-8106-8EBA-A213-CBC221419A8D}"/>
                </a:ext>
              </a:extLst>
            </p:cNvPr>
            <p:cNvGrpSpPr/>
            <p:nvPr/>
          </p:nvGrpSpPr>
          <p:grpSpPr>
            <a:xfrm>
              <a:off x="7357421" y="2732327"/>
              <a:ext cx="2853110" cy="3733433"/>
              <a:chOff x="5833421" y="2576023"/>
              <a:chExt cx="2853110" cy="3733433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4E98686-8AC3-F921-A63E-E917510C8482}"/>
                  </a:ext>
                </a:extLst>
              </p:cNvPr>
              <p:cNvSpPr/>
              <p:nvPr/>
            </p:nvSpPr>
            <p:spPr>
              <a:xfrm>
                <a:off x="5833421" y="2576783"/>
                <a:ext cx="2853110" cy="31854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14300" dist="50800" dir="2700000" algn="tl" rotWithShape="0">
                  <a:prstClr val="black">
                    <a:alpha val="19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" name="Curved Left Arrow 17">
                <a:extLst>
                  <a:ext uri="{FF2B5EF4-FFF2-40B4-BE49-F238E27FC236}">
                    <a16:creationId xmlns:a16="http://schemas.microsoft.com/office/drawing/2014/main" id="{5E48FBEF-139E-721D-9294-B2C7EF51C966}"/>
                  </a:ext>
                </a:extLst>
              </p:cNvPr>
              <p:cNvSpPr/>
              <p:nvPr/>
            </p:nvSpPr>
            <p:spPr>
              <a:xfrm>
                <a:off x="8366562" y="4059043"/>
                <a:ext cx="309859" cy="803986"/>
              </a:xfrm>
              <a:prstGeom prst="curvedLef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8949B666-69F5-B0B8-3C02-1D7624F5879D}"/>
                  </a:ext>
                </a:extLst>
              </p:cNvPr>
              <p:cNvGrpSpPr/>
              <p:nvPr/>
            </p:nvGrpSpPr>
            <p:grpSpPr>
              <a:xfrm>
                <a:off x="6032567" y="2682062"/>
                <a:ext cx="2257324" cy="3627394"/>
                <a:chOff x="6032567" y="2397582"/>
                <a:chExt cx="2257324" cy="3627394"/>
              </a:xfrm>
            </p:grpSpPr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B374EB4A-539D-04CD-A21C-AE0B1265E5BD}"/>
                    </a:ext>
                  </a:extLst>
                </p:cNvPr>
                <p:cNvSpPr/>
                <p:nvPr/>
              </p:nvSpPr>
              <p:spPr>
                <a:xfrm flipH="1">
                  <a:off x="6032567" y="2397582"/>
                  <a:ext cx="2102459" cy="1370179"/>
                </a:xfrm>
                <a:custGeom>
                  <a:avLst/>
                  <a:gdLst>
                    <a:gd name="connsiteX0" fmla="*/ 1796809 w 2530399"/>
                    <a:gd name="connsiteY0" fmla="*/ 10048 h 1649069"/>
                    <a:gd name="connsiteX1" fmla="*/ 1766664 w 2530399"/>
                    <a:gd name="connsiteY1" fmla="*/ 411982 h 1649069"/>
                    <a:gd name="connsiteX2" fmla="*/ 1847051 w 2530399"/>
                    <a:gd name="connsiteY2" fmla="*/ 743578 h 1649069"/>
                    <a:gd name="connsiteX3" fmla="*/ 2208792 w 2530399"/>
                    <a:gd name="connsiteY3" fmla="*/ 964641 h 1649069"/>
                    <a:gd name="connsiteX4" fmla="*/ 2449952 w 2530399"/>
                    <a:gd name="connsiteY4" fmla="*/ 1125415 h 1649069"/>
                    <a:gd name="connsiteX5" fmla="*/ 2530339 w 2530399"/>
                    <a:gd name="connsiteY5" fmla="*/ 1336430 h 1649069"/>
                    <a:gd name="connsiteX6" fmla="*/ 2460001 w 2530399"/>
                    <a:gd name="connsiteY6" fmla="*/ 1587639 h 1649069"/>
                    <a:gd name="connsiteX7" fmla="*/ 2299227 w 2530399"/>
                    <a:gd name="connsiteY7" fmla="*/ 1647929 h 1649069"/>
                    <a:gd name="connsiteX8" fmla="*/ 2088212 w 2530399"/>
                    <a:gd name="connsiteY8" fmla="*/ 1597688 h 1649069"/>
                    <a:gd name="connsiteX9" fmla="*/ 1435069 w 2530399"/>
                    <a:gd name="connsiteY9" fmla="*/ 1527349 h 1649069"/>
                    <a:gd name="connsiteX10" fmla="*/ 781926 w 2530399"/>
                    <a:gd name="connsiteY10" fmla="*/ 1557494 h 1649069"/>
                    <a:gd name="connsiteX11" fmla="*/ 299605 w 2530399"/>
                    <a:gd name="connsiteY11" fmla="*/ 1647929 h 1649069"/>
                    <a:gd name="connsiteX12" fmla="*/ 18251 w 2530399"/>
                    <a:gd name="connsiteY12" fmla="*/ 1487156 h 1649069"/>
                    <a:gd name="connsiteX13" fmla="*/ 108686 w 2530399"/>
                    <a:gd name="connsiteY13" fmla="*/ 1095270 h 1649069"/>
                    <a:gd name="connsiteX14" fmla="*/ 761829 w 2530399"/>
                    <a:gd name="connsiteY14" fmla="*/ 753626 h 1649069"/>
                    <a:gd name="connsiteX15" fmla="*/ 872361 w 2530399"/>
                    <a:gd name="connsiteY15" fmla="*/ 0 h 1649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530399" h="1649069">
                      <a:moveTo>
                        <a:pt x="1796809" y="10048"/>
                      </a:moveTo>
                      <a:cubicBezTo>
                        <a:pt x="1777549" y="149887"/>
                        <a:pt x="1758290" y="289727"/>
                        <a:pt x="1766664" y="411982"/>
                      </a:cubicBezTo>
                      <a:cubicBezTo>
                        <a:pt x="1775038" y="534237"/>
                        <a:pt x="1773363" y="651468"/>
                        <a:pt x="1847051" y="743578"/>
                      </a:cubicBezTo>
                      <a:cubicBezTo>
                        <a:pt x="1920739" y="835688"/>
                        <a:pt x="2108309" y="901002"/>
                        <a:pt x="2208792" y="964641"/>
                      </a:cubicBezTo>
                      <a:cubicBezTo>
                        <a:pt x="2309276" y="1028281"/>
                        <a:pt x="2396361" y="1063450"/>
                        <a:pt x="2449952" y="1125415"/>
                      </a:cubicBezTo>
                      <a:cubicBezTo>
                        <a:pt x="2503543" y="1187380"/>
                        <a:pt x="2528664" y="1259393"/>
                        <a:pt x="2530339" y="1336430"/>
                      </a:cubicBezTo>
                      <a:cubicBezTo>
                        <a:pt x="2532014" y="1413467"/>
                        <a:pt x="2498520" y="1535723"/>
                        <a:pt x="2460001" y="1587639"/>
                      </a:cubicBezTo>
                      <a:cubicBezTo>
                        <a:pt x="2421482" y="1639555"/>
                        <a:pt x="2361192" y="1646254"/>
                        <a:pt x="2299227" y="1647929"/>
                      </a:cubicBezTo>
                      <a:cubicBezTo>
                        <a:pt x="2237262" y="1649604"/>
                        <a:pt x="2232238" y="1617785"/>
                        <a:pt x="2088212" y="1597688"/>
                      </a:cubicBezTo>
                      <a:cubicBezTo>
                        <a:pt x="1944186" y="1577591"/>
                        <a:pt x="1652783" y="1534048"/>
                        <a:pt x="1435069" y="1527349"/>
                      </a:cubicBezTo>
                      <a:cubicBezTo>
                        <a:pt x="1217355" y="1520650"/>
                        <a:pt x="971170" y="1537397"/>
                        <a:pt x="781926" y="1557494"/>
                      </a:cubicBezTo>
                      <a:cubicBezTo>
                        <a:pt x="592682" y="1577591"/>
                        <a:pt x="426884" y="1659652"/>
                        <a:pt x="299605" y="1647929"/>
                      </a:cubicBezTo>
                      <a:cubicBezTo>
                        <a:pt x="172326" y="1636206"/>
                        <a:pt x="50071" y="1579266"/>
                        <a:pt x="18251" y="1487156"/>
                      </a:cubicBezTo>
                      <a:cubicBezTo>
                        <a:pt x="-13569" y="1395046"/>
                        <a:pt x="-15244" y="1217525"/>
                        <a:pt x="108686" y="1095270"/>
                      </a:cubicBezTo>
                      <a:cubicBezTo>
                        <a:pt x="232616" y="973015"/>
                        <a:pt x="634550" y="936171"/>
                        <a:pt x="761829" y="753626"/>
                      </a:cubicBezTo>
                      <a:cubicBezTo>
                        <a:pt x="889108" y="571081"/>
                        <a:pt x="880734" y="285540"/>
                        <a:pt x="872361" y="0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100000">
                      <a:schemeClr val="bg1"/>
                    </a:gs>
                    <a:gs pos="100000">
                      <a:schemeClr val="accent4">
                        <a:lumMod val="20000"/>
                        <a:lumOff val="8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n cmpd="dbl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BF993E9-D2E3-E9CA-9A98-E6845E48DE93}"/>
                    </a:ext>
                  </a:extLst>
                </p:cNvPr>
                <p:cNvSpPr/>
                <p:nvPr/>
              </p:nvSpPr>
              <p:spPr>
                <a:xfrm rot="10800000">
                  <a:off x="6032568" y="4637356"/>
                  <a:ext cx="2102458" cy="1370179"/>
                </a:xfrm>
                <a:custGeom>
                  <a:avLst/>
                  <a:gdLst>
                    <a:gd name="connsiteX0" fmla="*/ 1796809 w 2530399"/>
                    <a:gd name="connsiteY0" fmla="*/ 10048 h 1649069"/>
                    <a:gd name="connsiteX1" fmla="*/ 1766664 w 2530399"/>
                    <a:gd name="connsiteY1" fmla="*/ 411982 h 1649069"/>
                    <a:gd name="connsiteX2" fmla="*/ 1847051 w 2530399"/>
                    <a:gd name="connsiteY2" fmla="*/ 743578 h 1649069"/>
                    <a:gd name="connsiteX3" fmla="*/ 2208792 w 2530399"/>
                    <a:gd name="connsiteY3" fmla="*/ 964641 h 1649069"/>
                    <a:gd name="connsiteX4" fmla="*/ 2449952 w 2530399"/>
                    <a:gd name="connsiteY4" fmla="*/ 1125415 h 1649069"/>
                    <a:gd name="connsiteX5" fmla="*/ 2530339 w 2530399"/>
                    <a:gd name="connsiteY5" fmla="*/ 1336430 h 1649069"/>
                    <a:gd name="connsiteX6" fmla="*/ 2460001 w 2530399"/>
                    <a:gd name="connsiteY6" fmla="*/ 1587639 h 1649069"/>
                    <a:gd name="connsiteX7" fmla="*/ 2299227 w 2530399"/>
                    <a:gd name="connsiteY7" fmla="*/ 1647929 h 1649069"/>
                    <a:gd name="connsiteX8" fmla="*/ 2088212 w 2530399"/>
                    <a:gd name="connsiteY8" fmla="*/ 1597688 h 1649069"/>
                    <a:gd name="connsiteX9" fmla="*/ 1435069 w 2530399"/>
                    <a:gd name="connsiteY9" fmla="*/ 1527349 h 1649069"/>
                    <a:gd name="connsiteX10" fmla="*/ 781926 w 2530399"/>
                    <a:gd name="connsiteY10" fmla="*/ 1557494 h 1649069"/>
                    <a:gd name="connsiteX11" fmla="*/ 299605 w 2530399"/>
                    <a:gd name="connsiteY11" fmla="*/ 1647929 h 1649069"/>
                    <a:gd name="connsiteX12" fmla="*/ 18251 w 2530399"/>
                    <a:gd name="connsiteY12" fmla="*/ 1487156 h 1649069"/>
                    <a:gd name="connsiteX13" fmla="*/ 108686 w 2530399"/>
                    <a:gd name="connsiteY13" fmla="*/ 1095270 h 1649069"/>
                    <a:gd name="connsiteX14" fmla="*/ 761829 w 2530399"/>
                    <a:gd name="connsiteY14" fmla="*/ 753626 h 1649069"/>
                    <a:gd name="connsiteX15" fmla="*/ 872361 w 2530399"/>
                    <a:gd name="connsiteY15" fmla="*/ 0 h 1649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530399" h="1649069">
                      <a:moveTo>
                        <a:pt x="1796809" y="10048"/>
                      </a:moveTo>
                      <a:cubicBezTo>
                        <a:pt x="1777549" y="149887"/>
                        <a:pt x="1758290" y="289727"/>
                        <a:pt x="1766664" y="411982"/>
                      </a:cubicBezTo>
                      <a:cubicBezTo>
                        <a:pt x="1775038" y="534237"/>
                        <a:pt x="1773363" y="651468"/>
                        <a:pt x="1847051" y="743578"/>
                      </a:cubicBezTo>
                      <a:cubicBezTo>
                        <a:pt x="1920739" y="835688"/>
                        <a:pt x="2108309" y="901002"/>
                        <a:pt x="2208792" y="964641"/>
                      </a:cubicBezTo>
                      <a:cubicBezTo>
                        <a:pt x="2309276" y="1028281"/>
                        <a:pt x="2396361" y="1063450"/>
                        <a:pt x="2449952" y="1125415"/>
                      </a:cubicBezTo>
                      <a:cubicBezTo>
                        <a:pt x="2503543" y="1187380"/>
                        <a:pt x="2528664" y="1259393"/>
                        <a:pt x="2530339" y="1336430"/>
                      </a:cubicBezTo>
                      <a:cubicBezTo>
                        <a:pt x="2532014" y="1413467"/>
                        <a:pt x="2498520" y="1535723"/>
                        <a:pt x="2460001" y="1587639"/>
                      </a:cubicBezTo>
                      <a:cubicBezTo>
                        <a:pt x="2421482" y="1639555"/>
                        <a:pt x="2361192" y="1646254"/>
                        <a:pt x="2299227" y="1647929"/>
                      </a:cubicBezTo>
                      <a:cubicBezTo>
                        <a:pt x="2237262" y="1649604"/>
                        <a:pt x="2232238" y="1617785"/>
                        <a:pt x="2088212" y="1597688"/>
                      </a:cubicBezTo>
                      <a:cubicBezTo>
                        <a:pt x="1944186" y="1577591"/>
                        <a:pt x="1652783" y="1534048"/>
                        <a:pt x="1435069" y="1527349"/>
                      </a:cubicBezTo>
                      <a:cubicBezTo>
                        <a:pt x="1217355" y="1520650"/>
                        <a:pt x="971170" y="1537397"/>
                        <a:pt x="781926" y="1557494"/>
                      </a:cubicBezTo>
                      <a:cubicBezTo>
                        <a:pt x="592682" y="1577591"/>
                        <a:pt x="426884" y="1659652"/>
                        <a:pt x="299605" y="1647929"/>
                      </a:cubicBezTo>
                      <a:cubicBezTo>
                        <a:pt x="172326" y="1636206"/>
                        <a:pt x="50071" y="1579266"/>
                        <a:pt x="18251" y="1487156"/>
                      </a:cubicBezTo>
                      <a:cubicBezTo>
                        <a:pt x="-13569" y="1395046"/>
                        <a:pt x="-15244" y="1217525"/>
                        <a:pt x="108686" y="1095270"/>
                      </a:cubicBezTo>
                      <a:cubicBezTo>
                        <a:pt x="232616" y="973015"/>
                        <a:pt x="634550" y="936171"/>
                        <a:pt x="761829" y="753626"/>
                      </a:cubicBezTo>
                      <a:cubicBezTo>
                        <a:pt x="889108" y="571081"/>
                        <a:pt x="880734" y="285540"/>
                        <a:pt x="872361" y="0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100000">
                      <a:schemeClr val="bg1"/>
                    </a:gs>
                    <a:gs pos="100000">
                      <a:schemeClr val="accent4">
                        <a:lumMod val="20000"/>
                        <a:lumOff val="8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n cmpd="dbl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C5BFE73D-26BD-22EA-6DED-1DB7202078E7}"/>
                    </a:ext>
                  </a:extLst>
                </p:cNvPr>
                <p:cNvSpPr/>
                <p:nvPr/>
              </p:nvSpPr>
              <p:spPr>
                <a:xfrm>
                  <a:off x="6187431" y="2397582"/>
                  <a:ext cx="2102459" cy="5477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017B4A2B-D4AD-49DD-A9DA-1A56973AF9CF}"/>
                    </a:ext>
                  </a:extLst>
                </p:cNvPr>
                <p:cNvSpPr/>
                <p:nvPr/>
              </p:nvSpPr>
              <p:spPr>
                <a:xfrm>
                  <a:off x="6187432" y="5509761"/>
                  <a:ext cx="2102459" cy="5152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D59192-8BB0-3322-C613-EB28E728F981}"/>
                  </a:ext>
                </a:extLst>
              </p:cNvPr>
              <p:cNvSpPr txBox="1"/>
              <p:nvPr/>
            </p:nvSpPr>
            <p:spPr>
              <a:xfrm>
                <a:off x="7019853" y="4277255"/>
                <a:ext cx="147732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Local or long-range diffusion </a:t>
                </a: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BD9B9249-5468-01B0-D96B-78B9EC31774C}"/>
                  </a:ext>
                </a:extLst>
              </p:cNvPr>
              <p:cNvGrpSpPr/>
              <p:nvPr/>
            </p:nvGrpSpPr>
            <p:grpSpPr>
              <a:xfrm>
                <a:off x="6956135" y="3262961"/>
                <a:ext cx="504267" cy="708210"/>
                <a:chOff x="7026762" y="2935426"/>
                <a:chExt cx="504267" cy="708210"/>
              </a:xfrm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C4AD4EDE-8FE0-5CD7-62D7-967C261218EC}"/>
                    </a:ext>
                  </a:extLst>
                </p:cNvPr>
                <p:cNvSpPr/>
                <p:nvPr/>
              </p:nvSpPr>
              <p:spPr>
                <a:xfrm>
                  <a:off x="7097878" y="3185657"/>
                  <a:ext cx="277612" cy="321218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3175" cmpd="dbl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BC49EB94-20B2-BC81-7530-5A6B1EFD0D82}"/>
                    </a:ext>
                  </a:extLst>
                </p:cNvPr>
                <p:cNvSpPr txBox="1"/>
                <p:nvPr/>
              </p:nvSpPr>
              <p:spPr>
                <a:xfrm>
                  <a:off x="7083797" y="2994019"/>
                  <a:ext cx="323165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757AF1F2-7336-3AF5-7428-7850AFC41D11}"/>
                    </a:ext>
                  </a:extLst>
                </p:cNvPr>
                <p:cNvSpPr txBox="1"/>
                <p:nvPr/>
              </p:nvSpPr>
              <p:spPr>
                <a:xfrm>
                  <a:off x="7127355" y="2935426"/>
                  <a:ext cx="323165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DD8F2E43-90C8-6455-192F-6211B4A8EF8A}"/>
                    </a:ext>
                  </a:extLst>
                </p:cNvPr>
                <p:cNvSpPr txBox="1"/>
                <p:nvPr/>
              </p:nvSpPr>
              <p:spPr>
                <a:xfrm>
                  <a:off x="7070321" y="2941198"/>
                  <a:ext cx="323165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563F9726-30CA-1433-9A31-15CAA1E11E71}"/>
                    </a:ext>
                  </a:extLst>
                </p:cNvPr>
                <p:cNvSpPr txBox="1"/>
                <p:nvPr/>
              </p:nvSpPr>
              <p:spPr>
                <a:xfrm>
                  <a:off x="7026762" y="3011465"/>
                  <a:ext cx="323165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6A39DCE5-4AEC-76F6-DF40-1FD75BCE9579}"/>
                    </a:ext>
                  </a:extLst>
                </p:cNvPr>
                <p:cNvSpPr txBox="1"/>
                <p:nvPr/>
              </p:nvSpPr>
              <p:spPr>
                <a:xfrm>
                  <a:off x="7187044" y="2961021"/>
                  <a:ext cx="323165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E01CD6EA-E0AF-E381-F141-2E70DFEEEE48}"/>
                    </a:ext>
                  </a:extLst>
                </p:cNvPr>
                <p:cNvSpPr txBox="1"/>
                <p:nvPr/>
              </p:nvSpPr>
              <p:spPr>
                <a:xfrm>
                  <a:off x="7150462" y="3012843"/>
                  <a:ext cx="323166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9CACAD3A-E658-8793-3706-26347E6A05EF}"/>
                    </a:ext>
                  </a:extLst>
                </p:cNvPr>
                <p:cNvSpPr txBox="1"/>
                <p:nvPr/>
              </p:nvSpPr>
              <p:spPr>
                <a:xfrm>
                  <a:off x="7207863" y="3052907"/>
                  <a:ext cx="323166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E0C8E8E4-F484-15E9-F620-343F4BB7B0A0}"/>
                    </a:ext>
                  </a:extLst>
                </p:cNvPr>
                <p:cNvSpPr txBox="1"/>
                <p:nvPr/>
              </p:nvSpPr>
              <p:spPr>
                <a:xfrm>
                  <a:off x="7141958" y="3080125"/>
                  <a:ext cx="323166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7AD2F05E-679D-C92A-3BAB-859161866BD8}"/>
                    </a:ext>
                  </a:extLst>
                </p:cNvPr>
                <p:cNvSpPr txBox="1"/>
                <p:nvPr/>
              </p:nvSpPr>
              <p:spPr>
                <a:xfrm>
                  <a:off x="7053647" y="3092575"/>
                  <a:ext cx="323166" cy="4924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D9F0645F-54EC-38BE-6731-48CB06B12EC4}"/>
                    </a:ext>
                  </a:extLst>
                </p:cNvPr>
                <p:cNvSpPr txBox="1"/>
                <p:nvPr/>
              </p:nvSpPr>
              <p:spPr>
                <a:xfrm>
                  <a:off x="7121731" y="3151193"/>
                  <a:ext cx="323166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7617DE17-E110-9147-F45E-11ACF28339EA}"/>
                    </a:ext>
                  </a:extLst>
                </p:cNvPr>
                <p:cNvSpPr txBox="1"/>
                <p:nvPr/>
              </p:nvSpPr>
              <p:spPr>
                <a:xfrm>
                  <a:off x="7197021" y="3123976"/>
                  <a:ext cx="323166" cy="4924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F18656DB-7C18-E686-D0C4-276E182EE778}"/>
                  </a:ext>
                </a:extLst>
              </p:cNvPr>
              <p:cNvGrpSpPr/>
              <p:nvPr/>
            </p:nvGrpSpPr>
            <p:grpSpPr>
              <a:xfrm>
                <a:off x="7440046" y="3245501"/>
                <a:ext cx="504267" cy="708210"/>
                <a:chOff x="7026762" y="2935426"/>
                <a:chExt cx="504267" cy="708210"/>
              </a:xfrm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DA565D61-D2CC-1EA0-D39F-2013E3CAFB60}"/>
                    </a:ext>
                  </a:extLst>
                </p:cNvPr>
                <p:cNvSpPr/>
                <p:nvPr/>
              </p:nvSpPr>
              <p:spPr>
                <a:xfrm>
                  <a:off x="7097878" y="3185657"/>
                  <a:ext cx="277612" cy="321218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3175" cmpd="dbl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CF71E17B-6C28-667B-48E4-CB0EC47D5685}"/>
                    </a:ext>
                  </a:extLst>
                </p:cNvPr>
                <p:cNvSpPr txBox="1"/>
                <p:nvPr/>
              </p:nvSpPr>
              <p:spPr>
                <a:xfrm>
                  <a:off x="7083797" y="2994019"/>
                  <a:ext cx="323165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959300D-23F0-850A-EA0A-B04FE4DBAA49}"/>
                    </a:ext>
                  </a:extLst>
                </p:cNvPr>
                <p:cNvSpPr txBox="1"/>
                <p:nvPr/>
              </p:nvSpPr>
              <p:spPr>
                <a:xfrm>
                  <a:off x="7127355" y="2935426"/>
                  <a:ext cx="323165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B077931E-B1D1-A15B-2F7E-7B0B3171EC84}"/>
                    </a:ext>
                  </a:extLst>
                </p:cNvPr>
                <p:cNvSpPr txBox="1"/>
                <p:nvPr/>
              </p:nvSpPr>
              <p:spPr>
                <a:xfrm>
                  <a:off x="7070321" y="2941198"/>
                  <a:ext cx="323165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85D946CE-E2E3-C854-DB9C-FE2A083B9567}"/>
                    </a:ext>
                  </a:extLst>
                </p:cNvPr>
                <p:cNvSpPr txBox="1"/>
                <p:nvPr/>
              </p:nvSpPr>
              <p:spPr>
                <a:xfrm>
                  <a:off x="7026762" y="3011465"/>
                  <a:ext cx="323165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15170F54-C814-CF5F-9DB6-86D974AE8FDA}"/>
                    </a:ext>
                  </a:extLst>
                </p:cNvPr>
                <p:cNvSpPr txBox="1"/>
                <p:nvPr/>
              </p:nvSpPr>
              <p:spPr>
                <a:xfrm>
                  <a:off x="7187044" y="2961021"/>
                  <a:ext cx="323165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61A2F44F-5597-6A9C-8639-F2BEE70D4571}"/>
                    </a:ext>
                  </a:extLst>
                </p:cNvPr>
                <p:cNvSpPr txBox="1"/>
                <p:nvPr/>
              </p:nvSpPr>
              <p:spPr>
                <a:xfrm>
                  <a:off x="7150462" y="3012843"/>
                  <a:ext cx="323166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3C334578-F98D-A753-FDE5-D71DEE9BECE6}"/>
                    </a:ext>
                  </a:extLst>
                </p:cNvPr>
                <p:cNvSpPr txBox="1"/>
                <p:nvPr/>
              </p:nvSpPr>
              <p:spPr>
                <a:xfrm>
                  <a:off x="7207863" y="3052907"/>
                  <a:ext cx="323166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A179E720-113E-77CB-59A4-38708213E2D7}"/>
                    </a:ext>
                  </a:extLst>
                </p:cNvPr>
                <p:cNvSpPr txBox="1"/>
                <p:nvPr/>
              </p:nvSpPr>
              <p:spPr>
                <a:xfrm>
                  <a:off x="7141958" y="3080125"/>
                  <a:ext cx="323166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026E12F7-DF4E-DA22-8187-E4EB0498C94A}"/>
                    </a:ext>
                  </a:extLst>
                </p:cNvPr>
                <p:cNvSpPr txBox="1"/>
                <p:nvPr/>
              </p:nvSpPr>
              <p:spPr>
                <a:xfrm>
                  <a:off x="7053647" y="3092575"/>
                  <a:ext cx="323166" cy="4924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B85EABB7-9D8C-E777-FA6C-5DB143CB721F}"/>
                    </a:ext>
                  </a:extLst>
                </p:cNvPr>
                <p:cNvSpPr txBox="1"/>
                <p:nvPr/>
              </p:nvSpPr>
              <p:spPr>
                <a:xfrm>
                  <a:off x="7121731" y="3151193"/>
                  <a:ext cx="323166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FD2DFF36-C34D-CD95-78A6-7CE793B39C4E}"/>
                    </a:ext>
                  </a:extLst>
                </p:cNvPr>
                <p:cNvSpPr txBox="1"/>
                <p:nvPr/>
              </p:nvSpPr>
              <p:spPr>
                <a:xfrm>
                  <a:off x="7197021" y="3123976"/>
                  <a:ext cx="323166" cy="4924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62FEFBE-58F0-9860-BA13-CD53F6ED0D33}"/>
                  </a:ext>
                </a:extLst>
              </p:cNvPr>
              <p:cNvGrpSpPr/>
              <p:nvPr/>
            </p:nvGrpSpPr>
            <p:grpSpPr>
              <a:xfrm>
                <a:off x="7785575" y="3429580"/>
                <a:ext cx="504267" cy="708210"/>
                <a:chOff x="7026762" y="2935426"/>
                <a:chExt cx="504267" cy="708210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DCCD2297-769D-D845-913B-597C03DCAF83}"/>
                    </a:ext>
                  </a:extLst>
                </p:cNvPr>
                <p:cNvSpPr/>
                <p:nvPr/>
              </p:nvSpPr>
              <p:spPr>
                <a:xfrm>
                  <a:off x="7097878" y="3185657"/>
                  <a:ext cx="277612" cy="321218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3175" cmpd="dbl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A46D62B0-4E4A-9DC5-4125-DEE6520CD5C1}"/>
                    </a:ext>
                  </a:extLst>
                </p:cNvPr>
                <p:cNvSpPr txBox="1"/>
                <p:nvPr/>
              </p:nvSpPr>
              <p:spPr>
                <a:xfrm>
                  <a:off x="7083797" y="2994019"/>
                  <a:ext cx="323165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D145118-52CE-CDB1-E133-880B6A2A7FA8}"/>
                    </a:ext>
                  </a:extLst>
                </p:cNvPr>
                <p:cNvSpPr txBox="1"/>
                <p:nvPr/>
              </p:nvSpPr>
              <p:spPr>
                <a:xfrm>
                  <a:off x="7127355" y="2935426"/>
                  <a:ext cx="323165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C466EBAE-343E-81F4-40BA-401D9395F1BA}"/>
                    </a:ext>
                  </a:extLst>
                </p:cNvPr>
                <p:cNvSpPr txBox="1"/>
                <p:nvPr/>
              </p:nvSpPr>
              <p:spPr>
                <a:xfrm>
                  <a:off x="7070321" y="2941198"/>
                  <a:ext cx="323165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9C896533-B951-8C22-AAEC-CD4F31DA72E0}"/>
                    </a:ext>
                  </a:extLst>
                </p:cNvPr>
                <p:cNvSpPr txBox="1"/>
                <p:nvPr/>
              </p:nvSpPr>
              <p:spPr>
                <a:xfrm>
                  <a:off x="7026762" y="3011465"/>
                  <a:ext cx="323165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C9226FD6-8889-1CAD-E507-8B9429AE2575}"/>
                    </a:ext>
                  </a:extLst>
                </p:cNvPr>
                <p:cNvSpPr txBox="1"/>
                <p:nvPr/>
              </p:nvSpPr>
              <p:spPr>
                <a:xfrm>
                  <a:off x="7187044" y="2961021"/>
                  <a:ext cx="323165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72778BF1-1801-9A37-6A01-F4C32E6B8BA1}"/>
                    </a:ext>
                  </a:extLst>
                </p:cNvPr>
                <p:cNvSpPr txBox="1"/>
                <p:nvPr/>
              </p:nvSpPr>
              <p:spPr>
                <a:xfrm>
                  <a:off x="7150462" y="3012843"/>
                  <a:ext cx="323166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FB5CB80C-3154-4843-4832-7477011123C0}"/>
                    </a:ext>
                  </a:extLst>
                </p:cNvPr>
                <p:cNvSpPr txBox="1"/>
                <p:nvPr/>
              </p:nvSpPr>
              <p:spPr>
                <a:xfrm>
                  <a:off x="7207863" y="3052907"/>
                  <a:ext cx="323166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61A81443-DEC8-E484-CCA8-F81E55545F0F}"/>
                    </a:ext>
                  </a:extLst>
                </p:cNvPr>
                <p:cNvSpPr txBox="1"/>
                <p:nvPr/>
              </p:nvSpPr>
              <p:spPr>
                <a:xfrm>
                  <a:off x="7141958" y="3080125"/>
                  <a:ext cx="323166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1FFAAFFD-5C7A-D758-9C4C-13553BDFE8E9}"/>
                    </a:ext>
                  </a:extLst>
                </p:cNvPr>
                <p:cNvSpPr txBox="1"/>
                <p:nvPr/>
              </p:nvSpPr>
              <p:spPr>
                <a:xfrm>
                  <a:off x="7053647" y="3092575"/>
                  <a:ext cx="323166" cy="4924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AE84A4B-BF7B-7272-0715-01180D958893}"/>
                    </a:ext>
                  </a:extLst>
                </p:cNvPr>
                <p:cNvSpPr txBox="1"/>
                <p:nvPr/>
              </p:nvSpPr>
              <p:spPr>
                <a:xfrm>
                  <a:off x="7121731" y="3151193"/>
                  <a:ext cx="323166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D7366D39-CE39-8C53-3E5D-E32A79A536CC}"/>
                    </a:ext>
                  </a:extLst>
                </p:cNvPr>
                <p:cNvSpPr txBox="1"/>
                <p:nvPr/>
              </p:nvSpPr>
              <p:spPr>
                <a:xfrm>
                  <a:off x="7197021" y="3123976"/>
                  <a:ext cx="323166" cy="4924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800019"/>
                      </a:solidFill>
                    </a:rPr>
                    <a:t>.</a:t>
                  </a: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2E648F2-2C2E-23AE-461D-F277C839F415}"/>
                  </a:ext>
                </a:extLst>
              </p:cNvPr>
              <p:cNvSpPr txBox="1"/>
              <p:nvPr/>
            </p:nvSpPr>
            <p:spPr>
              <a:xfrm>
                <a:off x="8136346" y="3797209"/>
                <a:ext cx="32316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800019"/>
                    </a:solidFill>
                  </a:rPr>
                  <a:t>.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B11ED60-14C1-7991-2A49-6F660D4E034F}"/>
                  </a:ext>
                </a:extLst>
              </p:cNvPr>
              <p:cNvSpPr txBox="1"/>
              <p:nvPr/>
            </p:nvSpPr>
            <p:spPr>
              <a:xfrm>
                <a:off x="8002954" y="3676596"/>
                <a:ext cx="32316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800019"/>
                    </a:solidFill>
                  </a:rPr>
                  <a:t>.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C7B6CCE-5DBF-1D50-7F39-F8746E992435}"/>
                  </a:ext>
                </a:extLst>
              </p:cNvPr>
              <p:cNvSpPr txBox="1"/>
              <p:nvPr/>
            </p:nvSpPr>
            <p:spPr>
              <a:xfrm>
                <a:off x="8198114" y="3928372"/>
                <a:ext cx="32316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800019"/>
                    </a:solidFill>
                  </a:rPr>
                  <a:t>.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CD4A48F-24D0-43DA-BC5A-33BE06C61172}"/>
                  </a:ext>
                </a:extLst>
              </p:cNvPr>
              <p:cNvSpPr txBox="1"/>
              <p:nvPr/>
            </p:nvSpPr>
            <p:spPr>
              <a:xfrm>
                <a:off x="8020922" y="3805056"/>
                <a:ext cx="32316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800019"/>
                    </a:solidFill>
                  </a:rPr>
                  <a:t>.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EE2D2E4-9B10-175A-4B12-D63A2D949C47}"/>
                  </a:ext>
                </a:extLst>
              </p:cNvPr>
              <p:cNvSpPr txBox="1"/>
              <p:nvPr/>
            </p:nvSpPr>
            <p:spPr>
              <a:xfrm>
                <a:off x="8035992" y="3606701"/>
                <a:ext cx="32316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800019"/>
                    </a:solidFill>
                  </a:rPr>
                  <a:t>.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5C64A10-E042-7E63-AE20-56C983CD64AA}"/>
                  </a:ext>
                </a:extLst>
              </p:cNvPr>
              <p:cNvSpPr txBox="1"/>
              <p:nvPr/>
            </p:nvSpPr>
            <p:spPr>
              <a:xfrm>
                <a:off x="8052396" y="3539667"/>
                <a:ext cx="32316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800019"/>
                    </a:solidFill>
                  </a:rPr>
                  <a:t>.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E1E445A-E167-9247-84E0-0C758F831FB7}"/>
                  </a:ext>
                </a:extLst>
              </p:cNvPr>
              <p:cNvSpPr txBox="1"/>
              <p:nvPr/>
            </p:nvSpPr>
            <p:spPr>
              <a:xfrm>
                <a:off x="8115370" y="3612575"/>
                <a:ext cx="32316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800019"/>
                    </a:solidFill>
                  </a:rPr>
                  <a:t>.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282A89C-5AF3-9BAE-5F19-9B9F9BA64B27}"/>
                  </a:ext>
                </a:extLst>
              </p:cNvPr>
              <p:cNvSpPr txBox="1"/>
              <p:nvPr/>
            </p:nvSpPr>
            <p:spPr>
              <a:xfrm>
                <a:off x="8117230" y="3703245"/>
                <a:ext cx="32316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800019"/>
                    </a:solidFill>
                  </a:rPr>
                  <a:t>.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9C169B8-9C30-2EEE-F97A-A8226FD438E4}"/>
                  </a:ext>
                </a:extLst>
              </p:cNvPr>
              <p:cNvSpPr txBox="1"/>
              <p:nvPr/>
            </p:nvSpPr>
            <p:spPr>
              <a:xfrm>
                <a:off x="8184324" y="3573944"/>
                <a:ext cx="32316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800019"/>
                    </a:solidFill>
                  </a:rPr>
                  <a:t>.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82CB8F5-C7A2-5696-9795-BA837A2AE350}"/>
                  </a:ext>
                </a:extLst>
              </p:cNvPr>
              <p:cNvSpPr txBox="1"/>
              <p:nvPr/>
            </p:nvSpPr>
            <p:spPr>
              <a:xfrm>
                <a:off x="7994239" y="4438932"/>
                <a:ext cx="32316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800019"/>
                    </a:solidFill>
                  </a:rPr>
                  <a:t>.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E953974-1B60-7033-A250-271FE0AF1EDB}"/>
                  </a:ext>
                </a:extLst>
              </p:cNvPr>
              <p:cNvSpPr txBox="1"/>
              <p:nvPr/>
            </p:nvSpPr>
            <p:spPr>
              <a:xfrm>
                <a:off x="7785575" y="4475483"/>
                <a:ext cx="32316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800019"/>
                    </a:solidFill>
                  </a:rPr>
                  <a:t>.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DB7AF61-28D4-ECE5-6000-06D7A34E6933}"/>
                  </a:ext>
                </a:extLst>
              </p:cNvPr>
              <p:cNvSpPr txBox="1"/>
              <p:nvPr/>
            </p:nvSpPr>
            <p:spPr>
              <a:xfrm>
                <a:off x="8128068" y="4232611"/>
                <a:ext cx="32316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800019"/>
                    </a:solidFill>
                  </a:rPr>
                  <a:t>.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9178B3B-8656-50F7-8F5B-C850B01A29B3}"/>
                  </a:ext>
                </a:extLst>
              </p:cNvPr>
              <p:cNvSpPr txBox="1"/>
              <p:nvPr/>
            </p:nvSpPr>
            <p:spPr>
              <a:xfrm>
                <a:off x="7966677" y="4190491"/>
                <a:ext cx="32316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800019"/>
                    </a:solidFill>
                  </a:rPr>
                  <a:t>.</a:t>
                </a: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A9255BB-58B1-9253-C2C2-EB3D01E56A3C}"/>
                  </a:ext>
                </a:extLst>
              </p:cNvPr>
              <p:cNvGrpSpPr/>
              <p:nvPr/>
            </p:nvGrpSpPr>
            <p:grpSpPr>
              <a:xfrm rot="371520">
                <a:off x="7242044" y="4824969"/>
                <a:ext cx="141339" cy="235390"/>
                <a:chOff x="7806361" y="4585894"/>
                <a:chExt cx="100385" cy="140803"/>
              </a:xfrm>
              <a:solidFill>
                <a:schemeClr val="accent3">
                  <a:lumMod val="50000"/>
                </a:schemeClr>
              </a:solidFill>
            </p:grpSpPr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9913CD8B-9C93-A02B-96BD-F62E38D53650}"/>
                    </a:ext>
                  </a:extLst>
                </p:cNvPr>
                <p:cNvSpPr/>
                <p:nvPr/>
              </p:nvSpPr>
              <p:spPr>
                <a:xfrm>
                  <a:off x="7806361" y="4585894"/>
                  <a:ext cx="73350" cy="140295"/>
                </a:xfrm>
                <a:custGeom>
                  <a:avLst/>
                  <a:gdLst>
                    <a:gd name="connsiteX0" fmla="*/ 504 w 36842"/>
                    <a:gd name="connsiteY0" fmla="*/ 0 h 124479"/>
                    <a:gd name="connsiteX1" fmla="*/ 17010 w 36842"/>
                    <a:gd name="connsiteY1" fmla="*/ 112237 h 124479"/>
                    <a:gd name="connsiteX2" fmla="*/ 36816 w 36842"/>
                    <a:gd name="connsiteY2" fmla="*/ 112237 h 124479"/>
                    <a:gd name="connsiteX3" fmla="*/ 504 w 36842"/>
                    <a:gd name="connsiteY3" fmla="*/ 0 h 124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842" h="124479">
                      <a:moveTo>
                        <a:pt x="504" y="0"/>
                      </a:moveTo>
                      <a:cubicBezTo>
                        <a:pt x="-2797" y="0"/>
                        <a:pt x="10958" y="93531"/>
                        <a:pt x="17010" y="112237"/>
                      </a:cubicBezTo>
                      <a:cubicBezTo>
                        <a:pt x="23062" y="130943"/>
                        <a:pt x="35716" y="125992"/>
                        <a:pt x="36816" y="112237"/>
                      </a:cubicBezTo>
                      <a:cubicBezTo>
                        <a:pt x="37916" y="98482"/>
                        <a:pt x="3805" y="0"/>
                        <a:pt x="50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8749953F-71AE-9B8B-5A1B-B2EB9ECBA72C}"/>
                    </a:ext>
                  </a:extLst>
                </p:cNvPr>
                <p:cNvSpPr/>
                <p:nvPr/>
              </p:nvSpPr>
              <p:spPr>
                <a:xfrm rot="1721608">
                  <a:off x="7838874" y="4590491"/>
                  <a:ext cx="67872" cy="136206"/>
                </a:xfrm>
                <a:custGeom>
                  <a:avLst/>
                  <a:gdLst>
                    <a:gd name="connsiteX0" fmla="*/ 504 w 36842"/>
                    <a:gd name="connsiteY0" fmla="*/ 0 h 124479"/>
                    <a:gd name="connsiteX1" fmla="*/ 17010 w 36842"/>
                    <a:gd name="connsiteY1" fmla="*/ 112237 h 124479"/>
                    <a:gd name="connsiteX2" fmla="*/ 36816 w 36842"/>
                    <a:gd name="connsiteY2" fmla="*/ 112237 h 124479"/>
                    <a:gd name="connsiteX3" fmla="*/ 504 w 36842"/>
                    <a:gd name="connsiteY3" fmla="*/ 0 h 124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842" h="124479">
                      <a:moveTo>
                        <a:pt x="504" y="0"/>
                      </a:moveTo>
                      <a:cubicBezTo>
                        <a:pt x="-2797" y="0"/>
                        <a:pt x="10958" y="93531"/>
                        <a:pt x="17010" y="112237"/>
                      </a:cubicBezTo>
                      <a:cubicBezTo>
                        <a:pt x="23062" y="130943"/>
                        <a:pt x="35716" y="125992"/>
                        <a:pt x="36816" y="112237"/>
                      </a:cubicBezTo>
                      <a:cubicBezTo>
                        <a:pt x="37916" y="98482"/>
                        <a:pt x="3805" y="0"/>
                        <a:pt x="50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95BA1AC-0568-4456-F27C-CD1DCEA13344}"/>
                  </a:ext>
                </a:extLst>
              </p:cNvPr>
              <p:cNvSpPr txBox="1"/>
              <p:nvPr/>
            </p:nvSpPr>
            <p:spPr>
              <a:xfrm>
                <a:off x="7484509" y="4511639"/>
                <a:ext cx="32316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800019"/>
                    </a:solidFill>
                  </a:rPr>
                  <a:t>.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BF450FD-4732-3FC1-99DF-37FF0D3DC0B0}"/>
                  </a:ext>
                </a:extLst>
              </p:cNvPr>
              <p:cNvSpPr txBox="1"/>
              <p:nvPr/>
            </p:nvSpPr>
            <p:spPr>
              <a:xfrm>
                <a:off x="6032568" y="2576023"/>
                <a:ext cx="2653963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Times New Roman"/>
                    <a:cs typeface="Times New Roman"/>
                  </a:rPr>
                  <a:t>Monoaminergic/ </a:t>
                </a:r>
                <a:r>
                  <a:rPr lang="en-US" sz="1350" dirty="0" err="1">
                    <a:latin typeface="Times New Roman"/>
                    <a:cs typeface="Times New Roman"/>
                  </a:rPr>
                  <a:t>Neuropeptidergic</a:t>
                </a:r>
                <a:r>
                  <a:rPr lang="en-US" sz="1350" dirty="0">
                    <a:latin typeface="Times New Roman"/>
                    <a:cs typeface="Times New Roman"/>
                  </a:rPr>
                  <a:t> synapse</a:t>
                </a: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D45A574-CD72-C62B-61DD-24BA3D962374}"/>
                  </a:ext>
                </a:extLst>
              </p:cNvPr>
              <p:cNvGrpSpPr/>
              <p:nvPr/>
            </p:nvGrpSpPr>
            <p:grpSpPr>
              <a:xfrm rot="371520">
                <a:off x="7546640" y="4814772"/>
                <a:ext cx="141339" cy="235390"/>
                <a:chOff x="7806361" y="4585894"/>
                <a:chExt cx="100385" cy="140803"/>
              </a:xfrm>
              <a:solidFill>
                <a:schemeClr val="accent3">
                  <a:lumMod val="50000"/>
                </a:schemeClr>
              </a:solidFill>
            </p:grpSpPr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60443A06-AA2E-D949-499A-3B5D3D4323F1}"/>
                    </a:ext>
                  </a:extLst>
                </p:cNvPr>
                <p:cNvSpPr/>
                <p:nvPr/>
              </p:nvSpPr>
              <p:spPr>
                <a:xfrm>
                  <a:off x="7806361" y="4585894"/>
                  <a:ext cx="73350" cy="140295"/>
                </a:xfrm>
                <a:custGeom>
                  <a:avLst/>
                  <a:gdLst>
                    <a:gd name="connsiteX0" fmla="*/ 504 w 36842"/>
                    <a:gd name="connsiteY0" fmla="*/ 0 h 124479"/>
                    <a:gd name="connsiteX1" fmla="*/ 17010 w 36842"/>
                    <a:gd name="connsiteY1" fmla="*/ 112237 h 124479"/>
                    <a:gd name="connsiteX2" fmla="*/ 36816 w 36842"/>
                    <a:gd name="connsiteY2" fmla="*/ 112237 h 124479"/>
                    <a:gd name="connsiteX3" fmla="*/ 504 w 36842"/>
                    <a:gd name="connsiteY3" fmla="*/ 0 h 124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842" h="124479">
                      <a:moveTo>
                        <a:pt x="504" y="0"/>
                      </a:moveTo>
                      <a:cubicBezTo>
                        <a:pt x="-2797" y="0"/>
                        <a:pt x="10958" y="93531"/>
                        <a:pt x="17010" y="112237"/>
                      </a:cubicBezTo>
                      <a:cubicBezTo>
                        <a:pt x="23062" y="130943"/>
                        <a:pt x="35716" y="125992"/>
                        <a:pt x="36816" y="112237"/>
                      </a:cubicBezTo>
                      <a:cubicBezTo>
                        <a:pt x="37916" y="98482"/>
                        <a:pt x="3805" y="0"/>
                        <a:pt x="50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64CBE8-BCDC-6867-ED46-737989E47395}"/>
                    </a:ext>
                  </a:extLst>
                </p:cNvPr>
                <p:cNvSpPr/>
                <p:nvPr/>
              </p:nvSpPr>
              <p:spPr>
                <a:xfrm rot="1721608">
                  <a:off x="7838874" y="4590491"/>
                  <a:ext cx="67872" cy="136206"/>
                </a:xfrm>
                <a:custGeom>
                  <a:avLst/>
                  <a:gdLst>
                    <a:gd name="connsiteX0" fmla="*/ 504 w 36842"/>
                    <a:gd name="connsiteY0" fmla="*/ 0 h 124479"/>
                    <a:gd name="connsiteX1" fmla="*/ 17010 w 36842"/>
                    <a:gd name="connsiteY1" fmla="*/ 112237 h 124479"/>
                    <a:gd name="connsiteX2" fmla="*/ 36816 w 36842"/>
                    <a:gd name="connsiteY2" fmla="*/ 112237 h 124479"/>
                    <a:gd name="connsiteX3" fmla="*/ 504 w 36842"/>
                    <a:gd name="connsiteY3" fmla="*/ 0 h 124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842" h="124479">
                      <a:moveTo>
                        <a:pt x="504" y="0"/>
                      </a:moveTo>
                      <a:cubicBezTo>
                        <a:pt x="-2797" y="0"/>
                        <a:pt x="10958" y="93531"/>
                        <a:pt x="17010" y="112237"/>
                      </a:cubicBezTo>
                      <a:cubicBezTo>
                        <a:pt x="23062" y="130943"/>
                        <a:pt x="35716" y="125992"/>
                        <a:pt x="36816" y="112237"/>
                      </a:cubicBezTo>
                      <a:cubicBezTo>
                        <a:pt x="37916" y="98482"/>
                        <a:pt x="3805" y="0"/>
                        <a:pt x="50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B90E02A1-167A-871F-398C-BD5ABF56F0E3}"/>
                  </a:ext>
                </a:extLst>
              </p:cNvPr>
              <p:cNvGrpSpPr/>
              <p:nvPr/>
            </p:nvGrpSpPr>
            <p:grpSpPr>
              <a:xfrm rot="371520">
                <a:off x="7848604" y="4779771"/>
                <a:ext cx="141339" cy="235390"/>
                <a:chOff x="7806361" y="4585894"/>
                <a:chExt cx="100385" cy="140803"/>
              </a:xfrm>
              <a:solidFill>
                <a:schemeClr val="accent3">
                  <a:lumMod val="50000"/>
                </a:schemeClr>
              </a:solidFill>
            </p:grpSpPr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4224CECF-6876-EBCB-51B3-74BF4B5C16F3}"/>
                    </a:ext>
                  </a:extLst>
                </p:cNvPr>
                <p:cNvSpPr/>
                <p:nvPr/>
              </p:nvSpPr>
              <p:spPr>
                <a:xfrm>
                  <a:off x="7806361" y="4585894"/>
                  <a:ext cx="73350" cy="140295"/>
                </a:xfrm>
                <a:custGeom>
                  <a:avLst/>
                  <a:gdLst>
                    <a:gd name="connsiteX0" fmla="*/ 504 w 36842"/>
                    <a:gd name="connsiteY0" fmla="*/ 0 h 124479"/>
                    <a:gd name="connsiteX1" fmla="*/ 17010 w 36842"/>
                    <a:gd name="connsiteY1" fmla="*/ 112237 h 124479"/>
                    <a:gd name="connsiteX2" fmla="*/ 36816 w 36842"/>
                    <a:gd name="connsiteY2" fmla="*/ 112237 h 124479"/>
                    <a:gd name="connsiteX3" fmla="*/ 504 w 36842"/>
                    <a:gd name="connsiteY3" fmla="*/ 0 h 124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842" h="124479">
                      <a:moveTo>
                        <a:pt x="504" y="0"/>
                      </a:moveTo>
                      <a:cubicBezTo>
                        <a:pt x="-2797" y="0"/>
                        <a:pt x="10958" y="93531"/>
                        <a:pt x="17010" y="112237"/>
                      </a:cubicBezTo>
                      <a:cubicBezTo>
                        <a:pt x="23062" y="130943"/>
                        <a:pt x="35716" y="125992"/>
                        <a:pt x="36816" y="112237"/>
                      </a:cubicBezTo>
                      <a:cubicBezTo>
                        <a:pt x="37916" y="98482"/>
                        <a:pt x="3805" y="0"/>
                        <a:pt x="50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E25AEAB-E7CC-B8FF-0398-4C86358D1835}"/>
                    </a:ext>
                  </a:extLst>
                </p:cNvPr>
                <p:cNvSpPr/>
                <p:nvPr/>
              </p:nvSpPr>
              <p:spPr>
                <a:xfrm rot="1721608">
                  <a:off x="7838874" y="4590491"/>
                  <a:ext cx="67872" cy="136206"/>
                </a:xfrm>
                <a:custGeom>
                  <a:avLst/>
                  <a:gdLst>
                    <a:gd name="connsiteX0" fmla="*/ 504 w 36842"/>
                    <a:gd name="connsiteY0" fmla="*/ 0 h 124479"/>
                    <a:gd name="connsiteX1" fmla="*/ 17010 w 36842"/>
                    <a:gd name="connsiteY1" fmla="*/ 112237 h 124479"/>
                    <a:gd name="connsiteX2" fmla="*/ 36816 w 36842"/>
                    <a:gd name="connsiteY2" fmla="*/ 112237 h 124479"/>
                    <a:gd name="connsiteX3" fmla="*/ 504 w 36842"/>
                    <a:gd name="connsiteY3" fmla="*/ 0 h 124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842" h="124479">
                      <a:moveTo>
                        <a:pt x="504" y="0"/>
                      </a:moveTo>
                      <a:cubicBezTo>
                        <a:pt x="-2797" y="0"/>
                        <a:pt x="10958" y="93531"/>
                        <a:pt x="17010" y="112237"/>
                      </a:cubicBezTo>
                      <a:cubicBezTo>
                        <a:pt x="23062" y="130943"/>
                        <a:pt x="35716" y="125992"/>
                        <a:pt x="36816" y="112237"/>
                      </a:cubicBezTo>
                      <a:cubicBezTo>
                        <a:pt x="37916" y="98482"/>
                        <a:pt x="3805" y="0"/>
                        <a:pt x="50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5F983BCE-D9DE-4502-5E2C-59454176C382}"/>
                  </a:ext>
                </a:extLst>
              </p:cNvPr>
              <p:cNvGrpSpPr/>
              <p:nvPr/>
            </p:nvGrpSpPr>
            <p:grpSpPr>
              <a:xfrm rot="1758381">
                <a:off x="8064358" y="4872175"/>
                <a:ext cx="141339" cy="235390"/>
                <a:chOff x="7806361" y="4585894"/>
                <a:chExt cx="100385" cy="140803"/>
              </a:xfrm>
              <a:solidFill>
                <a:schemeClr val="accent3">
                  <a:lumMod val="50000"/>
                </a:schemeClr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6D20B1FC-DC24-39B0-A9A3-5D597EA14BB1}"/>
                    </a:ext>
                  </a:extLst>
                </p:cNvPr>
                <p:cNvSpPr/>
                <p:nvPr/>
              </p:nvSpPr>
              <p:spPr>
                <a:xfrm>
                  <a:off x="7806361" y="4585894"/>
                  <a:ext cx="73350" cy="140295"/>
                </a:xfrm>
                <a:custGeom>
                  <a:avLst/>
                  <a:gdLst>
                    <a:gd name="connsiteX0" fmla="*/ 504 w 36842"/>
                    <a:gd name="connsiteY0" fmla="*/ 0 h 124479"/>
                    <a:gd name="connsiteX1" fmla="*/ 17010 w 36842"/>
                    <a:gd name="connsiteY1" fmla="*/ 112237 h 124479"/>
                    <a:gd name="connsiteX2" fmla="*/ 36816 w 36842"/>
                    <a:gd name="connsiteY2" fmla="*/ 112237 h 124479"/>
                    <a:gd name="connsiteX3" fmla="*/ 504 w 36842"/>
                    <a:gd name="connsiteY3" fmla="*/ 0 h 124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842" h="124479">
                      <a:moveTo>
                        <a:pt x="504" y="0"/>
                      </a:moveTo>
                      <a:cubicBezTo>
                        <a:pt x="-2797" y="0"/>
                        <a:pt x="10958" y="93531"/>
                        <a:pt x="17010" y="112237"/>
                      </a:cubicBezTo>
                      <a:cubicBezTo>
                        <a:pt x="23062" y="130943"/>
                        <a:pt x="35716" y="125992"/>
                        <a:pt x="36816" y="112237"/>
                      </a:cubicBezTo>
                      <a:cubicBezTo>
                        <a:pt x="37916" y="98482"/>
                        <a:pt x="3805" y="0"/>
                        <a:pt x="50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42824913-081A-4557-CCE2-4B23D8105D35}"/>
                    </a:ext>
                  </a:extLst>
                </p:cNvPr>
                <p:cNvSpPr/>
                <p:nvPr/>
              </p:nvSpPr>
              <p:spPr>
                <a:xfrm rot="1721608">
                  <a:off x="7838874" y="4590491"/>
                  <a:ext cx="67872" cy="136206"/>
                </a:xfrm>
                <a:custGeom>
                  <a:avLst/>
                  <a:gdLst>
                    <a:gd name="connsiteX0" fmla="*/ 504 w 36842"/>
                    <a:gd name="connsiteY0" fmla="*/ 0 h 124479"/>
                    <a:gd name="connsiteX1" fmla="*/ 17010 w 36842"/>
                    <a:gd name="connsiteY1" fmla="*/ 112237 h 124479"/>
                    <a:gd name="connsiteX2" fmla="*/ 36816 w 36842"/>
                    <a:gd name="connsiteY2" fmla="*/ 112237 h 124479"/>
                    <a:gd name="connsiteX3" fmla="*/ 504 w 36842"/>
                    <a:gd name="connsiteY3" fmla="*/ 0 h 124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842" h="124479">
                      <a:moveTo>
                        <a:pt x="504" y="0"/>
                      </a:moveTo>
                      <a:cubicBezTo>
                        <a:pt x="-2797" y="0"/>
                        <a:pt x="10958" y="93531"/>
                        <a:pt x="17010" y="112237"/>
                      </a:cubicBezTo>
                      <a:cubicBezTo>
                        <a:pt x="23062" y="130943"/>
                        <a:pt x="35716" y="125992"/>
                        <a:pt x="36816" y="112237"/>
                      </a:cubicBezTo>
                      <a:cubicBezTo>
                        <a:pt x="37916" y="98482"/>
                        <a:pt x="3805" y="0"/>
                        <a:pt x="50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9D2D14FB-AC25-7242-96DC-298FB6550663}"/>
                  </a:ext>
                </a:extLst>
              </p:cNvPr>
              <p:cNvCxnSpPr/>
              <p:nvPr/>
            </p:nvCxnSpPr>
            <p:spPr>
              <a:xfrm>
                <a:off x="7300291" y="5124176"/>
                <a:ext cx="9144" cy="583572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79E27D5-B135-6D4D-46A3-E34B9453B97A}"/>
                  </a:ext>
                </a:extLst>
              </p:cNvPr>
              <p:cNvSpPr txBox="1"/>
              <p:nvPr/>
            </p:nvSpPr>
            <p:spPr>
              <a:xfrm>
                <a:off x="7186999" y="4516252"/>
                <a:ext cx="32316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800019"/>
                    </a:solidFill>
                  </a:rPr>
                  <a:t>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5761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7C55AB-80F3-F4DC-562D-00C20B7688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123"/>
          <a:stretch/>
        </p:blipFill>
        <p:spPr>
          <a:xfrm>
            <a:off x="1663700" y="1653149"/>
            <a:ext cx="8148862" cy="3551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CC784B-B27D-455D-A4E0-452CAD080A48}"/>
              </a:ext>
            </a:extLst>
          </p:cNvPr>
          <p:cNvSpPr txBox="1"/>
          <p:nvPr/>
        </p:nvSpPr>
        <p:spPr>
          <a:xfrm>
            <a:off x="8901158" y="6084751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Bentley et. al., 2016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88E3E6-AE64-FED5-9597-864C0F03518E}"/>
              </a:ext>
            </a:extLst>
          </p:cNvPr>
          <p:cNvSpPr txBox="1"/>
          <p:nvPr/>
        </p:nvSpPr>
        <p:spPr>
          <a:xfrm>
            <a:off x="774700" y="502335"/>
            <a:ext cx="1016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Receptor expression patterns suggested high fraction of </a:t>
            </a:r>
          </a:p>
          <a:p>
            <a:pPr algn="ctr"/>
            <a:r>
              <a:rPr lang="en-US" sz="2000" b="0" i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monoamine signaling to be extra-synaptic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B7823E-DB0C-F6BF-39F6-1A8AF9507A18}"/>
              </a:ext>
            </a:extLst>
          </p:cNvPr>
          <p:cNvSpPr txBox="1"/>
          <p:nvPr/>
        </p:nvSpPr>
        <p:spPr>
          <a:xfrm>
            <a:off x="604792" y="5884696"/>
            <a:ext cx="58976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Arrows = Ou</a:t>
            </a:r>
            <a:r>
              <a:rPr lang="en-US" sz="2000" b="0" i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tgoing hardwired synaptic edges</a:t>
            </a:r>
          </a:p>
          <a:p>
            <a:r>
              <a:rPr lang="en-US" sz="200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Monoamine receptor expressing neurons (Grey)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6CDB1D-7C2B-18DE-BCC2-A7DDC8D3FABB}"/>
              </a:ext>
            </a:extLst>
          </p:cNvPr>
          <p:cNvSpPr txBox="1"/>
          <p:nvPr/>
        </p:nvSpPr>
        <p:spPr>
          <a:xfrm>
            <a:off x="3182893" y="5268843"/>
            <a:ext cx="166850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Tyramine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6A8813-A806-1545-811D-96ED9B2066D5}"/>
              </a:ext>
            </a:extLst>
          </p:cNvPr>
          <p:cNvSpPr txBox="1"/>
          <p:nvPr/>
        </p:nvSpPr>
        <p:spPr>
          <a:xfrm>
            <a:off x="7437393" y="5268843"/>
            <a:ext cx="166850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Octopamine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449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AC55A4-4647-F6D0-2DB6-CFB09CC3E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34" r="46836" b="32441"/>
          <a:stretch/>
        </p:blipFill>
        <p:spPr>
          <a:xfrm>
            <a:off x="3427458" y="1249842"/>
            <a:ext cx="4546600" cy="41885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D80D62-CABD-A3ED-CEE3-28495779F80C}"/>
              </a:ext>
            </a:extLst>
          </p:cNvPr>
          <p:cNvSpPr txBox="1"/>
          <p:nvPr/>
        </p:nvSpPr>
        <p:spPr>
          <a:xfrm>
            <a:off x="8901158" y="6084751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Bentley et. al., 2016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EA1E6B-A392-2308-6D6B-FE230C2E81E8}"/>
              </a:ext>
            </a:extLst>
          </p:cNvPr>
          <p:cNvSpPr txBox="1"/>
          <p:nvPr/>
        </p:nvSpPr>
        <p:spPr>
          <a:xfrm>
            <a:off x="2500358" y="5438420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 of the 302 neurons release monoamines, while 251 neurons (83%) express one or more monoamine receptors 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8B5D4B-4B22-0399-7E9F-2C0404AED789}"/>
              </a:ext>
            </a:extLst>
          </p:cNvPr>
          <p:cNvSpPr txBox="1"/>
          <p:nvPr/>
        </p:nvSpPr>
        <p:spPr>
          <a:xfrm>
            <a:off x="2500358" y="603511"/>
            <a:ext cx="6400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Topology of Monoamine networks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525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7C55AB-80F3-F4DC-562D-00C20B7688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85" t="48934" r="48258" b="1077"/>
          <a:stretch/>
        </p:blipFill>
        <p:spPr>
          <a:xfrm>
            <a:off x="3460750" y="1288880"/>
            <a:ext cx="5270500" cy="49805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CC784B-B27D-455D-A4E0-452CAD080A48}"/>
              </a:ext>
            </a:extLst>
          </p:cNvPr>
          <p:cNvSpPr txBox="1"/>
          <p:nvPr/>
        </p:nvSpPr>
        <p:spPr>
          <a:xfrm>
            <a:off x="8901158" y="6084751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Bentley et. al., 2016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88E3E6-AE64-FED5-9597-864C0F03518E}"/>
              </a:ext>
            </a:extLst>
          </p:cNvPr>
          <p:cNvSpPr txBox="1"/>
          <p:nvPr/>
        </p:nvSpPr>
        <p:spPr>
          <a:xfrm>
            <a:off x="774700" y="502335"/>
            <a:ext cx="10160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Hardwired and mono-amine signaling do not completely overlap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1FDBA9-6D6D-0797-20D3-784C5B1FF945}"/>
              </a:ext>
            </a:extLst>
          </p:cNvPr>
          <p:cNvSpPr txBox="1"/>
          <p:nvPr/>
        </p:nvSpPr>
        <p:spPr>
          <a:xfrm>
            <a:off x="1409700" y="2882900"/>
            <a:ext cx="14285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Serotonin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Dopamine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Tyramine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Octopamine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38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625FA9-9A20-A1B3-C933-6D72FB301DE3}"/>
              </a:ext>
            </a:extLst>
          </p:cNvPr>
          <p:cNvSpPr txBox="1"/>
          <p:nvPr/>
        </p:nvSpPr>
        <p:spPr>
          <a:xfrm>
            <a:off x="3606800" y="478551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Hubs are located further out along the axes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82CD4D-1B5E-7B62-FCDA-A183972FD641}"/>
              </a:ext>
            </a:extLst>
          </p:cNvPr>
          <p:cNvSpPr txBox="1"/>
          <p:nvPr/>
        </p:nvSpPr>
        <p:spPr>
          <a:xfrm>
            <a:off x="2055858" y="616211"/>
            <a:ext cx="8421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Monoamine networks: few hubs with high interconnectedness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A68A04-4718-066B-3B7A-BFB68BB86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50000"/>
          <a:stretch/>
        </p:blipFill>
        <p:spPr>
          <a:xfrm>
            <a:off x="4289425" y="1440934"/>
            <a:ext cx="3613150" cy="3289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C79FC6-0566-9696-33A5-4F6CC231902D}"/>
              </a:ext>
            </a:extLst>
          </p:cNvPr>
          <p:cNvSpPr txBox="1"/>
          <p:nvPr/>
        </p:nvSpPr>
        <p:spPr>
          <a:xfrm>
            <a:off x="2863079" y="5417066"/>
            <a:ext cx="680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Provides direct connection between sensory to motor neurons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66C0D0-65AA-4DFF-D6D9-77EC33AEDB3D}"/>
              </a:ext>
            </a:extLst>
          </p:cNvPr>
          <p:cNvSpPr txBox="1"/>
          <p:nvPr/>
        </p:nvSpPr>
        <p:spPr>
          <a:xfrm>
            <a:off x="8901158" y="6084751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Bentley et. al., 2016</a:t>
            </a:r>
          </a:p>
        </p:txBody>
      </p:sp>
    </p:spTree>
    <p:extLst>
      <p:ext uri="{BB962C8B-B14F-4D97-AF65-F5344CB8AC3E}">
        <p14:creationId xmlns:p14="http://schemas.microsoft.com/office/powerpoint/2010/main" val="1658966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C283A5-8EC0-84E4-C11B-C3D00BB0F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5000" y="1530350"/>
            <a:ext cx="7978942" cy="3295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28009-8807-BCCF-0A5B-996F3423AA76}"/>
              </a:ext>
            </a:extLst>
          </p:cNvPr>
          <p:cNvSpPr txBox="1"/>
          <p:nvPr/>
        </p:nvSpPr>
        <p:spPr>
          <a:xfrm>
            <a:off x="1104900" y="945634"/>
            <a:ext cx="10096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b="0" i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onoamines provide efficient global connections linking disparate parts of the network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19856A-8E33-19AA-E1ED-F3DF9338DDE5}"/>
              </a:ext>
            </a:extLst>
          </p:cNvPr>
          <p:cNvSpPr txBox="1"/>
          <p:nvPr/>
        </p:nvSpPr>
        <p:spPr>
          <a:xfrm>
            <a:off x="8901158" y="6084751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Bentley et. al., 2016</a:t>
            </a:r>
          </a:p>
        </p:txBody>
      </p:sp>
    </p:spTree>
    <p:extLst>
      <p:ext uri="{BB962C8B-B14F-4D97-AF65-F5344CB8AC3E}">
        <p14:creationId xmlns:p14="http://schemas.microsoft.com/office/powerpoint/2010/main" val="1753256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1E9A9A-8475-6EB8-7D73-D3901B18B21B}"/>
              </a:ext>
            </a:extLst>
          </p:cNvPr>
          <p:cNvSpPr txBox="1"/>
          <p:nvPr/>
        </p:nvSpPr>
        <p:spPr>
          <a:xfrm>
            <a:off x="1346199" y="426670"/>
            <a:ext cx="9499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Neuropeptide signaling forms a dense and decentralized wireless network, connecting disconnected neural circuits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E680A7-118E-098B-3DE0-A69B3DADA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191" y="1514107"/>
            <a:ext cx="5638608" cy="42526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9567E5-0E34-2A10-F559-561C7BDA2CFA}"/>
              </a:ext>
            </a:extLst>
          </p:cNvPr>
          <p:cNvSpPr txBox="1"/>
          <p:nvPr/>
        </p:nvSpPr>
        <p:spPr>
          <a:xfrm>
            <a:off x="5688058" y="571541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ll neurons form a single connected network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8CB43A-C8FB-3968-B673-9F4EBE62A7C9}"/>
              </a:ext>
            </a:extLst>
          </p:cNvPr>
          <p:cNvSpPr txBox="1"/>
          <p:nvPr/>
        </p:nvSpPr>
        <p:spPr>
          <a:xfrm>
            <a:off x="8736058" y="6324889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Ripoll-Sanchez et. al.,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72D73D-140B-670D-EF25-AB71CA682B23}"/>
              </a:ext>
            </a:extLst>
          </p:cNvPr>
          <p:cNvSpPr txBox="1"/>
          <p:nvPr/>
        </p:nvSpPr>
        <p:spPr>
          <a:xfrm>
            <a:off x="635191" y="196163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55,384 potential neuropeptide-receptor interactions 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E11E86-344F-06B4-F100-BF3D087EF1B2}"/>
              </a:ext>
            </a:extLst>
          </p:cNvPr>
          <p:cNvSpPr txBox="1"/>
          <p:nvPr/>
        </p:nvSpPr>
        <p:spPr>
          <a:xfrm>
            <a:off x="635191" y="305549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461 neuropeptide-receptor pairs showed meaningful activation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ADF937-0B9D-5D15-00BC-557EF4CEFB47}"/>
              </a:ext>
            </a:extLst>
          </p:cNvPr>
          <p:cNvSpPr txBox="1"/>
          <p:nvPr/>
        </p:nvSpPr>
        <p:spPr>
          <a:xfrm>
            <a:off x="2627358" y="4149350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Beets et. al., 2023</a:t>
            </a:r>
          </a:p>
        </p:txBody>
      </p:sp>
    </p:spTree>
    <p:extLst>
      <p:ext uri="{BB962C8B-B14F-4D97-AF65-F5344CB8AC3E}">
        <p14:creationId xmlns:p14="http://schemas.microsoft.com/office/powerpoint/2010/main" val="2404363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9DCCCCF-27DC-BBFB-AE1F-5E02670405DA}"/>
              </a:ext>
            </a:extLst>
          </p:cNvPr>
          <p:cNvSpPr txBox="1"/>
          <p:nvPr/>
        </p:nvSpPr>
        <p:spPr>
          <a:xfrm>
            <a:off x="524188" y="266956"/>
            <a:ext cx="111436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2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phylogenetically conserved circuits or modules emerge?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340FE3-3798-08F4-F8A4-0A23C3DBF0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649" b="31829"/>
          <a:stretch/>
        </p:blipFill>
        <p:spPr>
          <a:xfrm>
            <a:off x="2368228" y="1148067"/>
            <a:ext cx="7057712" cy="36476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DB925B-B386-83EF-DB86-204D1AA82F26}"/>
              </a:ext>
            </a:extLst>
          </p:cNvPr>
          <p:cNvSpPr txBox="1"/>
          <p:nvPr/>
        </p:nvSpPr>
        <p:spPr>
          <a:xfrm>
            <a:off x="346554" y="5340601"/>
            <a:ext cx="11498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IN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eurons that form circuits in the mature nervous system do not share obvious relationship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2285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98FBED-0CAB-E691-421B-1163B7EB0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0" y="1236880"/>
            <a:ext cx="6985000" cy="38183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8C5C63-CDC0-CDB9-7BA5-6BE65FE9AE5C}"/>
              </a:ext>
            </a:extLst>
          </p:cNvPr>
          <p:cNvSpPr txBox="1"/>
          <p:nvPr/>
        </p:nvSpPr>
        <p:spPr>
          <a:xfrm>
            <a:off x="8685258" y="6084751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Ripoll-Sanchez et. al.,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14CE60-94F3-D957-9E33-026C3ABAC3E7}"/>
              </a:ext>
            </a:extLst>
          </p:cNvPr>
          <p:cNvSpPr txBox="1"/>
          <p:nvPr/>
        </p:nvSpPr>
        <p:spPr>
          <a:xfrm>
            <a:off x="2688657" y="5367465"/>
            <a:ext cx="6814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ersatile peptides: Peptides activating more than one receptor</a:t>
            </a:r>
          </a:p>
          <a:p>
            <a:r>
              <a:rPr lang="en-US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romiscuous receptors: </a:t>
            </a:r>
            <a:r>
              <a:rPr lang="en-US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eceptors activated by multiple peptides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B69654-CEAD-7601-9B63-5178C655FD75}"/>
              </a:ext>
            </a:extLst>
          </p:cNvPr>
          <p:cNvSpPr txBox="1"/>
          <p:nvPr/>
        </p:nvSpPr>
        <p:spPr>
          <a:xfrm>
            <a:off x="3340100" y="545908"/>
            <a:ext cx="5758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Diverse topologies of neuropeptide networks</a:t>
            </a:r>
          </a:p>
        </p:txBody>
      </p:sp>
    </p:spTree>
    <p:extLst>
      <p:ext uri="{BB962C8B-B14F-4D97-AF65-F5344CB8AC3E}">
        <p14:creationId xmlns:p14="http://schemas.microsoft.com/office/powerpoint/2010/main" val="4285192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64CB0D-AFCD-AE14-B1B5-FD3A63557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5500" y="1371600"/>
            <a:ext cx="7772400" cy="44012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3052DC-C322-7D44-B82D-CC859417B8BA}"/>
              </a:ext>
            </a:extLst>
          </p:cNvPr>
          <p:cNvSpPr txBox="1"/>
          <p:nvPr/>
        </p:nvSpPr>
        <p:spPr>
          <a:xfrm>
            <a:off x="901700" y="589862"/>
            <a:ext cx="103759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far is too far: Long-range</a:t>
            </a:r>
            <a:r>
              <a:rPr lang="en-US" sz="2200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</a:t>
            </a:r>
            <a:r>
              <a:rPr lang="en-US" sz="22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mid-range vs short-range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737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D76C7D-F407-485B-B389-08D51856D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501" y="793750"/>
            <a:ext cx="4606074" cy="5702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92A93B-10A0-C330-1422-3F8BCD179D2A}"/>
              </a:ext>
            </a:extLst>
          </p:cNvPr>
          <p:cNvSpPr txBox="1"/>
          <p:nvPr/>
        </p:nvSpPr>
        <p:spPr>
          <a:xfrm>
            <a:off x="546100" y="254684"/>
            <a:ext cx="112522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aggregate neuropeptide connectome connects all neurons in a dense network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DFE2B6-B2E3-EFE5-FBE3-D8918DE0F953}"/>
              </a:ext>
            </a:extLst>
          </p:cNvPr>
          <p:cNvSpPr txBox="1"/>
          <p:nvPr/>
        </p:nvSpPr>
        <p:spPr>
          <a:xfrm>
            <a:off x="8685258" y="6084751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Ripoll-Sanchez et. al., 2023</a:t>
            </a:r>
          </a:p>
        </p:txBody>
      </p:sp>
    </p:spTree>
    <p:extLst>
      <p:ext uri="{BB962C8B-B14F-4D97-AF65-F5344CB8AC3E}">
        <p14:creationId xmlns:p14="http://schemas.microsoft.com/office/powerpoint/2010/main" val="323656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466842-55E2-81E0-0955-AB7183669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644" b="9462"/>
          <a:stretch/>
        </p:blipFill>
        <p:spPr>
          <a:xfrm>
            <a:off x="842803" y="3429000"/>
            <a:ext cx="10283682" cy="12789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E28102-16BD-30FF-4FA6-B03E030C8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529" y="1276622"/>
            <a:ext cx="9700942" cy="164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76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9DCCCCF-27DC-BBFB-AE1F-5E02670405DA}"/>
              </a:ext>
            </a:extLst>
          </p:cNvPr>
          <p:cNvSpPr txBox="1"/>
          <p:nvPr/>
        </p:nvSpPr>
        <p:spPr>
          <a:xfrm>
            <a:off x="542609" y="404116"/>
            <a:ext cx="11143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2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IN" sz="22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roader ‘meta-themes’ of organizational properties: Concept of </a:t>
            </a:r>
            <a:r>
              <a:rPr lang="en-IN" sz="22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circuit organizer transcription factors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6255CC-E104-664E-F91F-EA8071C1D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8916" t="69719"/>
          <a:stretch/>
        </p:blipFill>
        <p:spPr>
          <a:xfrm>
            <a:off x="752605" y="1767917"/>
            <a:ext cx="4033382" cy="40100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9D36B1-8305-3A7E-D3B6-5D55B7260C8C}"/>
              </a:ext>
            </a:extLst>
          </p:cNvPr>
          <p:cNvSpPr txBox="1"/>
          <p:nvPr/>
        </p:nvSpPr>
        <p:spPr>
          <a:xfrm>
            <a:off x="4894823" y="2453802"/>
            <a:ext cx="65445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>
                <a:solidFill>
                  <a:srgbClr val="212121"/>
                </a:solidFill>
                <a:latin typeface="Noto Serif" panose="02020600060500020200" pitchFamily="18" charset="0"/>
              </a:rPr>
              <a:t>C</a:t>
            </a:r>
            <a:r>
              <a:rPr lang="en-IN" b="0" i="0" dirty="0">
                <a:solidFill>
                  <a:srgbClr val="212121"/>
                </a:solidFill>
                <a:effectLst/>
                <a:latin typeface="Noto Serif" panose="02020600060500020200" pitchFamily="18" charset="0"/>
              </a:rPr>
              <a:t>onnectome is randomly rewired while maintaining its topological properties such as the membrane adjacency, and looked for network differential gene expression.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03E041-BF45-96D4-1F3C-9E507EEC6B8A}"/>
              </a:ext>
            </a:extLst>
          </p:cNvPr>
          <p:cNvSpPr txBox="1"/>
          <p:nvPr/>
        </p:nvSpPr>
        <p:spPr>
          <a:xfrm>
            <a:off x="4894823" y="4334211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0" i="0" dirty="0">
                <a:solidFill>
                  <a:srgbClr val="212121"/>
                </a:solidFill>
                <a:effectLst/>
                <a:latin typeface="Noto Serif" panose="02020600060500020200" pitchFamily="18" charset="0"/>
              </a:rPr>
              <a:t>Expression of eight homeodomain-transcription factors showed significant enrichment in </a:t>
            </a:r>
            <a:r>
              <a:rPr lang="en-IN" b="0" i="0" dirty="0" err="1">
                <a:solidFill>
                  <a:srgbClr val="212121"/>
                </a:solidFill>
                <a:effectLst/>
                <a:latin typeface="Noto Serif" panose="02020600060500020200" pitchFamily="18" charset="0"/>
              </a:rPr>
              <a:t>synaptically</a:t>
            </a:r>
            <a:r>
              <a:rPr lang="en-IN" b="0" i="0" dirty="0">
                <a:solidFill>
                  <a:srgbClr val="212121"/>
                </a:solidFill>
                <a:effectLst/>
                <a:latin typeface="Noto Serif" panose="02020600060500020200" pitchFamily="18" charset="0"/>
              </a:rPr>
              <a:t> connected neurons.</a:t>
            </a:r>
            <a:endParaRPr lang="en-US" dirty="0"/>
          </a:p>
        </p:txBody>
      </p:sp>
      <p:sp>
        <p:nvSpPr>
          <p:cNvPr id="2" name="Google Shape;566;p14">
            <a:extLst>
              <a:ext uri="{FF2B5EF4-FFF2-40B4-BE49-F238E27FC236}">
                <a16:creationId xmlns:a16="http://schemas.microsoft.com/office/drawing/2014/main" id="{36887FF0-F0BF-87C4-B7BB-A25C5A17F4EA}"/>
              </a:ext>
            </a:extLst>
          </p:cNvPr>
          <p:cNvSpPr txBox="1"/>
          <p:nvPr/>
        </p:nvSpPr>
        <p:spPr>
          <a:xfrm>
            <a:off x="7335297" y="5937621"/>
            <a:ext cx="474617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Berghoff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Glenwinkel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Bhattacharya et. al., </a:t>
            </a:r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Elife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2021</a:t>
            </a:r>
            <a:endParaRPr sz="14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282D3-3B3F-4788-6E51-2AB153D2502A}"/>
              </a:ext>
            </a:extLst>
          </p:cNvPr>
          <p:cNvSpPr txBox="1"/>
          <p:nvPr/>
        </p:nvSpPr>
        <p:spPr>
          <a:xfrm>
            <a:off x="4456444" y="1767917"/>
            <a:ext cx="60993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(network differential gene expression)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D277B38-66A0-61EE-C238-2880CFE10825}"/>
              </a:ext>
            </a:extLst>
          </p:cNvPr>
          <p:cNvSpPr/>
          <p:nvPr/>
        </p:nvSpPr>
        <p:spPr>
          <a:xfrm>
            <a:off x="3771104" y="3519141"/>
            <a:ext cx="1014883" cy="50763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74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9DCCCCF-27DC-BBFB-AE1F-5E02670405DA}"/>
              </a:ext>
            </a:extLst>
          </p:cNvPr>
          <p:cNvSpPr txBox="1"/>
          <p:nvPr/>
        </p:nvSpPr>
        <p:spPr>
          <a:xfrm>
            <a:off x="542609" y="404116"/>
            <a:ext cx="11143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2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IN" sz="22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roader ‘meta-themes’ of organizational properties: Concept of </a:t>
            </a:r>
            <a:r>
              <a:rPr lang="en-IN" sz="22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circuit organizer transcription factors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6255CC-E104-664E-F91F-EA8071C1D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8916" t="69719"/>
          <a:stretch/>
        </p:blipFill>
        <p:spPr>
          <a:xfrm>
            <a:off x="752605" y="1767917"/>
            <a:ext cx="4033382" cy="4010086"/>
          </a:xfrm>
          <a:prstGeom prst="rect">
            <a:avLst/>
          </a:prstGeom>
        </p:spPr>
      </p:pic>
      <p:sp>
        <p:nvSpPr>
          <p:cNvPr id="2" name="Google Shape;566;p14">
            <a:extLst>
              <a:ext uri="{FF2B5EF4-FFF2-40B4-BE49-F238E27FC236}">
                <a16:creationId xmlns:a16="http://schemas.microsoft.com/office/drawing/2014/main" id="{36887FF0-F0BF-87C4-B7BB-A25C5A17F4EA}"/>
              </a:ext>
            </a:extLst>
          </p:cNvPr>
          <p:cNvSpPr txBox="1"/>
          <p:nvPr/>
        </p:nvSpPr>
        <p:spPr>
          <a:xfrm>
            <a:off x="7335297" y="5937621"/>
            <a:ext cx="474617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Berghoff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Glenwinkel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Bhattacharya et. al., </a:t>
            </a:r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Elife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2021</a:t>
            </a:r>
            <a:endParaRPr sz="14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282D3-3B3F-4788-6E51-2AB153D2502A}"/>
              </a:ext>
            </a:extLst>
          </p:cNvPr>
          <p:cNvSpPr txBox="1"/>
          <p:nvPr/>
        </p:nvSpPr>
        <p:spPr>
          <a:xfrm>
            <a:off x="4456444" y="1767917"/>
            <a:ext cx="60993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(network differential gene expression)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55AC0-A247-CEBF-EC3E-FC27C26F7093}"/>
              </a:ext>
            </a:extLst>
          </p:cNvPr>
          <p:cNvSpPr txBox="1"/>
          <p:nvPr/>
        </p:nvSpPr>
        <p:spPr>
          <a:xfrm>
            <a:off x="5024174" y="2424547"/>
            <a:ext cx="61189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0" i="0" dirty="0">
                <a:solidFill>
                  <a:srgbClr val="212121"/>
                </a:solidFill>
                <a:effectLst/>
                <a:latin typeface="Noto Serif" panose="02020600060500020200" pitchFamily="18" charset="0"/>
              </a:rPr>
              <a:t>The set of neurons that expressing certain transcription factors although do not share obvious commonalities, but tend to be heavily interconnected. 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E594F5-4349-FF0A-BF79-69C93A523256}"/>
              </a:ext>
            </a:extLst>
          </p:cNvPr>
          <p:cNvSpPr/>
          <p:nvPr/>
        </p:nvSpPr>
        <p:spPr>
          <a:xfrm>
            <a:off x="3771104" y="3519141"/>
            <a:ext cx="1014883" cy="50763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01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9DCCCCF-27DC-BBFB-AE1F-5E02670405DA}"/>
              </a:ext>
            </a:extLst>
          </p:cNvPr>
          <p:cNvSpPr txBox="1"/>
          <p:nvPr/>
        </p:nvSpPr>
        <p:spPr>
          <a:xfrm>
            <a:off x="524188" y="259460"/>
            <a:ext cx="111436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20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Example of a Circuit organizer transcription factor: UNC-42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94BD32-C131-1EEF-27C1-480EDB1B1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1157" t="53268" r="43635" b="209"/>
          <a:stretch/>
        </p:blipFill>
        <p:spPr>
          <a:xfrm>
            <a:off x="535297" y="700648"/>
            <a:ext cx="3738615" cy="40788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51A916-4E46-DF02-061C-4D67C2F1F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0184" t="53268" r="-88" b="30325"/>
          <a:stretch/>
        </p:blipFill>
        <p:spPr>
          <a:xfrm>
            <a:off x="5562600" y="1402985"/>
            <a:ext cx="4389120" cy="24343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C6A610-247A-E4D4-9353-B21824EE673C}"/>
              </a:ext>
            </a:extLst>
          </p:cNvPr>
          <p:cNvSpPr txBox="1"/>
          <p:nvPr/>
        </p:nvSpPr>
        <p:spPr>
          <a:xfrm>
            <a:off x="661035" y="5074732"/>
            <a:ext cx="3667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 UNC-42-postive neurons (40 neurons that fall into 15 classes) are heavily connected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624EFC-9E58-7FF8-1296-20B3CE0D03E5}"/>
              </a:ext>
            </a:extLst>
          </p:cNvPr>
          <p:cNvSpPr txBox="1"/>
          <p:nvPr/>
        </p:nvSpPr>
        <p:spPr>
          <a:xfrm>
            <a:off x="5338689" y="3833859"/>
            <a:ext cx="55854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 these neurons project to the same neuropil, where synaptic connections are made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566;p14">
            <a:extLst>
              <a:ext uri="{FF2B5EF4-FFF2-40B4-BE49-F238E27FC236}">
                <a16:creationId xmlns:a16="http://schemas.microsoft.com/office/drawing/2014/main" id="{A035110F-E926-E74D-BFD6-986825F65527}"/>
              </a:ext>
            </a:extLst>
          </p:cNvPr>
          <p:cNvSpPr txBox="1"/>
          <p:nvPr/>
        </p:nvSpPr>
        <p:spPr>
          <a:xfrm>
            <a:off x="7335297" y="5937621"/>
            <a:ext cx="474617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Berghoff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Glenwinkel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Bhattacharya et. al., </a:t>
            </a:r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Elife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2021</a:t>
            </a:r>
            <a:endParaRPr sz="14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5448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31DDE8-A990-AD99-4C1B-B28DD339D4B4}"/>
              </a:ext>
            </a:extLst>
          </p:cNvPr>
          <p:cNvSpPr txBox="1"/>
          <p:nvPr/>
        </p:nvSpPr>
        <p:spPr>
          <a:xfrm>
            <a:off x="524188" y="259460"/>
            <a:ext cx="111436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20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Circuit organizer transcription factors regulate multiple aspects of circuit organization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F95509-64C2-B918-F197-A5F8AC4198AF}"/>
              </a:ext>
            </a:extLst>
          </p:cNvPr>
          <p:cNvSpPr txBox="1"/>
          <p:nvPr/>
        </p:nvSpPr>
        <p:spPr>
          <a:xfrm>
            <a:off x="310577" y="5300197"/>
            <a:ext cx="6814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Axon pathfinding, synaptic organizations are affected in unc-42 mutant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3099D8-4C92-F7C1-DE6D-18F76B4347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77" t="17890" b="31756"/>
          <a:stretch/>
        </p:blipFill>
        <p:spPr>
          <a:xfrm>
            <a:off x="531641" y="807808"/>
            <a:ext cx="5170120" cy="4554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13C08D-0464-F551-A0EE-BD08BBEE38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248" t="64111"/>
          <a:stretch/>
        </p:blipFill>
        <p:spPr>
          <a:xfrm>
            <a:off x="6349562" y="1689194"/>
            <a:ext cx="5631180" cy="24612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37EB4F-7323-9BA5-BA05-CFD6DF04C8B4}"/>
              </a:ext>
            </a:extLst>
          </p:cNvPr>
          <p:cNvSpPr txBox="1"/>
          <p:nvPr/>
        </p:nvSpPr>
        <p:spPr>
          <a:xfrm>
            <a:off x="5895032" y="4269216"/>
            <a:ext cx="5775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IN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eurotransmitter identity of the entire circuit is affected</a:t>
            </a:r>
          </a:p>
          <a:p>
            <a:pPr algn="ctr"/>
            <a:r>
              <a:rPr lang="en-IN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many more aspects……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8B850E-3396-5956-D11E-93DE38424F54}"/>
              </a:ext>
            </a:extLst>
          </p:cNvPr>
          <p:cNvSpPr txBox="1"/>
          <p:nvPr/>
        </p:nvSpPr>
        <p:spPr>
          <a:xfrm>
            <a:off x="2129642" y="5746544"/>
            <a:ext cx="75307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u="sng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IN" b="0" i="0" u="sng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efines the routes of communication between interconnected neurons </a:t>
            </a:r>
            <a:endParaRPr lang="en-US" u="sng" dirty="0"/>
          </a:p>
        </p:txBody>
      </p:sp>
      <p:sp>
        <p:nvSpPr>
          <p:cNvPr id="3" name="Google Shape;566;p14">
            <a:extLst>
              <a:ext uri="{FF2B5EF4-FFF2-40B4-BE49-F238E27FC236}">
                <a16:creationId xmlns:a16="http://schemas.microsoft.com/office/drawing/2014/main" id="{431D8832-C29D-7832-6E4F-99FE1C5BBC66}"/>
              </a:ext>
            </a:extLst>
          </p:cNvPr>
          <p:cNvSpPr txBox="1"/>
          <p:nvPr/>
        </p:nvSpPr>
        <p:spPr>
          <a:xfrm>
            <a:off x="7298819" y="6192891"/>
            <a:ext cx="474617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Berghoff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Glenwinkel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Bhattacharya et. al., </a:t>
            </a:r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Elife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2021</a:t>
            </a:r>
            <a:endParaRPr sz="14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9713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02C116-241C-832F-861D-DF7739BEE6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72" t="46755" r="6670" b="-1221"/>
          <a:stretch/>
        </p:blipFill>
        <p:spPr>
          <a:xfrm>
            <a:off x="6148539" y="1525137"/>
            <a:ext cx="5643573" cy="4531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4F8F4A-D8C4-110A-40E9-4813B99E3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22" b="54229"/>
          <a:stretch/>
        </p:blipFill>
        <p:spPr>
          <a:xfrm>
            <a:off x="177421" y="1525137"/>
            <a:ext cx="5971118" cy="38077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02A8D1-6D05-821B-216D-C770750C6539}"/>
              </a:ext>
            </a:extLst>
          </p:cNvPr>
          <p:cNvSpPr txBox="1"/>
          <p:nvPr/>
        </p:nvSpPr>
        <p:spPr>
          <a:xfrm>
            <a:off x="724941" y="411771"/>
            <a:ext cx="10847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Overlapping circuit organizers may assemble individual circuits into larger-scale connectomes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100444-553A-72F1-5F2C-0E4A18CA50DA}"/>
              </a:ext>
            </a:extLst>
          </p:cNvPr>
          <p:cNvSpPr txBox="1"/>
          <p:nvPr/>
        </p:nvSpPr>
        <p:spPr>
          <a:xfrm>
            <a:off x="1768510" y="5325195"/>
            <a:ext cx="2342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Subcircuit specification</a:t>
            </a:r>
          </a:p>
        </p:txBody>
      </p:sp>
      <p:sp>
        <p:nvSpPr>
          <p:cNvPr id="2" name="Google Shape;566;p14">
            <a:extLst>
              <a:ext uri="{FF2B5EF4-FFF2-40B4-BE49-F238E27FC236}">
                <a16:creationId xmlns:a16="http://schemas.microsoft.com/office/drawing/2014/main" id="{51D9CD54-827D-23AD-D23F-460A437C2887}"/>
              </a:ext>
            </a:extLst>
          </p:cNvPr>
          <p:cNvSpPr txBox="1"/>
          <p:nvPr/>
        </p:nvSpPr>
        <p:spPr>
          <a:xfrm>
            <a:off x="7315200" y="6138493"/>
            <a:ext cx="474617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Berghoff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Glenwinkel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Bhattacharya et. al., </a:t>
            </a:r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Elife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2021</a:t>
            </a:r>
            <a:endParaRPr sz="14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095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2756</TotalTime>
  <Words>951</Words>
  <Application>Microsoft Macintosh PowerPoint</Application>
  <PresentationFormat>Widescreen</PresentationFormat>
  <Paragraphs>158</Paragraphs>
  <Slides>32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 Unicode MS</vt:lpstr>
      <vt:lpstr>Arial</vt:lpstr>
      <vt:lpstr>Calibri</vt:lpstr>
      <vt:lpstr>Calibri Light</vt:lpstr>
      <vt:lpstr>ElsevierGulliver</vt:lpstr>
      <vt:lpstr>Noto Serif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Abhishek Bhattacharya</dc:creator>
  <cp:lastModifiedBy>Microsoft Office User</cp:lastModifiedBy>
  <cp:revision>184</cp:revision>
  <dcterms:created xsi:type="dcterms:W3CDTF">2025-05-23T18:40:06Z</dcterms:created>
  <dcterms:modified xsi:type="dcterms:W3CDTF">2025-05-29T05:05:25Z</dcterms:modified>
</cp:coreProperties>
</file>