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omfortaa Light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Light-regular.fntdata"/><Relationship Id="rId14" Type="http://schemas.openxmlformats.org/officeDocument/2006/relationships/slide" Target="slides/slide9.xml"/><Relationship Id="rId16" Type="http://schemas.openxmlformats.org/officeDocument/2006/relationships/font" Target="fonts/Comforta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a13fefb8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a13fefb8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81b259bf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81b259bf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938e3b3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938e3b3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a737399a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a737399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a13fefb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a13fefb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a737399a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a737399a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a737399a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a737399a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a737399a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a737399a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cb050391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cb050391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10.png"/><Relationship Id="rId13" Type="http://schemas.openxmlformats.org/officeDocument/2006/relationships/image" Target="../media/image3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17" Type="http://schemas.openxmlformats.org/officeDocument/2006/relationships/image" Target="../media/image11.png"/><Relationship Id="rId16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8" Type="http://schemas.openxmlformats.org/officeDocument/2006/relationships/image" Target="../media/image25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3" Type="http://schemas.openxmlformats.org/officeDocument/2006/relationships/image" Target="../media/image38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29.png"/><Relationship Id="rId15" Type="http://schemas.openxmlformats.org/officeDocument/2006/relationships/image" Target="../media/image34.png"/><Relationship Id="rId14" Type="http://schemas.openxmlformats.org/officeDocument/2006/relationships/image" Target="../media/image32.png"/><Relationship Id="rId17" Type="http://schemas.openxmlformats.org/officeDocument/2006/relationships/image" Target="../media/image44.png"/><Relationship Id="rId16" Type="http://schemas.openxmlformats.org/officeDocument/2006/relationships/image" Target="../media/image41.png"/><Relationship Id="rId5" Type="http://schemas.openxmlformats.org/officeDocument/2006/relationships/image" Target="../media/image21.png"/><Relationship Id="rId6" Type="http://schemas.openxmlformats.org/officeDocument/2006/relationships/image" Target="../media/image30.png"/><Relationship Id="rId18" Type="http://schemas.openxmlformats.org/officeDocument/2006/relationships/image" Target="../media/image42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51.png"/><Relationship Id="rId8" Type="http://schemas.openxmlformats.org/officeDocument/2006/relationships/image" Target="../media/image47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68.png"/><Relationship Id="rId11" Type="http://schemas.openxmlformats.org/officeDocument/2006/relationships/image" Target="../media/image63.png"/><Relationship Id="rId10" Type="http://schemas.openxmlformats.org/officeDocument/2006/relationships/image" Target="../media/image72.png"/><Relationship Id="rId13" Type="http://schemas.openxmlformats.org/officeDocument/2006/relationships/image" Target="../media/image31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5" Type="http://schemas.openxmlformats.org/officeDocument/2006/relationships/image" Target="../media/image58.png"/><Relationship Id="rId14" Type="http://schemas.openxmlformats.org/officeDocument/2006/relationships/image" Target="../media/image29.png"/><Relationship Id="rId17" Type="http://schemas.openxmlformats.org/officeDocument/2006/relationships/image" Target="../media/image66.png"/><Relationship Id="rId16" Type="http://schemas.openxmlformats.org/officeDocument/2006/relationships/image" Target="../media/image64.png"/><Relationship Id="rId5" Type="http://schemas.openxmlformats.org/officeDocument/2006/relationships/image" Target="../media/image50.png"/><Relationship Id="rId19" Type="http://schemas.openxmlformats.org/officeDocument/2006/relationships/image" Target="../media/image34.png"/><Relationship Id="rId6" Type="http://schemas.openxmlformats.org/officeDocument/2006/relationships/image" Target="../media/image45.png"/><Relationship Id="rId18" Type="http://schemas.openxmlformats.org/officeDocument/2006/relationships/image" Target="../media/image32.png"/><Relationship Id="rId7" Type="http://schemas.openxmlformats.org/officeDocument/2006/relationships/image" Target="../media/image60.png"/><Relationship Id="rId8" Type="http://schemas.openxmlformats.org/officeDocument/2006/relationships/image" Target="../media/image5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Relationship Id="rId5" Type="http://schemas.openxmlformats.org/officeDocument/2006/relationships/image" Target="../media/image56.png"/><Relationship Id="rId6" Type="http://schemas.openxmlformats.org/officeDocument/2006/relationships/image" Target="../media/image71.png"/><Relationship Id="rId7" Type="http://schemas.openxmlformats.org/officeDocument/2006/relationships/image" Target="../media/image59.png"/><Relationship Id="rId8" Type="http://schemas.openxmlformats.org/officeDocument/2006/relationships/image" Target="../media/image70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74.png"/><Relationship Id="rId5" Type="http://schemas.openxmlformats.org/officeDocument/2006/relationships/image" Target="../media/image62.png"/><Relationship Id="rId6" Type="http://schemas.openxmlformats.org/officeDocument/2006/relationships/image" Target="../media/image73.png"/><Relationship Id="rId7" Type="http://schemas.openxmlformats.org/officeDocument/2006/relationships/image" Target="../media/image77.png"/><Relationship Id="rId8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44225" y="1276550"/>
            <a:ext cx="5655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Oscillations in the Brain: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The role of Excitation and Inhibition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353675" y="4262975"/>
            <a:ext cx="17901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Anuran Pal</a:t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fortaa Light"/>
                <a:ea typeface="Comfortaa Light"/>
                <a:cs typeface="Comfortaa Light"/>
                <a:sym typeface="Comfortaa Light"/>
              </a:rPr>
              <a:t>24.05.25</a:t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07222" y="3196457"/>
            <a:ext cx="4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latin typeface="MingLiU-ExtB"/>
                <a:ea typeface="MingLiU-ExtB"/>
                <a:cs typeface="MingLiU-ExtB"/>
                <a:sym typeface="MingLiU-ExtB"/>
              </a:rPr>
              <a:t>Brain Dynamics and Computation</a:t>
            </a:r>
            <a:endParaRPr b="0" i="0" sz="2000" u="none" cap="none" strike="noStrike">
              <a:solidFill>
                <a:srgbClr val="000000"/>
              </a:solidFill>
              <a:latin typeface="MingLiU-ExtB"/>
              <a:ea typeface="MingLiU-ExtB"/>
              <a:cs typeface="MingLiU-ExtB"/>
              <a:sym typeface="MingLiU-ExtB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44280" y="3595659"/>
            <a:ext cx="465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Institute of Mathematical Sciences, Chennai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19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Contents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879325"/>
            <a:ext cx="4210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Neuron as a RC switch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Coupling an excitatory and inhibitory neuron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Pool of excitatory and inhibitory neurons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Relaxing the constraints</a:t>
            </a:r>
            <a:endParaRPr sz="12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500" y="1224725"/>
            <a:ext cx="4124201" cy="21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 rot="-5400000">
            <a:off x="8319825" y="2285675"/>
            <a:ext cx="12837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6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600">
                <a:highlight>
                  <a:srgbClr val="FFFFFF"/>
                </a:highlight>
              </a:rPr>
              <a:t>Freeman, Walter (1991) Sci Am</a:t>
            </a:r>
            <a:endParaRPr sz="600">
              <a:highlight>
                <a:srgbClr val="FFFFFF"/>
              </a:highlight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327925" y="3989250"/>
            <a:ext cx="53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Tools </a:t>
            </a:r>
            <a:endParaRPr sz="1000">
              <a:highlight>
                <a:srgbClr val="FFFFFF"/>
              </a:highlight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018500" y="4327950"/>
            <a:ext cx="212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Phase plane technique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Linear stability analysis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Mean field approach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814725" y="2856625"/>
            <a:ext cx="4088700" cy="206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4823000" y="607075"/>
            <a:ext cx="4088700" cy="192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0" y="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Neuron as an RC circuit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375" y="691875"/>
            <a:ext cx="1455825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463" y="1708925"/>
            <a:ext cx="1074825" cy="3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412" y="4216150"/>
            <a:ext cx="800275" cy="2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 rot="5400000">
            <a:off x="7890825" y="3676250"/>
            <a:ext cx="8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steady state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79" name="Google Shape;79;p15"/>
          <p:cNvCxnSpPr>
            <a:stCxn id="80" idx="2"/>
            <a:endCxn id="77" idx="0"/>
          </p:cNvCxnSpPr>
          <p:nvPr/>
        </p:nvCxnSpPr>
        <p:spPr>
          <a:xfrm>
            <a:off x="8198543" y="3462662"/>
            <a:ext cx="0" cy="75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5"/>
          <p:cNvSpPr txBox="1"/>
          <p:nvPr/>
        </p:nvSpPr>
        <p:spPr>
          <a:xfrm>
            <a:off x="7557900" y="607075"/>
            <a:ext cx="128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With an external current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8700" y="2268125"/>
            <a:ext cx="1974597" cy="2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5150" y="997325"/>
            <a:ext cx="954396" cy="3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3548" y="2036925"/>
            <a:ext cx="477600" cy="2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 rot="5400000">
            <a:off x="7822788" y="1522650"/>
            <a:ext cx="8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steady state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86" name="Google Shape;86;p15"/>
          <p:cNvCxnSpPr>
            <a:stCxn id="83" idx="2"/>
            <a:endCxn id="84" idx="0"/>
          </p:cNvCxnSpPr>
          <p:nvPr/>
        </p:nvCxnSpPr>
        <p:spPr>
          <a:xfrm>
            <a:off x="8122348" y="1322175"/>
            <a:ext cx="0" cy="71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7" name="Google Shape;87;p15" title="SingleNeuron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3229" y="3051715"/>
            <a:ext cx="1281300" cy="112394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527151" y="2830025"/>
            <a:ext cx="134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Neuron receiving an input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53183" y="4549722"/>
            <a:ext cx="1041804" cy="2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 title="Perceptron2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6850" y="1255037"/>
            <a:ext cx="2788423" cy="295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98625" y="1600687"/>
            <a:ext cx="785226" cy="5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67475" y="3650799"/>
            <a:ext cx="1488330" cy="2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03725" y="3137812"/>
            <a:ext cx="1389636" cy="3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67125" y="4428350"/>
            <a:ext cx="2298308" cy="4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8575" y="1377957"/>
            <a:ext cx="1389625" cy="4648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715675" y="4384800"/>
            <a:ext cx="177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At low temperature the probability of activation is either 0 or 1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26049" y="4693843"/>
            <a:ext cx="1389625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 title="Screenshot from 2025-05-21 02-48-06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67999" y="3099493"/>
            <a:ext cx="1634537" cy="159435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2542850" y="4866600"/>
            <a:ext cx="93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Hopfield (PNAS) 1984</a:t>
            </a:r>
            <a:endParaRPr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1351850" y="487375"/>
            <a:ext cx="1896000" cy="1202700"/>
          </a:xfrm>
          <a:prstGeom prst="roundRect">
            <a:avLst>
              <a:gd fmla="val 8286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23" y="0"/>
            <a:ext cx="428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Minimal excitatory-inhibitory single neuron coupling</a:t>
            </a:r>
            <a:endParaRPr/>
          </a:p>
        </p:txBody>
      </p:sp>
      <p:pic>
        <p:nvPicPr>
          <p:cNvPr id="105" name="Google Shape;105;p16" title="SingleEI.png"/>
          <p:cNvPicPr preferRelativeResize="0"/>
          <p:nvPr/>
        </p:nvPicPr>
        <p:blipFill rotWithShape="1">
          <a:blip r:embed="rId3">
            <a:alphaModFix/>
          </a:blip>
          <a:srcRect b="278" l="0" r="0" t="288"/>
          <a:stretch/>
        </p:blipFill>
        <p:spPr>
          <a:xfrm>
            <a:off x="190025" y="400200"/>
            <a:ext cx="1066000" cy="184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title="Screenshot from 2025-05-20 19-51-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913" y="553063"/>
            <a:ext cx="1802800" cy="41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title="Screenshot from 2025-05-20 19-52-2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5563" y="1193747"/>
            <a:ext cx="1691480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4525" y="638075"/>
            <a:ext cx="1299103" cy="2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6200" y="1278747"/>
            <a:ext cx="1228790" cy="2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title="Nullcline-minimal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" y="2254925"/>
            <a:ext cx="4937849" cy="282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title="2node_huVShv_minimal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7800" y="2116650"/>
            <a:ext cx="3036099" cy="30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6487688" y="213150"/>
            <a:ext cx="177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Linear stability analysis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7466" y="1725963"/>
            <a:ext cx="1065998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93187" y="551845"/>
            <a:ext cx="3161727" cy="120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6"/>
          <p:cNvCxnSpPr/>
          <p:nvPr/>
        </p:nvCxnSpPr>
        <p:spPr>
          <a:xfrm>
            <a:off x="3286625" y="1088725"/>
            <a:ext cx="72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6"/>
          <p:cNvSpPr txBox="1"/>
          <p:nvPr/>
        </p:nvSpPr>
        <p:spPr>
          <a:xfrm>
            <a:off x="3251875" y="822200"/>
            <a:ext cx="8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steady state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4053700" y="487500"/>
            <a:ext cx="1514100" cy="1202700"/>
          </a:xfrm>
          <a:prstGeom prst="roundRect">
            <a:avLst>
              <a:gd fmla="val 891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109875" y="2175650"/>
            <a:ext cx="2607600" cy="99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21" y="0"/>
            <a:ext cx="36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 of excitatory and inhibitory neurons</a:t>
            </a:r>
            <a:endParaRPr/>
          </a:p>
        </p:txBody>
      </p:sp>
      <p:pic>
        <p:nvPicPr>
          <p:cNvPr id="124" name="Google Shape;124;p17" title="PopEI_unsort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24" y="565375"/>
            <a:ext cx="1308604" cy="128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title="PopEI_sort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272" y="5341050"/>
            <a:ext cx="1096275" cy="218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title="Screenshot from 2025-05-21 03-18-3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7449" y="3412671"/>
            <a:ext cx="978650" cy="21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title="normalDis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999" y="3223875"/>
            <a:ext cx="794525" cy="5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title="AM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9775" y="3874775"/>
            <a:ext cx="1691600" cy="12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title="Screenshot from 2025-05-21 03-18-13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575" y="2211579"/>
            <a:ext cx="246791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title="Screenshot from 2025-05-21 03-18-24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7325" y="2710117"/>
            <a:ext cx="244442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title="Screenshot from 2025-05-21 09-19-1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5128" y="659025"/>
            <a:ext cx="1925220" cy="2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title="Screenshot from 2025-05-21 09-19-2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28137" y="1675599"/>
            <a:ext cx="2059200" cy="31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13762" y="2418025"/>
            <a:ext cx="2087939" cy="3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95425" y="2959190"/>
            <a:ext cx="772247" cy="3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title="EI_MF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63998" y="3476275"/>
            <a:ext cx="772225" cy="15678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5965124" y="2034888"/>
            <a:ext cx="70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similarly,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298738" y="1057113"/>
            <a:ext cx="151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u is the average </a:t>
            </a:r>
            <a:r>
              <a:rPr lang="en" sz="1000">
                <a:solidFill>
                  <a:schemeClr val="dk1"/>
                </a:solidFill>
              </a:rPr>
              <a:t>activity</a:t>
            </a:r>
            <a:r>
              <a:rPr lang="en" sz="1000">
                <a:solidFill>
                  <a:schemeClr val="dk1"/>
                </a:solidFill>
              </a:rPr>
              <a:t> of the excitatory units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61496" y="4570746"/>
            <a:ext cx="1488403" cy="2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5628825" y="3895975"/>
            <a:ext cx="183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 the mean field limit the input is the same for both excitatory and inhibitory node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40" name="Google Shape;140;p17" title="timeEvol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51763" y="414326"/>
            <a:ext cx="1716600" cy="12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title="Kymo.png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156675" y="1799550"/>
            <a:ext cx="2059200" cy="15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title="phasePortraitMeanActivity_f0.5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41024" y="3575625"/>
            <a:ext cx="2090501" cy="156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-3" y="0"/>
            <a:ext cx="38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- mean field analysis of the Lenz model</a:t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975" y="811937"/>
            <a:ext cx="2040754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2325950"/>
            <a:ext cx="223709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063" y="4036225"/>
            <a:ext cx="2664576" cy="2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5763" y="4103850"/>
            <a:ext cx="1954074" cy="2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1037550" y="1752888"/>
            <a:ext cx="229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Replacing the pair interaction by interaction with the mean </a:t>
            </a:r>
            <a:r>
              <a:rPr lang="en" sz="1000">
                <a:solidFill>
                  <a:schemeClr val="dk1"/>
                </a:solidFill>
              </a:rPr>
              <a:t>activity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03200" y="3699400"/>
            <a:ext cx="2364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Energy corresponding to a single spin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365300" y="473225"/>
            <a:ext cx="164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Lenz spin system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265000" y="473213"/>
            <a:ext cx="229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Single spin Boltzmann distribution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4996800" y="2079150"/>
            <a:ext cx="283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Average magnetization of a single spin should be same as the system’s magnetization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968700" y="3107150"/>
            <a:ext cx="243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 is the system magnetization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84550" y="4276775"/>
            <a:ext cx="320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Spins interact with the system’s mean magnetization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5032650" y="3612750"/>
            <a:ext cx="276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which leads to the consistency equation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425" y="884546"/>
            <a:ext cx="2040749" cy="55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1325" y="2647950"/>
            <a:ext cx="136294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08325" y="2802355"/>
            <a:ext cx="1954048" cy="38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1143950" y="534225"/>
            <a:ext cx="2040600" cy="121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2821425" y="2202300"/>
            <a:ext cx="1326600" cy="28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0" y="0"/>
            <a:ext cx="31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 equation of our model</a:t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850" y="165671"/>
            <a:ext cx="2040749" cy="55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750" y="1076025"/>
            <a:ext cx="136294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title="Screenshot from 2025-05-21 11-11-4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3775" y="681550"/>
            <a:ext cx="1698226" cy="3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title="Screenshot from 2025-05-21 11-12-0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600" y="1279175"/>
            <a:ext cx="1650567" cy="3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4291975" y="534213"/>
            <a:ext cx="2367600" cy="121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19"/>
          <p:cNvCxnSpPr>
            <a:endCxn id="176" idx="3"/>
          </p:cNvCxnSpPr>
          <p:nvPr/>
        </p:nvCxnSpPr>
        <p:spPr>
          <a:xfrm>
            <a:off x="3276863" y="1157300"/>
            <a:ext cx="8616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19"/>
          <p:cNvSpPr txBox="1"/>
          <p:nvPr/>
        </p:nvSpPr>
        <p:spPr>
          <a:xfrm>
            <a:off x="3338063" y="947150"/>
            <a:ext cx="80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consistency equation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77" name="Google Shape;177;p19"/>
          <p:cNvCxnSpPr/>
          <p:nvPr/>
        </p:nvCxnSpPr>
        <p:spPr>
          <a:xfrm>
            <a:off x="6776425" y="0"/>
            <a:ext cx="0" cy="17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19"/>
          <p:cNvCxnSpPr/>
          <p:nvPr/>
        </p:nvCxnSpPr>
        <p:spPr>
          <a:xfrm>
            <a:off x="6776425" y="1706388"/>
            <a:ext cx="258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9" name="Google Shape;179;p19" title="phasePortraitMF0.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400" y="2665251"/>
            <a:ext cx="1650574" cy="123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 title="phasePortraitMF0.4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400" y="3883701"/>
            <a:ext cx="1650574" cy="123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title="phasePortraitStoch0.5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1150" y="2665251"/>
            <a:ext cx="1650574" cy="123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 title="phasePortraitStoch0.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1150" y="3883701"/>
            <a:ext cx="1650574" cy="123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6933228" y="1706400"/>
            <a:ext cx="207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An energy function cannot be written for a system with asymmetric connections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06497" y="2414301"/>
            <a:ext cx="2076001" cy="24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4572901" y="4156625"/>
            <a:ext cx="169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A difference in bias of the O(1/N) allows for oscillatory behavior 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82576" y="1757025"/>
            <a:ext cx="150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Continuous</a:t>
            </a:r>
            <a:r>
              <a:rPr lang="en" sz="1000">
                <a:solidFill>
                  <a:schemeClr val="dk1"/>
                </a:solidFill>
              </a:rPr>
              <a:t> dynamics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2724326" y="1757025"/>
            <a:ext cx="150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Stochastic</a:t>
            </a:r>
            <a:r>
              <a:rPr lang="en" sz="1000">
                <a:solidFill>
                  <a:schemeClr val="dk1"/>
                </a:solidFill>
              </a:rPr>
              <a:t> dynamics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88" name="Google Shape;188;p19" title="2node_huVShv_MF.png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02876" y="2266651"/>
            <a:ext cx="2841124" cy="284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/>
          <p:nvPr/>
        </p:nvSpPr>
        <p:spPr>
          <a:xfrm>
            <a:off x="408975" y="2066400"/>
            <a:ext cx="1809600" cy="646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19" title="Screenshot from 2025-05-21 03-18-13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7776" y="2089787"/>
            <a:ext cx="1706957" cy="2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title="Screenshot from 2025-05-21 03-18-24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75903" y="2414299"/>
            <a:ext cx="1690712" cy="2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89638" y="2266653"/>
            <a:ext cx="1188351" cy="1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55488" y="628452"/>
            <a:ext cx="2040600" cy="42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56425" y="1279175"/>
            <a:ext cx="2038688" cy="4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title="EI_MF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2950" y="538816"/>
            <a:ext cx="351950" cy="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6701" y="1526444"/>
            <a:ext cx="1013001" cy="14857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-108650" y="688204"/>
            <a:ext cx="83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98" name="Google Shape;198;p19" title="BifurcDiagram.pn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384050" y="2481244"/>
            <a:ext cx="2076000" cy="1557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/>
          <p:nvPr/>
        </p:nvSpPr>
        <p:spPr>
          <a:xfrm>
            <a:off x="3786425" y="628050"/>
            <a:ext cx="1720500" cy="1112100"/>
          </a:xfrm>
          <a:prstGeom prst="roundRect">
            <a:avLst>
              <a:gd fmla="val 8286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935275" y="628050"/>
            <a:ext cx="2042100" cy="1112100"/>
          </a:xfrm>
          <a:prstGeom prst="roundRect">
            <a:avLst>
              <a:gd fmla="val 8286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24" y="0"/>
            <a:ext cx="28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Excitatory-inhibitory neural mass</a:t>
            </a:r>
            <a:endParaRPr/>
          </a:p>
        </p:txBody>
      </p:sp>
      <p:pic>
        <p:nvPicPr>
          <p:cNvPr id="206" name="Google Shape;206;p20" title="EI_fu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50" y="464325"/>
            <a:ext cx="561575" cy="142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925" y="830686"/>
            <a:ext cx="1827826" cy="17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925" y="1376576"/>
            <a:ext cx="1841698" cy="17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0"/>
          <p:cNvCxnSpPr/>
          <p:nvPr/>
        </p:nvCxnSpPr>
        <p:spPr>
          <a:xfrm>
            <a:off x="3015363" y="1228125"/>
            <a:ext cx="72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20"/>
          <p:cNvSpPr txBox="1"/>
          <p:nvPr/>
        </p:nvSpPr>
        <p:spPr>
          <a:xfrm>
            <a:off x="2980613" y="961600"/>
            <a:ext cx="8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steady state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3175" y="793124"/>
            <a:ext cx="1522309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9323" y="1413301"/>
            <a:ext cx="1512154" cy="1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2900" y="727224"/>
            <a:ext cx="3203426" cy="8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6250" y="1994103"/>
            <a:ext cx="3536722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 title="Nullcline-Wu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5100" y="2370250"/>
            <a:ext cx="4301980" cy="24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 title="2node_huVShv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52900" y="2301900"/>
            <a:ext cx="2841600" cy="28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/>
        </p:nvSpPr>
        <p:spPr>
          <a:xfrm>
            <a:off x="25" y="0"/>
            <a:ext cx="36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Excitation and Inhibition in the literature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25" y="471725"/>
            <a:ext cx="3588092" cy="15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75" y="2039625"/>
            <a:ext cx="2085775" cy="1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25" y="2348102"/>
            <a:ext cx="1255530" cy="12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5200" y="2348100"/>
            <a:ext cx="1377909" cy="12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 title="Screenshot from 2025-05-24 02-23-1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425" y="3761850"/>
            <a:ext cx="4385700" cy="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 title="Screenshot from 2025-05-24 02-23-2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425" y="4764450"/>
            <a:ext cx="1609092" cy="1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7200" y="198275"/>
            <a:ext cx="4317150" cy="18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/>
          <p:nvPr/>
        </p:nvSpPr>
        <p:spPr>
          <a:xfrm>
            <a:off x="1989100" y="4570500"/>
            <a:ext cx="273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Cortical column of pyramidal neurons </a:t>
            </a:r>
            <a:r>
              <a:rPr lang="en" sz="800">
                <a:solidFill>
                  <a:schemeClr val="dk1"/>
                </a:solidFill>
              </a:rPr>
              <a:t>receiving</a:t>
            </a:r>
            <a:r>
              <a:rPr lang="en" sz="800">
                <a:solidFill>
                  <a:schemeClr val="dk1"/>
                </a:solidFill>
              </a:rPr>
              <a:t> inhibitory and excitatory feedback from local interneurons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30" name="Google Shape;230;p21" title="Screenshot from 2025-05-24 02-36-20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50225" y="2909425"/>
            <a:ext cx="41554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 txBox="1"/>
          <p:nvPr/>
        </p:nvSpPr>
        <p:spPr>
          <a:xfrm>
            <a:off x="5356700" y="2039625"/>
            <a:ext cx="273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Balance of excitation and inhibition in cultured hippocampal networks - experiment and model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5698825" y="3752500"/>
            <a:ext cx="245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Information theoretic approach to understand excitation </a:t>
            </a:r>
            <a:r>
              <a:rPr lang="en" sz="800">
                <a:solidFill>
                  <a:schemeClr val="dk1"/>
                </a:solidFill>
              </a:rPr>
              <a:t>inhibition</a:t>
            </a:r>
            <a:r>
              <a:rPr lang="en" sz="800">
                <a:solidFill>
                  <a:schemeClr val="dk1"/>
                </a:solidFill>
              </a:rPr>
              <a:t> balance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7250513" y="4494075"/>
            <a:ext cx="13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THANK YOU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