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Comfortaa Light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20F307F-4536-4A63-A781-A750B92C1E6B}">
  <a:tblStyle styleId="{420F307F-4536-4A63-A781-A750B92C1E6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ComfortaaLight-bold.fntdata"/><Relationship Id="rId14" Type="http://schemas.openxmlformats.org/officeDocument/2006/relationships/font" Target="fonts/ComfortaaLight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581b259bf4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581b259bf4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581b259bf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581b259bf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581b259bf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581b259bf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581b259bf4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3581b259bf4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ae569855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ae569855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81b259bf4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81b259bf4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sp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0.png"/><Relationship Id="rId4" Type="http://schemas.openxmlformats.org/officeDocument/2006/relationships/image" Target="../media/image15.png"/><Relationship Id="rId11" Type="http://schemas.openxmlformats.org/officeDocument/2006/relationships/image" Target="../media/image6.png"/><Relationship Id="rId10" Type="http://schemas.openxmlformats.org/officeDocument/2006/relationships/image" Target="../media/image12.png"/><Relationship Id="rId9" Type="http://schemas.openxmlformats.org/officeDocument/2006/relationships/image" Target="../media/image36.png"/><Relationship Id="rId5" Type="http://schemas.openxmlformats.org/officeDocument/2006/relationships/image" Target="../media/image40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21.png"/><Relationship Id="rId10" Type="http://schemas.openxmlformats.org/officeDocument/2006/relationships/image" Target="../media/image2.png"/><Relationship Id="rId13" Type="http://schemas.openxmlformats.org/officeDocument/2006/relationships/image" Target="../media/image3.png"/><Relationship Id="rId1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9" Type="http://schemas.openxmlformats.org/officeDocument/2006/relationships/image" Target="../media/image10.png"/><Relationship Id="rId14" Type="http://schemas.openxmlformats.org/officeDocument/2006/relationships/image" Target="../media/image20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4.png"/><Relationship Id="rId8" Type="http://schemas.openxmlformats.org/officeDocument/2006/relationships/image" Target="../media/image27.png"/></Relationships>
</file>

<file path=ppt/slides/_rels/slide5.xml.rels><?xml version="1.0" encoding="UTF-8" standalone="yes"?><Relationships xmlns="http://schemas.openxmlformats.org/package/2006/relationships"><Relationship Id="rId20" Type="http://schemas.openxmlformats.org/officeDocument/2006/relationships/image" Target="../media/image29.png"/><Relationship Id="rId11" Type="http://schemas.openxmlformats.org/officeDocument/2006/relationships/image" Target="../media/image25.png"/><Relationship Id="rId10" Type="http://schemas.openxmlformats.org/officeDocument/2006/relationships/image" Target="../media/image24.png"/><Relationship Id="rId21" Type="http://schemas.openxmlformats.org/officeDocument/2006/relationships/image" Target="../media/image42.png"/><Relationship Id="rId13" Type="http://schemas.openxmlformats.org/officeDocument/2006/relationships/image" Target="../media/image28.png"/><Relationship Id="rId1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Relationship Id="rId15" Type="http://schemas.openxmlformats.org/officeDocument/2006/relationships/image" Target="../media/image35.png"/><Relationship Id="rId14" Type="http://schemas.openxmlformats.org/officeDocument/2006/relationships/image" Target="../media/image32.png"/><Relationship Id="rId17" Type="http://schemas.openxmlformats.org/officeDocument/2006/relationships/image" Target="../media/image38.png"/><Relationship Id="rId16" Type="http://schemas.openxmlformats.org/officeDocument/2006/relationships/image" Target="../media/image33.png"/><Relationship Id="rId5" Type="http://schemas.openxmlformats.org/officeDocument/2006/relationships/image" Target="../media/image11.png"/><Relationship Id="rId19" Type="http://schemas.openxmlformats.org/officeDocument/2006/relationships/image" Target="../media/image31.png"/><Relationship Id="rId6" Type="http://schemas.openxmlformats.org/officeDocument/2006/relationships/image" Target="../media/image18.png"/><Relationship Id="rId18" Type="http://schemas.openxmlformats.org/officeDocument/2006/relationships/image" Target="../media/image48.png"/><Relationship Id="rId7" Type="http://schemas.openxmlformats.org/officeDocument/2006/relationships/image" Target="../media/image14.png"/><Relationship Id="rId8" Type="http://schemas.openxmlformats.org/officeDocument/2006/relationships/image" Target="../media/image26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47.png"/><Relationship Id="rId10" Type="http://schemas.openxmlformats.org/officeDocument/2006/relationships/image" Target="../media/image55.png"/><Relationship Id="rId13" Type="http://schemas.openxmlformats.org/officeDocument/2006/relationships/image" Target="../media/image60.png"/><Relationship Id="rId12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9.png"/><Relationship Id="rId4" Type="http://schemas.openxmlformats.org/officeDocument/2006/relationships/image" Target="../media/image50.png"/><Relationship Id="rId9" Type="http://schemas.openxmlformats.org/officeDocument/2006/relationships/image" Target="../media/image44.png"/><Relationship Id="rId14" Type="http://schemas.openxmlformats.org/officeDocument/2006/relationships/image" Target="../media/image56.png"/><Relationship Id="rId5" Type="http://schemas.openxmlformats.org/officeDocument/2006/relationships/image" Target="../media/image46.png"/><Relationship Id="rId6" Type="http://schemas.openxmlformats.org/officeDocument/2006/relationships/image" Target="../media/image41.png"/><Relationship Id="rId7" Type="http://schemas.openxmlformats.org/officeDocument/2006/relationships/image" Target="../media/image39.png"/><Relationship Id="rId8" Type="http://schemas.openxmlformats.org/officeDocument/2006/relationships/image" Target="../media/image37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58.png"/><Relationship Id="rId10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3.png"/><Relationship Id="rId4" Type="http://schemas.openxmlformats.org/officeDocument/2006/relationships/image" Target="../media/image53.png"/><Relationship Id="rId9" Type="http://schemas.openxmlformats.org/officeDocument/2006/relationships/image" Target="../media/image51.png"/><Relationship Id="rId5" Type="http://schemas.openxmlformats.org/officeDocument/2006/relationships/image" Target="../media/image49.png"/><Relationship Id="rId6" Type="http://schemas.openxmlformats.org/officeDocument/2006/relationships/image" Target="../media/image45.png"/><Relationship Id="rId7" Type="http://schemas.openxmlformats.org/officeDocument/2006/relationships/image" Target="../media/image52.png"/><Relationship Id="rId8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744225" y="1276550"/>
            <a:ext cx="5655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How Natural are Artificial Neural Networks?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</a:rPr>
              <a:t>(Part 1)</a:t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7353675" y="4262975"/>
            <a:ext cx="1790100" cy="8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Anuran Pal</a:t>
            </a:r>
            <a:endParaRPr b="0" i="0" sz="1400" u="none" cap="none" strike="noStrike">
              <a:solidFill>
                <a:srgbClr val="000000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>
                <a:latin typeface="Comfortaa Light"/>
                <a:ea typeface="Comfortaa Light"/>
                <a:cs typeface="Comfortaa Light"/>
                <a:sym typeface="Comfortaa Light"/>
              </a:rPr>
              <a:t>22</a:t>
            </a:r>
            <a:r>
              <a:rPr lang="en">
                <a:latin typeface="Comfortaa Light"/>
                <a:ea typeface="Comfortaa Light"/>
                <a:cs typeface="Comfortaa Light"/>
                <a:sym typeface="Comfortaa Light"/>
              </a:rPr>
              <a:t>.05.25</a:t>
            </a:r>
            <a:endParaRPr b="0" i="0" sz="1400" u="none" cap="none" strike="noStrike">
              <a:solidFill>
                <a:srgbClr val="000000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107222" y="3196457"/>
            <a:ext cx="492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>
                <a:latin typeface="MingLiU-ExtB"/>
                <a:ea typeface="MingLiU-ExtB"/>
                <a:cs typeface="MingLiU-ExtB"/>
                <a:sym typeface="MingLiU-ExtB"/>
              </a:rPr>
              <a:t>Brain Dynamics and Computation</a:t>
            </a:r>
            <a:endParaRPr b="0" i="0" sz="2000" u="none" cap="none" strike="noStrike">
              <a:solidFill>
                <a:srgbClr val="000000"/>
              </a:solidFill>
              <a:latin typeface="MingLiU-ExtB"/>
              <a:ea typeface="MingLiU-ExtB"/>
              <a:cs typeface="MingLiU-ExtB"/>
              <a:sym typeface="MingLiU-ExtB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2244280" y="3595659"/>
            <a:ext cx="4655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Institute of Mathematical Sciences, Chennai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0" y="0"/>
            <a:ext cx="1904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000000"/>
                </a:solidFill>
                <a:highlight>
                  <a:srgbClr val="FFFFFF"/>
                </a:highlight>
              </a:rPr>
              <a:t>Contents</a:t>
            </a:r>
            <a:endParaRPr sz="15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0" y="879325"/>
            <a:ext cx="7561200" cy="40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lnSpc>
                <a:spcPct val="5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/>
              <a:t>Switch as the Unit of Brain</a:t>
            </a:r>
            <a:endParaRPr sz="1200"/>
          </a:p>
          <a:p>
            <a:pPr indent="-304800" lvl="0" marL="457200" rtl="0" algn="l">
              <a:lnSpc>
                <a:spcPct val="5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lang="en" sz="1200"/>
              <a:t>Linear Perceptrons and the XOR Problem</a:t>
            </a:r>
            <a:endParaRPr sz="1200"/>
          </a:p>
          <a:p>
            <a:pPr indent="-304800" lvl="0" marL="457200" rtl="0" algn="l">
              <a:lnSpc>
                <a:spcPct val="5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Multilayer Perceptrons and Backpropagation </a:t>
            </a:r>
            <a:endParaRPr sz="1200"/>
          </a:p>
          <a:p>
            <a:pPr indent="-304800" lvl="0" marL="457200" rtl="0" algn="l">
              <a:lnSpc>
                <a:spcPct val="5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Convolution Neural Networks - a success story</a:t>
            </a:r>
            <a:endParaRPr sz="1200"/>
          </a:p>
          <a:p>
            <a:pPr indent="-304800" lvl="0" marL="457200" rtl="0" algn="l">
              <a:lnSpc>
                <a:spcPct val="5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Or is it?</a:t>
            </a:r>
            <a:endParaRPr sz="1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0550" y="557262"/>
            <a:ext cx="2972175" cy="267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5143475" y="3345898"/>
            <a:ext cx="4920900" cy="17510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 txBox="1"/>
          <p:nvPr/>
        </p:nvSpPr>
        <p:spPr>
          <a:xfrm>
            <a:off x="0" y="0"/>
            <a:ext cx="249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The Complexity of the Brain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939118">
            <a:off x="674772" y="957546"/>
            <a:ext cx="1139706" cy="90380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5727875" y="2082825"/>
            <a:ext cx="27351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Approximating neuron as a switch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73" name="Google Shape;73;p15" title="Perceptron.png"/>
          <p:cNvPicPr preferRelativeResize="0"/>
          <p:nvPr/>
        </p:nvPicPr>
        <p:blipFill rotWithShape="1">
          <a:blip r:embed="rId6">
            <a:alphaModFix/>
          </a:blip>
          <a:srcRect b="0" l="109" r="119" t="0"/>
          <a:stretch/>
        </p:blipFill>
        <p:spPr>
          <a:xfrm>
            <a:off x="5459825" y="2445925"/>
            <a:ext cx="3423899" cy="2651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15925" y="4132625"/>
            <a:ext cx="785226" cy="58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4000" y="2131252"/>
            <a:ext cx="1032098" cy="110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685803" y="104625"/>
            <a:ext cx="2900573" cy="1847949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5"/>
          <p:cNvSpPr txBox="1"/>
          <p:nvPr/>
        </p:nvSpPr>
        <p:spPr>
          <a:xfrm rot="5400000">
            <a:off x="8366250" y="810950"/>
            <a:ext cx="1278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https://arxiv.org/pdf/2001.07092</a:t>
            </a:r>
            <a:endParaRPr sz="600"/>
          </a:p>
        </p:txBody>
      </p:sp>
      <p:sp>
        <p:nvSpPr>
          <p:cNvPr id="78" name="Google Shape;78;p15"/>
          <p:cNvSpPr txBox="1"/>
          <p:nvPr/>
        </p:nvSpPr>
        <p:spPr>
          <a:xfrm rot="-5400000">
            <a:off x="-141300" y="1957725"/>
            <a:ext cx="559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Wikipedia</a:t>
            </a:r>
            <a:endParaRPr sz="600"/>
          </a:p>
        </p:txBody>
      </p:sp>
      <p:cxnSp>
        <p:nvCxnSpPr>
          <p:cNvPr id="79" name="Google Shape;79;p15"/>
          <p:cNvCxnSpPr/>
          <p:nvPr/>
        </p:nvCxnSpPr>
        <p:spPr>
          <a:xfrm>
            <a:off x="5046900" y="2067425"/>
            <a:ext cx="0" cy="30708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0" name="Google Shape;80;p15"/>
          <p:cNvCxnSpPr/>
          <p:nvPr/>
        </p:nvCxnSpPr>
        <p:spPr>
          <a:xfrm>
            <a:off x="5053100" y="2061200"/>
            <a:ext cx="41478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" name="Google Shape;81;p15"/>
          <p:cNvSpPr txBox="1"/>
          <p:nvPr/>
        </p:nvSpPr>
        <p:spPr>
          <a:xfrm>
            <a:off x="0" y="3733350"/>
            <a:ext cx="47808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GABAergic neurotransmitter: GABA, Glycine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Glutamatergic neurotransmitter: Glutamate, Epinephrine, Norepinephrine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Neuromodulators: Acetylcholine, Dopamine</a:t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102100" y="4158575"/>
            <a:ext cx="1264770" cy="32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835999" y="3959126"/>
            <a:ext cx="745100" cy="19945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/>
          <p:nvPr/>
        </p:nvSpPr>
        <p:spPr>
          <a:xfrm>
            <a:off x="5377250" y="1700875"/>
            <a:ext cx="2308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Many uses of visual information by the brain</a:t>
            </a:r>
            <a:endParaRPr sz="8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6"/>
          <p:cNvSpPr txBox="1"/>
          <p:nvPr/>
        </p:nvSpPr>
        <p:spPr>
          <a:xfrm>
            <a:off x="0" y="0"/>
            <a:ext cx="1725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Linear Perceptrons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-106275" y="2322100"/>
            <a:ext cx="4274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The XOR problem 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91" name="Google Shape;91;p16" title="AND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83400" y="2139525"/>
            <a:ext cx="1394400" cy="139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 title="O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83400" y="334100"/>
            <a:ext cx="1394400" cy="139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6" title="XOR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69925" y="3271475"/>
            <a:ext cx="1394400" cy="139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6" title="LinearPerceptronOR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78375" y="518488"/>
            <a:ext cx="901975" cy="117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6" title="LinearPerceptronAND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078375" y="2323915"/>
            <a:ext cx="901975" cy="117801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6"/>
          <p:cNvSpPr txBox="1"/>
          <p:nvPr/>
        </p:nvSpPr>
        <p:spPr>
          <a:xfrm>
            <a:off x="5115450" y="4173550"/>
            <a:ext cx="3432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Multilayer feedforward networks with as few as one hidden layer are universal approximators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2943450" y="3822425"/>
            <a:ext cx="383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</a:rPr>
              <a:t>AND</a:t>
            </a:r>
            <a:endParaRPr sz="700">
              <a:solidFill>
                <a:schemeClr val="dk1"/>
              </a:solidFill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4276950" y="3822413"/>
            <a:ext cx="3831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chemeClr val="dk1"/>
                </a:solidFill>
              </a:rPr>
              <a:t>OR</a:t>
            </a:r>
            <a:endParaRPr sz="700">
              <a:solidFill>
                <a:schemeClr val="dk1"/>
              </a:solidFill>
            </a:endParaRPr>
          </a:p>
        </p:txBody>
      </p:sp>
      <p:pic>
        <p:nvPicPr>
          <p:cNvPr id="99" name="Google Shape;99;p16" title="XorPerceptron.png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326550" y="2876949"/>
            <a:ext cx="950400" cy="2183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 txBox="1"/>
          <p:nvPr/>
        </p:nvSpPr>
        <p:spPr>
          <a:xfrm>
            <a:off x="6081725" y="4866600"/>
            <a:ext cx="1437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Hornik, Kurt </a:t>
            </a:r>
            <a:r>
              <a:rPr lang="en" sz="600"/>
              <a:t>(Neural Networks) 1989</a:t>
            </a:r>
            <a:endParaRPr sz="600"/>
          </a:p>
        </p:txBody>
      </p:sp>
      <p:graphicFrame>
        <p:nvGraphicFramePr>
          <p:cNvPr id="101" name="Google Shape;101;p16"/>
          <p:cNvGraphicFramePr/>
          <p:nvPr/>
        </p:nvGraphicFramePr>
        <p:xfrm>
          <a:off x="4995925" y="1998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{420F307F-4536-4A63-A781-A750B92C1E6B}</a:tableStyleId>
              </a:tblPr>
              <a:tblGrid>
                <a:gridCol w="414250"/>
                <a:gridCol w="414250"/>
                <a:gridCol w="414250"/>
              </a:tblGrid>
              <a:tr h="27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 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y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x∧y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27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27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27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27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02" name="Google Shape;102;p16"/>
          <p:cNvGraphicFramePr/>
          <p:nvPr/>
        </p:nvGraphicFramePr>
        <p:xfrm>
          <a:off x="4995925" y="1931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{420F307F-4536-4A63-A781-A750B92C1E6B}</a:tableStyleId>
              </a:tblPr>
              <a:tblGrid>
                <a:gridCol w="414250"/>
                <a:gridCol w="414250"/>
                <a:gridCol w="414250"/>
              </a:tblGrid>
              <a:tr h="27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 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y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x∨y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27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27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27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27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03" name="Google Shape;103;p16"/>
          <p:cNvGraphicFramePr/>
          <p:nvPr/>
        </p:nvGraphicFramePr>
        <p:xfrm>
          <a:off x="183488" y="3130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{420F307F-4536-4A63-A781-A750B92C1E6B}</a:tableStyleId>
              </a:tblPr>
              <a:tblGrid>
                <a:gridCol w="464800"/>
                <a:gridCol w="464800"/>
                <a:gridCol w="464800"/>
              </a:tblGrid>
              <a:tr h="27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 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y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x⊕y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27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27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27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T="91425" marB="91425" marR="91425" marL="91425"/>
                </a:tc>
              </a:tr>
              <a:tr h="278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1</a:t>
                      </a:r>
                      <a:endParaRPr sz="10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/>
                        <a:t>0</a:t>
                      </a:r>
                      <a:endParaRPr sz="1000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04" name="Google Shape;104;p16"/>
          <p:cNvSpPr txBox="1"/>
          <p:nvPr/>
        </p:nvSpPr>
        <p:spPr>
          <a:xfrm rot="-5400000">
            <a:off x="4587725" y="938163"/>
            <a:ext cx="482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AND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05" name="Google Shape;105;p16"/>
          <p:cNvSpPr txBox="1"/>
          <p:nvPr/>
        </p:nvSpPr>
        <p:spPr>
          <a:xfrm rot="-5400000">
            <a:off x="4587725" y="2744175"/>
            <a:ext cx="482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OR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106" name="Google Shape;106;p16"/>
          <p:cNvSpPr txBox="1"/>
          <p:nvPr/>
        </p:nvSpPr>
        <p:spPr>
          <a:xfrm>
            <a:off x="-106275" y="2495438"/>
            <a:ext cx="4274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AA84F"/>
                </a:solidFill>
              </a:rPr>
              <a:t>hidden units provide multiple decision boundaries</a:t>
            </a:r>
            <a:endParaRPr sz="1200">
              <a:solidFill>
                <a:srgbClr val="6AA84F"/>
              </a:solidFill>
            </a:endParaRPr>
          </a:p>
        </p:txBody>
      </p:sp>
      <p:cxnSp>
        <p:nvCxnSpPr>
          <p:cNvPr id="107" name="Google Shape;107;p16"/>
          <p:cNvCxnSpPr/>
          <p:nvPr/>
        </p:nvCxnSpPr>
        <p:spPr>
          <a:xfrm>
            <a:off x="650" y="2316075"/>
            <a:ext cx="4587600" cy="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8" name="Google Shape;108;p16"/>
          <p:cNvCxnSpPr/>
          <p:nvPr/>
        </p:nvCxnSpPr>
        <p:spPr>
          <a:xfrm>
            <a:off x="4569525" y="2316075"/>
            <a:ext cx="0" cy="28533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09" name="Google Shape;109;p16"/>
          <p:cNvSpPr txBox="1"/>
          <p:nvPr/>
        </p:nvSpPr>
        <p:spPr>
          <a:xfrm rot="-5400000">
            <a:off x="-664200" y="1288550"/>
            <a:ext cx="1605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McCulloch &amp; Pitts (1943) Bull. Math. Biol.</a:t>
            </a:r>
            <a:endParaRPr sz="600"/>
          </a:p>
        </p:txBody>
      </p:sp>
      <p:sp>
        <p:nvSpPr>
          <p:cNvPr id="110" name="Google Shape;110;p16"/>
          <p:cNvSpPr txBox="1"/>
          <p:nvPr/>
        </p:nvSpPr>
        <p:spPr>
          <a:xfrm>
            <a:off x="6483400" y="1501925"/>
            <a:ext cx="383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(0,0)</a:t>
            </a:r>
            <a:endParaRPr sz="600"/>
          </a:p>
        </p:txBody>
      </p:sp>
      <p:sp>
        <p:nvSpPr>
          <p:cNvPr id="111" name="Google Shape;111;p16"/>
          <p:cNvSpPr txBox="1"/>
          <p:nvPr/>
        </p:nvSpPr>
        <p:spPr>
          <a:xfrm>
            <a:off x="2718125" y="4473725"/>
            <a:ext cx="383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(1,0)</a:t>
            </a:r>
            <a:endParaRPr sz="600"/>
          </a:p>
        </p:txBody>
      </p:sp>
      <p:sp>
        <p:nvSpPr>
          <p:cNvPr id="112" name="Google Shape;112;p16"/>
          <p:cNvSpPr txBox="1"/>
          <p:nvPr/>
        </p:nvSpPr>
        <p:spPr>
          <a:xfrm>
            <a:off x="6483400" y="284450"/>
            <a:ext cx="383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(0,1)</a:t>
            </a:r>
            <a:endParaRPr sz="600"/>
          </a:p>
        </p:txBody>
      </p:sp>
      <p:sp>
        <p:nvSpPr>
          <p:cNvPr id="113" name="Google Shape;113;p16"/>
          <p:cNvSpPr txBox="1"/>
          <p:nvPr/>
        </p:nvSpPr>
        <p:spPr>
          <a:xfrm>
            <a:off x="7494700" y="284450"/>
            <a:ext cx="383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(1,1)</a:t>
            </a:r>
            <a:endParaRPr sz="600"/>
          </a:p>
        </p:txBody>
      </p:sp>
      <p:sp>
        <p:nvSpPr>
          <p:cNvPr id="114" name="Google Shape;114;p16"/>
          <p:cNvSpPr txBox="1"/>
          <p:nvPr/>
        </p:nvSpPr>
        <p:spPr>
          <a:xfrm>
            <a:off x="6483400" y="3330725"/>
            <a:ext cx="383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(0,0)</a:t>
            </a:r>
            <a:endParaRPr sz="600"/>
          </a:p>
        </p:txBody>
      </p:sp>
      <p:sp>
        <p:nvSpPr>
          <p:cNvPr id="115" name="Google Shape;115;p16"/>
          <p:cNvSpPr txBox="1"/>
          <p:nvPr/>
        </p:nvSpPr>
        <p:spPr>
          <a:xfrm>
            <a:off x="6483400" y="2113250"/>
            <a:ext cx="383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(0,1)</a:t>
            </a:r>
            <a:endParaRPr sz="600"/>
          </a:p>
        </p:txBody>
      </p:sp>
      <p:sp>
        <p:nvSpPr>
          <p:cNvPr id="116" name="Google Shape;116;p16"/>
          <p:cNvSpPr txBox="1"/>
          <p:nvPr/>
        </p:nvSpPr>
        <p:spPr>
          <a:xfrm>
            <a:off x="7518725" y="3330725"/>
            <a:ext cx="383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(1,0)</a:t>
            </a:r>
            <a:endParaRPr sz="600"/>
          </a:p>
        </p:txBody>
      </p:sp>
      <p:sp>
        <p:nvSpPr>
          <p:cNvPr id="117" name="Google Shape;117;p16"/>
          <p:cNvSpPr txBox="1"/>
          <p:nvPr/>
        </p:nvSpPr>
        <p:spPr>
          <a:xfrm>
            <a:off x="7494700" y="2113250"/>
            <a:ext cx="383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(1,1)</a:t>
            </a:r>
            <a:endParaRPr sz="600"/>
          </a:p>
        </p:txBody>
      </p:sp>
      <p:sp>
        <p:nvSpPr>
          <p:cNvPr id="118" name="Google Shape;118;p16"/>
          <p:cNvSpPr txBox="1"/>
          <p:nvPr/>
        </p:nvSpPr>
        <p:spPr>
          <a:xfrm>
            <a:off x="1759000" y="3256250"/>
            <a:ext cx="383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(0,1)</a:t>
            </a:r>
            <a:endParaRPr sz="600"/>
          </a:p>
        </p:txBody>
      </p:sp>
      <p:sp>
        <p:nvSpPr>
          <p:cNvPr id="119" name="Google Shape;119;p16"/>
          <p:cNvSpPr txBox="1"/>
          <p:nvPr/>
        </p:nvSpPr>
        <p:spPr>
          <a:xfrm>
            <a:off x="2694100" y="3256250"/>
            <a:ext cx="383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(1,1)</a:t>
            </a:r>
            <a:endParaRPr sz="600"/>
          </a:p>
        </p:txBody>
      </p:sp>
      <p:sp>
        <p:nvSpPr>
          <p:cNvPr id="120" name="Google Shape;120;p16"/>
          <p:cNvSpPr txBox="1"/>
          <p:nvPr/>
        </p:nvSpPr>
        <p:spPr>
          <a:xfrm>
            <a:off x="7518725" y="1501925"/>
            <a:ext cx="383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(1,0)</a:t>
            </a:r>
            <a:endParaRPr sz="600"/>
          </a:p>
        </p:txBody>
      </p:sp>
      <p:sp>
        <p:nvSpPr>
          <p:cNvPr id="121" name="Google Shape;121;p16"/>
          <p:cNvSpPr txBox="1"/>
          <p:nvPr/>
        </p:nvSpPr>
        <p:spPr>
          <a:xfrm>
            <a:off x="1759000" y="4473725"/>
            <a:ext cx="383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(0,0)</a:t>
            </a:r>
            <a:endParaRPr sz="600"/>
          </a:p>
        </p:txBody>
      </p:sp>
      <p:pic>
        <p:nvPicPr>
          <p:cNvPr id="122" name="Google Shape;122;p16" title="Screenshot from 2025-05-22 12-14-19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86773" y="907261"/>
            <a:ext cx="1092706" cy="62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6" title="Screenshot from 2025-05-22 12-14-34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948813" y="907253"/>
            <a:ext cx="1011665" cy="62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6" title="Screenshot from 2025-05-22 12-14-45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636950" y="891966"/>
            <a:ext cx="1173750" cy="65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 txBox="1"/>
          <p:nvPr/>
        </p:nvSpPr>
        <p:spPr>
          <a:xfrm>
            <a:off x="844875" y="471025"/>
            <a:ext cx="23721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Logical calculus for nervous activity</a:t>
            </a:r>
            <a:endParaRPr sz="1000">
              <a:solidFill>
                <a:schemeClr val="dk1"/>
              </a:solidFill>
            </a:endParaRPr>
          </a:p>
        </p:txBody>
      </p:sp>
      <p:pic>
        <p:nvPicPr>
          <p:cNvPr id="126" name="Google Shape;126;p16" title="Screenshot from 2025-05-22 12-17-15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16600" y="1870460"/>
            <a:ext cx="1092700" cy="107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6" title="Screenshot from 2025-05-22 12-17-29.pn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532013" y="1870460"/>
            <a:ext cx="997820" cy="10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6" title="Screenshot from 2025-05-22 12-17-42.png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652554" y="1870462"/>
            <a:ext cx="1195097" cy="10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/>
          <p:nvPr/>
        </p:nvSpPr>
        <p:spPr>
          <a:xfrm>
            <a:off x="2610900" y="2324375"/>
            <a:ext cx="3749400" cy="2717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7"/>
          <p:cNvSpPr/>
          <p:nvPr/>
        </p:nvSpPr>
        <p:spPr>
          <a:xfrm>
            <a:off x="56575" y="2324375"/>
            <a:ext cx="2471400" cy="2717700"/>
          </a:xfrm>
          <a:prstGeom prst="roundRect">
            <a:avLst>
              <a:gd fmla="val 16667" name="adj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7"/>
          <p:cNvSpPr/>
          <p:nvPr/>
        </p:nvSpPr>
        <p:spPr>
          <a:xfrm>
            <a:off x="208975" y="871689"/>
            <a:ext cx="234600" cy="203100"/>
          </a:xfrm>
          <a:prstGeom prst="ellipse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  <p:sp>
        <p:nvSpPr>
          <p:cNvPr id="136" name="Google Shape;136;p17"/>
          <p:cNvSpPr/>
          <p:nvPr/>
        </p:nvSpPr>
        <p:spPr>
          <a:xfrm>
            <a:off x="208975" y="1343826"/>
            <a:ext cx="234600" cy="203100"/>
          </a:xfrm>
          <a:prstGeom prst="ellipse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7"/>
          <p:cNvSpPr/>
          <p:nvPr/>
        </p:nvSpPr>
        <p:spPr>
          <a:xfrm>
            <a:off x="1044732" y="602663"/>
            <a:ext cx="234600" cy="203100"/>
          </a:xfrm>
          <a:prstGeom prst="ellipse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   </a:t>
            </a:r>
            <a:endParaRPr baseline="30000" sz="1000"/>
          </a:p>
        </p:txBody>
      </p:sp>
      <p:sp>
        <p:nvSpPr>
          <p:cNvPr id="138" name="Google Shape;138;p17"/>
          <p:cNvSpPr/>
          <p:nvPr/>
        </p:nvSpPr>
        <p:spPr>
          <a:xfrm>
            <a:off x="1044732" y="1106820"/>
            <a:ext cx="234600" cy="203100"/>
          </a:xfrm>
          <a:prstGeom prst="ellipse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7"/>
          <p:cNvSpPr/>
          <p:nvPr/>
        </p:nvSpPr>
        <p:spPr>
          <a:xfrm>
            <a:off x="1044732" y="1621145"/>
            <a:ext cx="234600" cy="203100"/>
          </a:xfrm>
          <a:prstGeom prst="ellipse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7"/>
          <p:cNvSpPr/>
          <p:nvPr/>
        </p:nvSpPr>
        <p:spPr>
          <a:xfrm>
            <a:off x="4151981" y="777648"/>
            <a:ext cx="234600" cy="203100"/>
          </a:xfrm>
          <a:prstGeom prst="ellipse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7"/>
          <p:cNvSpPr/>
          <p:nvPr/>
        </p:nvSpPr>
        <p:spPr>
          <a:xfrm>
            <a:off x="4151981" y="1296801"/>
            <a:ext cx="234600" cy="203100"/>
          </a:xfrm>
          <a:prstGeom prst="ellipse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7"/>
          <p:cNvSpPr/>
          <p:nvPr/>
        </p:nvSpPr>
        <p:spPr>
          <a:xfrm>
            <a:off x="443768" y="871697"/>
            <a:ext cx="234600" cy="2031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7"/>
          <p:cNvSpPr/>
          <p:nvPr/>
        </p:nvSpPr>
        <p:spPr>
          <a:xfrm>
            <a:off x="443768" y="1343826"/>
            <a:ext cx="234600" cy="2031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7"/>
          <p:cNvSpPr/>
          <p:nvPr/>
        </p:nvSpPr>
        <p:spPr>
          <a:xfrm>
            <a:off x="1440085" y="602663"/>
            <a:ext cx="234600" cy="2031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7"/>
          <p:cNvSpPr/>
          <p:nvPr/>
        </p:nvSpPr>
        <p:spPr>
          <a:xfrm>
            <a:off x="1440085" y="1106820"/>
            <a:ext cx="234600" cy="2031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7"/>
          <p:cNvSpPr/>
          <p:nvPr/>
        </p:nvSpPr>
        <p:spPr>
          <a:xfrm>
            <a:off x="1440085" y="1621145"/>
            <a:ext cx="234600" cy="2031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7"/>
          <p:cNvSpPr/>
          <p:nvPr/>
        </p:nvSpPr>
        <p:spPr>
          <a:xfrm>
            <a:off x="4532250" y="777648"/>
            <a:ext cx="234600" cy="2031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7"/>
          <p:cNvSpPr/>
          <p:nvPr/>
        </p:nvSpPr>
        <p:spPr>
          <a:xfrm>
            <a:off x="4532250" y="1296801"/>
            <a:ext cx="234600" cy="2031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7"/>
          <p:cNvSpPr/>
          <p:nvPr/>
        </p:nvSpPr>
        <p:spPr>
          <a:xfrm>
            <a:off x="2526288" y="602663"/>
            <a:ext cx="234600" cy="203100"/>
          </a:xfrm>
          <a:prstGeom prst="ellipse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7"/>
          <p:cNvSpPr/>
          <p:nvPr/>
        </p:nvSpPr>
        <p:spPr>
          <a:xfrm>
            <a:off x="2526288" y="1106820"/>
            <a:ext cx="234600" cy="203100"/>
          </a:xfrm>
          <a:prstGeom prst="ellipse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7"/>
          <p:cNvSpPr/>
          <p:nvPr/>
        </p:nvSpPr>
        <p:spPr>
          <a:xfrm>
            <a:off x="2526288" y="1621145"/>
            <a:ext cx="234600" cy="203100"/>
          </a:xfrm>
          <a:prstGeom prst="ellipse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7"/>
          <p:cNvSpPr/>
          <p:nvPr/>
        </p:nvSpPr>
        <p:spPr>
          <a:xfrm>
            <a:off x="2907894" y="1621145"/>
            <a:ext cx="234600" cy="2031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7"/>
          <p:cNvSpPr/>
          <p:nvPr/>
        </p:nvSpPr>
        <p:spPr>
          <a:xfrm>
            <a:off x="2907894" y="1106820"/>
            <a:ext cx="234600" cy="2031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7"/>
          <p:cNvSpPr/>
          <p:nvPr/>
        </p:nvSpPr>
        <p:spPr>
          <a:xfrm>
            <a:off x="2907894" y="602663"/>
            <a:ext cx="234600" cy="2031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5" name="Google Shape;155;p17"/>
          <p:cNvCxnSpPr>
            <a:stCxn id="142" idx="3"/>
            <a:endCxn id="137" idx="2"/>
          </p:cNvCxnSpPr>
          <p:nvPr/>
        </p:nvCxnSpPr>
        <p:spPr>
          <a:xfrm flipH="1" rot="10800000">
            <a:off x="678368" y="704147"/>
            <a:ext cx="366300" cy="2691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6" name="Google Shape;156;p17"/>
          <p:cNvCxnSpPr>
            <a:stCxn id="142" idx="3"/>
            <a:endCxn id="138" idx="2"/>
          </p:cNvCxnSpPr>
          <p:nvPr/>
        </p:nvCxnSpPr>
        <p:spPr>
          <a:xfrm>
            <a:off x="678368" y="973247"/>
            <a:ext cx="366300" cy="2352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7" name="Google Shape;157;p17"/>
          <p:cNvCxnSpPr>
            <a:stCxn id="142" idx="3"/>
            <a:endCxn id="139" idx="2"/>
          </p:cNvCxnSpPr>
          <p:nvPr/>
        </p:nvCxnSpPr>
        <p:spPr>
          <a:xfrm>
            <a:off x="678368" y="973247"/>
            <a:ext cx="366300" cy="7494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8" name="Google Shape;158;p17"/>
          <p:cNvCxnSpPr>
            <a:stCxn id="143" idx="3"/>
            <a:endCxn id="137" idx="2"/>
          </p:cNvCxnSpPr>
          <p:nvPr/>
        </p:nvCxnSpPr>
        <p:spPr>
          <a:xfrm flipH="1" rot="10800000">
            <a:off x="678368" y="704076"/>
            <a:ext cx="366300" cy="7413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59" name="Google Shape;159;p17"/>
          <p:cNvCxnSpPr>
            <a:stCxn id="143" idx="3"/>
            <a:endCxn id="138" idx="2"/>
          </p:cNvCxnSpPr>
          <p:nvPr/>
        </p:nvCxnSpPr>
        <p:spPr>
          <a:xfrm flipH="1" rot="10800000">
            <a:off x="678368" y="1208376"/>
            <a:ext cx="366300" cy="2370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0" name="Google Shape;160;p17"/>
          <p:cNvCxnSpPr>
            <a:stCxn id="143" idx="3"/>
            <a:endCxn id="139" idx="2"/>
          </p:cNvCxnSpPr>
          <p:nvPr/>
        </p:nvCxnSpPr>
        <p:spPr>
          <a:xfrm>
            <a:off x="678368" y="1445376"/>
            <a:ext cx="366300" cy="2772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1" name="Google Shape;161;p17"/>
          <p:cNvSpPr txBox="1"/>
          <p:nvPr/>
        </p:nvSpPr>
        <p:spPr>
          <a:xfrm>
            <a:off x="1710047" y="625666"/>
            <a:ext cx="487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………</a:t>
            </a:r>
            <a:endParaRPr/>
          </a:p>
        </p:txBody>
      </p:sp>
      <p:sp>
        <p:nvSpPr>
          <p:cNvPr id="162" name="Google Shape;162;p17"/>
          <p:cNvSpPr txBox="1"/>
          <p:nvPr/>
        </p:nvSpPr>
        <p:spPr>
          <a:xfrm>
            <a:off x="1710047" y="1374173"/>
            <a:ext cx="487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</a:t>
            </a:r>
            <a:endParaRPr/>
          </a:p>
        </p:txBody>
      </p:sp>
      <p:sp>
        <p:nvSpPr>
          <p:cNvPr id="163" name="Google Shape;163;p17"/>
          <p:cNvSpPr txBox="1"/>
          <p:nvPr/>
        </p:nvSpPr>
        <p:spPr>
          <a:xfrm>
            <a:off x="3192941" y="625666"/>
            <a:ext cx="527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………</a:t>
            </a:r>
            <a:endParaRPr/>
          </a:p>
        </p:txBody>
      </p:sp>
      <p:sp>
        <p:nvSpPr>
          <p:cNvPr id="164" name="Google Shape;164;p17"/>
          <p:cNvSpPr txBox="1"/>
          <p:nvPr/>
        </p:nvSpPr>
        <p:spPr>
          <a:xfrm>
            <a:off x="3216771" y="1374173"/>
            <a:ext cx="52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…</a:t>
            </a:r>
            <a:endParaRPr/>
          </a:p>
        </p:txBody>
      </p:sp>
      <p:cxnSp>
        <p:nvCxnSpPr>
          <p:cNvPr id="165" name="Google Shape;165;p17"/>
          <p:cNvCxnSpPr>
            <a:stCxn id="161" idx="3"/>
            <a:endCxn id="149" idx="2"/>
          </p:cNvCxnSpPr>
          <p:nvPr/>
        </p:nvCxnSpPr>
        <p:spPr>
          <a:xfrm flipH="1" rot="10800000">
            <a:off x="2197847" y="704116"/>
            <a:ext cx="328500" cy="3372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6" name="Google Shape;166;p17"/>
          <p:cNvCxnSpPr>
            <a:stCxn id="161" idx="3"/>
            <a:endCxn id="150" idx="2"/>
          </p:cNvCxnSpPr>
          <p:nvPr/>
        </p:nvCxnSpPr>
        <p:spPr>
          <a:xfrm>
            <a:off x="2197847" y="1041316"/>
            <a:ext cx="328500" cy="1671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7" name="Google Shape;167;p17"/>
          <p:cNvCxnSpPr>
            <a:stCxn id="161" idx="3"/>
            <a:endCxn id="151" idx="2"/>
          </p:cNvCxnSpPr>
          <p:nvPr/>
        </p:nvCxnSpPr>
        <p:spPr>
          <a:xfrm>
            <a:off x="2197847" y="1041316"/>
            <a:ext cx="328500" cy="6813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8" name="Google Shape;168;p17"/>
          <p:cNvCxnSpPr>
            <a:stCxn id="162" idx="3"/>
            <a:endCxn id="149" idx="2"/>
          </p:cNvCxnSpPr>
          <p:nvPr/>
        </p:nvCxnSpPr>
        <p:spPr>
          <a:xfrm flipH="1" rot="10800000">
            <a:off x="2197847" y="704273"/>
            <a:ext cx="328500" cy="8700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9" name="Google Shape;169;p17"/>
          <p:cNvCxnSpPr>
            <a:stCxn id="162" idx="3"/>
            <a:endCxn id="150" idx="2"/>
          </p:cNvCxnSpPr>
          <p:nvPr/>
        </p:nvCxnSpPr>
        <p:spPr>
          <a:xfrm flipH="1" rot="10800000">
            <a:off x="2197847" y="1208273"/>
            <a:ext cx="328500" cy="3660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0" name="Google Shape;170;p17"/>
          <p:cNvCxnSpPr>
            <a:stCxn id="162" idx="3"/>
            <a:endCxn id="151" idx="2"/>
          </p:cNvCxnSpPr>
          <p:nvPr/>
        </p:nvCxnSpPr>
        <p:spPr>
          <a:xfrm>
            <a:off x="2197847" y="1574273"/>
            <a:ext cx="328500" cy="1485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1" name="Google Shape;171;p17"/>
          <p:cNvSpPr txBox="1"/>
          <p:nvPr/>
        </p:nvSpPr>
        <p:spPr>
          <a:xfrm>
            <a:off x="4199634" y="858859"/>
            <a:ext cx="139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.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.</a:t>
            </a:r>
            <a:endParaRPr sz="900"/>
          </a:p>
        </p:txBody>
      </p:sp>
      <p:sp>
        <p:nvSpPr>
          <p:cNvPr id="172" name="Google Shape;172;p17"/>
          <p:cNvSpPr txBox="1"/>
          <p:nvPr/>
        </p:nvSpPr>
        <p:spPr>
          <a:xfrm>
            <a:off x="4568012" y="858859"/>
            <a:ext cx="139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.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.</a:t>
            </a:r>
            <a:endParaRPr sz="900"/>
          </a:p>
        </p:txBody>
      </p:sp>
      <p:cxnSp>
        <p:nvCxnSpPr>
          <p:cNvPr id="173" name="Google Shape;173;p17"/>
          <p:cNvCxnSpPr>
            <a:stCxn id="137" idx="6"/>
            <a:endCxn id="144" idx="1"/>
          </p:cNvCxnSpPr>
          <p:nvPr/>
        </p:nvCxnSpPr>
        <p:spPr>
          <a:xfrm>
            <a:off x="1279332" y="704213"/>
            <a:ext cx="1608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4" name="Google Shape;174;p17"/>
          <p:cNvCxnSpPr>
            <a:stCxn id="138" idx="6"/>
            <a:endCxn id="145" idx="1"/>
          </p:cNvCxnSpPr>
          <p:nvPr/>
        </p:nvCxnSpPr>
        <p:spPr>
          <a:xfrm>
            <a:off x="1279332" y="1208370"/>
            <a:ext cx="1608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5" name="Google Shape;175;p17"/>
          <p:cNvCxnSpPr>
            <a:stCxn id="139" idx="6"/>
            <a:endCxn id="146" idx="1"/>
          </p:cNvCxnSpPr>
          <p:nvPr/>
        </p:nvCxnSpPr>
        <p:spPr>
          <a:xfrm>
            <a:off x="1279332" y="1722695"/>
            <a:ext cx="1608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6" name="Google Shape;176;p17"/>
          <p:cNvCxnSpPr>
            <a:stCxn id="149" idx="6"/>
            <a:endCxn id="154" idx="1"/>
          </p:cNvCxnSpPr>
          <p:nvPr/>
        </p:nvCxnSpPr>
        <p:spPr>
          <a:xfrm>
            <a:off x="2760888" y="704213"/>
            <a:ext cx="1470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7" name="Google Shape;177;p17"/>
          <p:cNvCxnSpPr>
            <a:stCxn id="150" idx="6"/>
            <a:endCxn id="153" idx="1"/>
          </p:cNvCxnSpPr>
          <p:nvPr/>
        </p:nvCxnSpPr>
        <p:spPr>
          <a:xfrm>
            <a:off x="2760888" y="1208370"/>
            <a:ext cx="1470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8" name="Google Shape;178;p17"/>
          <p:cNvCxnSpPr>
            <a:stCxn id="151" idx="6"/>
            <a:endCxn id="152" idx="1"/>
          </p:cNvCxnSpPr>
          <p:nvPr/>
        </p:nvCxnSpPr>
        <p:spPr>
          <a:xfrm>
            <a:off x="2760888" y="1722695"/>
            <a:ext cx="1470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79" name="Google Shape;179;p17"/>
          <p:cNvCxnSpPr>
            <a:stCxn id="140" idx="6"/>
            <a:endCxn id="147" idx="1"/>
          </p:cNvCxnSpPr>
          <p:nvPr/>
        </p:nvCxnSpPr>
        <p:spPr>
          <a:xfrm>
            <a:off x="4386581" y="879198"/>
            <a:ext cx="1458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0" name="Google Shape;180;p17"/>
          <p:cNvCxnSpPr>
            <a:stCxn id="141" idx="6"/>
            <a:endCxn id="148" idx="1"/>
          </p:cNvCxnSpPr>
          <p:nvPr/>
        </p:nvCxnSpPr>
        <p:spPr>
          <a:xfrm>
            <a:off x="4386581" y="1398351"/>
            <a:ext cx="1458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descr="{&quot;font&quot;:{&quot;color&quot;:&quot;#000000&quot;,&quot;family&quot;:&quot;Arial&quot;,&quot;size&quot;:12},&quot;id&quot;:&quot;1&quot;,&quot;code&quot;:&quot;\\begin{gather*}\n{\\vec{x}^{\\left(in\\right)}=\\vec{a}^{\\left(0\\right)}}\t\n\\end{gather*}&quot;,&quot;backgroundColor&quot;:&quot;#FFFFFF&quot;,&quot;type&quot;:&quot;gather*&quot;,&quot;aid&quot;:null,&quot;ts&quot;:1666723004288,&quot;cs&quot;:&quot;IapmMWh9WGAR91drdG7wAA==&quot;,&quot;size&quot;:{&quot;width&quot;:84.66666666666667,&quot;height&quot;:20.166666666666668}}" id="181" name="Google Shape;1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975" y="1592510"/>
            <a:ext cx="479434" cy="105343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7"/>
          <p:cNvSpPr/>
          <p:nvPr/>
        </p:nvSpPr>
        <p:spPr>
          <a:xfrm>
            <a:off x="5292970" y="1126603"/>
            <a:ext cx="267600" cy="247200"/>
          </a:xfrm>
          <a:prstGeom prst="roundRect">
            <a:avLst>
              <a:gd fmla="val 30472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C</a:t>
            </a:r>
            <a:endParaRPr sz="600"/>
          </a:p>
        </p:txBody>
      </p:sp>
      <p:cxnSp>
        <p:nvCxnSpPr>
          <p:cNvPr id="183" name="Google Shape;183;p17"/>
          <p:cNvCxnSpPr>
            <a:stCxn id="163" idx="3"/>
            <a:endCxn id="140" idx="2"/>
          </p:cNvCxnSpPr>
          <p:nvPr/>
        </p:nvCxnSpPr>
        <p:spPr>
          <a:xfrm flipH="1" rot="10800000">
            <a:off x="3720341" y="879316"/>
            <a:ext cx="431700" cy="1620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4" name="Google Shape;184;p17"/>
          <p:cNvCxnSpPr>
            <a:stCxn id="163" idx="3"/>
            <a:endCxn id="141" idx="2"/>
          </p:cNvCxnSpPr>
          <p:nvPr/>
        </p:nvCxnSpPr>
        <p:spPr>
          <a:xfrm>
            <a:off x="3720341" y="1041316"/>
            <a:ext cx="431700" cy="3570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5" name="Google Shape;185;p17"/>
          <p:cNvCxnSpPr>
            <a:stCxn id="164" idx="3"/>
            <a:endCxn id="140" idx="2"/>
          </p:cNvCxnSpPr>
          <p:nvPr/>
        </p:nvCxnSpPr>
        <p:spPr>
          <a:xfrm flipH="1" rot="10800000">
            <a:off x="3744171" y="879173"/>
            <a:ext cx="407700" cy="6951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6" name="Google Shape;186;p17"/>
          <p:cNvCxnSpPr>
            <a:stCxn id="164" idx="3"/>
            <a:endCxn id="141" idx="2"/>
          </p:cNvCxnSpPr>
          <p:nvPr/>
        </p:nvCxnSpPr>
        <p:spPr>
          <a:xfrm flipH="1" rot="10800000">
            <a:off x="3744171" y="1398473"/>
            <a:ext cx="407700" cy="1758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7" name="Google Shape;187;p17"/>
          <p:cNvSpPr txBox="1"/>
          <p:nvPr/>
        </p:nvSpPr>
        <p:spPr>
          <a:xfrm>
            <a:off x="2961082" y="679814"/>
            <a:ext cx="139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.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.</a:t>
            </a:r>
            <a:endParaRPr sz="900"/>
          </a:p>
        </p:txBody>
      </p:sp>
      <p:sp>
        <p:nvSpPr>
          <p:cNvPr id="188" name="Google Shape;188;p17"/>
          <p:cNvSpPr txBox="1"/>
          <p:nvPr/>
        </p:nvSpPr>
        <p:spPr>
          <a:xfrm>
            <a:off x="2961082" y="1181966"/>
            <a:ext cx="139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.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.</a:t>
            </a:r>
            <a:endParaRPr sz="900"/>
          </a:p>
        </p:txBody>
      </p:sp>
      <p:pic>
        <p:nvPicPr>
          <p:cNvPr descr="{&quot;aid&quot;:null,&quot;font&quot;:{&quot;family&quot;:&quot;Arial&quot;,&quot;color&quot;:&quot;#000000&quot;,&quot;size&quot;:9},&quot;backgroundColor&quot;:&quot;#FFFFFF&quot;,&quot;type&quot;:&quot;$$&quot;,&quot;code&quot;:&quot;$$f^{\\left(1\\right)}$$&quot;,&quot;backgroundColorModified&quot;:false,&quot;id&quot;:&quot;24&quot;,&quot;ts&quot;:1666793713818,&quot;cs&quot;:&quot;55o+pC996wI65x5J2kjxcg==&quot;,&quot;size&quot;:{&quot;width&quot;:19.5,&quot;height&quot;:16.166666666666668}}" id="189" name="Google Shape;1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7679" y="1026271"/>
            <a:ext cx="124245" cy="950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id&quot;:&quot;24&quot;,&quot;backgroundColor&quot;:&quot;#FFFFFF&quot;,&quot;code&quot;:&quot;$$f^{\\left(lev\\right)}$$&quot;,&quot;font&quot;:{&quot;color&quot;:&quot;#000000&quot;,&quot;size&quot;:9,&quot;family&quot;:&quot;Arial&quot;},&quot;type&quot;:&quot;$$&quot;,&quot;backgroundColorModified&quot;:false,&quot;aid&quot;:null,&quot;ts&quot;:1666793784746,&quot;cs&quot;:&quot;TTv/BuqZRdDIPWfqdZSxFw==&quot;,&quot;size&quot;:{&quot;width&quot;:27.166666666666668,&quot;height&quot;:16.166666666666668}}" id="190" name="Google Shape;19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48932" y="1032475"/>
            <a:ext cx="173093" cy="950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code&quot;:&quot;$$f^{\\left(L\\right)}$$&quot;,&quot;id&quot;:&quot;24&quot;,&quot;type&quot;:&quot;$$&quot;,&quot;backgroundColor&quot;:&quot;#FFFFFF&quot;,&quot;backgroundColorModified&quot;:false,&quot;aid&quot;:null,&quot;font&quot;:{&quot;size&quot;:9,&quot;color&quot;:&quot;#000000&quot;,&quot;family&quot;:&quot;Arial&quot;},&quot;ts&quot;:1666793769592,&quot;cs&quot;:&quot;mkggSUHt5fGkFqssY7Ifpw==&quot;,&quot;size&quot;:{&quot;width&quot;:21.5,&quot;height&quot;:16.166666666666668}}" id="191" name="Google Shape;191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85069" y="1053401"/>
            <a:ext cx="136988" cy="9502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code&quot;:&quot;$$\\vec{a}^{\\left(1\\right)}$$&quot;,&quot;type&quot;:&quot;$$&quot;,&quot;backgroundColor&quot;:&quot;#FFFFFF&quot;,&quot;font&quot;:{&quot;color&quot;:&quot;#000000&quot;,&quot;family&quot;:&quot;Arial&quot;,&quot;size&quot;:9},&quot;aid&quot;:null,&quot;id&quot;:&quot;25&quot;,&quot;backgroundColorModified&quot;:false,&quot;ts&quot;:1666793886049,&quot;cs&quot;:&quot;UkybXAtwWEvnu5vJjU/h2A==&quot;,&quot;size&quot;:{&quot;width&quot;:18.833333333333332,&quot;height&quot;:15}}" id="192" name="Google Shape;192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89987" y="476400"/>
            <a:ext cx="119997" cy="881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code&quot;:&quot;$$\\vec{z}^{\\left(1\\right)}$$&quot;,&quot;font&quot;:{&quot;family&quot;:&quot;Arial&quot;,&quot;color&quot;:&quot;#000000&quot;,&quot;size&quot;:9},&quot;backgroundColorModified&quot;:false,&quot;type&quot;:&quot;$$&quot;,&quot;aid&quot;:null,&quot;backgroundColor&quot;:&quot;#FFFFFF&quot;,&quot;id&quot;:&quot;25&quot;,&quot;ts&quot;:1666793941271,&quot;cs&quot;:&quot;iWqVjD+rDsyxBrgpNVivoQ==&quot;,&quot;size&quot;:{&quot;width&quot;:19,&quot;height&quot;:15.166666666666666}}" id="193" name="Google Shape;193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102277" y="476400"/>
            <a:ext cx="121059" cy="891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font&quot;:{&quot;family&quot;:&quot;Arial&quot;,&quot;size&quot;:9,&quot;color&quot;:&quot;#000000&quot;},&quot;backgroundColor&quot;:&quot;#FFFFFF&quot;,&quot;id&quot;:&quot;25&quot;,&quot;aid&quot;:null,&quot;code&quot;:&quot;$$\\vec{a}^{\\left(lev\\right)}$$&quot;,&quot;backgroundColorModified&quot;:false,&quot;type&quot;:&quot;$$&quot;,&quot;ts&quot;:1666793976073,&quot;cs&quot;:&quot;Wp0TWwiq5f0DzJ+g/7mv3A==&quot;,&quot;size&quot;:{&quot;width&quot;:26.333333333333332,&quot;height&quot;:15}}" id="194" name="Google Shape;194;p1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965288" y="488956"/>
            <a:ext cx="167784" cy="881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aid&quot;:null,&quot;backgroundColor&quot;:&quot;#FFFFFF&quot;,&quot;type&quot;:&quot;$$&quot;,&quot;id&quot;:&quot;25&quot;,&quot;font&quot;:{&quot;family&quot;:&quot;Arial&quot;,&quot;size&quot;:9,&quot;color&quot;:&quot;#000000&quot;},&quot;code&quot;:&quot;$$\\vec{z}^{\\left(lev\\right)}$$&quot;,&quot;backgroundColorModified&quot;:false,&quot;ts&quot;:1666794001470,&quot;cs&quot;:&quot;QlDb7nxO3DZisuvDSoaEBg==&quot;,&quot;size&quot;:{&quot;width&quot;:26.333333333333332,&quot;height&quot;:15.166666666666671}}" id="195" name="Google Shape;195;p1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60715" y="488956"/>
            <a:ext cx="167784" cy="891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type&quot;:&quot;$$&quot;,&quot;id&quot;:&quot;25&quot;,&quot;code&quot;:&quot;$$\\vec{a}^{\\left(L\\right)}$$&quot;,&quot;font&quot;:{&quot;color&quot;:&quot;#000000&quot;,&quot;family&quot;:&quot;Arial&quot;,&quot;size&quot;:9},&quot;backgroundColor&quot;:&quot;#FFFFFF&quot;,&quot;backgroundColorModified&quot;:false,&quot;aid&quot;:null,&quot;ts&quot;:1666794262489,&quot;cs&quot;:&quot;3YHDjuGyoj8C+gKiuXLuGg==&quot;,&quot;size&quot;:{&quot;width&quot;:20.666666666666668,&quot;height&quot;:15}}" id="196" name="Google Shape;196;p1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583807" y="657538"/>
            <a:ext cx="131678" cy="881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{&quot;aid&quot;:null,&quot;font&quot;:{&quot;size&quot;:9,&quot;color&quot;:&quot;#000000&quot;,&quot;family&quot;:&quot;Arial&quot;},&quot;id&quot;:&quot;25&quot;,&quot;code&quot;:&quot;$$\\vec{z}^{\\left(L\\right)}$$&quot;,&quot;backgroundColorModified&quot;:false,&quot;type&quot;:&quot;$$&quot;,&quot;backgroundColor&quot;:&quot;#FFFFFF&quot;,&quot;ts&quot;:1666794287829,&quot;cs&quot;:&quot;2IMPKaNF+TboVgwM68kPXA==&quot;,&quot;size&quot;:{&quot;width&quot;:20.833333333333332,&quot;height&quot;:15.166666666666666}}" id="197" name="Google Shape;197;p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203010" y="656559"/>
            <a:ext cx="132740" cy="891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8" name="Google Shape;198;p17"/>
          <p:cNvCxnSpPr>
            <a:stCxn id="147" idx="3"/>
            <a:endCxn id="182" idx="1"/>
          </p:cNvCxnSpPr>
          <p:nvPr/>
        </p:nvCxnSpPr>
        <p:spPr>
          <a:xfrm>
            <a:off x="4766850" y="879198"/>
            <a:ext cx="526200" cy="3711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9" name="Google Shape;199;p17"/>
          <p:cNvCxnSpPr>
            <a:stCxn id="148" idx="3"/>
            <a:endCxn id="182" idx="1"/>
          </p:cNvCxnSpPr>
          <p:nvPr/>
        </p:nvCxnSpPr>
        <p:spPr>
          <a:xfrm flipH="1" rot="10800000">
            <a:off x="4766850" y="1250151"/>
            <a:ext cx="526200" cy="1482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0" name="Google Shape;200;p17"/>
          <p:cNvSpPr txBox="1"/>
          <p:nvPr/>
        </p:nvSpPr>
        <p:spPr>
          <a:xfrm>
            <a:off x="2795600" y="2333125"/>
            <a:ext cx="24414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Backpropagation - Supervised Learning 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GD using chain rule</a:t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201" name="Google Shape;201;p17"/>
          <p:cNvSpPr txBox="1"/>
          <p:nvPr/>
        </p:nvSpPr>
        <p:spPr>
          <a:xfrm rot="5400000">
            <a:off x="5580125" y="3656238"/>
            <a:ext cx="12759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Rumelhart et. al. (Nature) 1986</a:t>
            </a:r>
            <a:endParaRPr sz="600"/>
          </a:p>
        </p:txBody>
      </p:sp>
      <p:sp>
        <p:nvSpPr>
          <p:cNvPr id="202" name="Google Shape;202;p17"/>
          <p:cNvSpPr txBox="1"/>
          <p:nvPr/>
        </p:nvSpPr>
        <p:spPr>
          <a:xfrm>
            <a:off x="-4751025" y="2863013"/>
            <a:ext cx="4354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Assumption of a </a:t>
            </a:r>
            <a:r>
              <a:rPr lang="en" sz="1000">
                <a:solidFill>
                  <a:schemeClr val="dk1"/>
                </a:solidFill>
              </a:rPr>
              <a:t>normally distributed data gives the MSE cost function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Entropy maximization gives the cross-entropy loss function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203" name="Google Shape;203;p17"/>
          <p:cNvSpPr txBox="1"/>
          <p:nvPr/>
        </p:nvSpPr>
        <p:spPr>
          <a:xfrm>
            <a:off x="202675" y="2337700"/>
            <a:ext cx="2167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Forward propagation - Predicting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204" name="Google Shape;204;p17"/>
          <p:cNvSpPr txBox="1"/>
          <p:nvPr/>
        </p:nvSpPr>
        <p:spPr>
          <a:xfrm>
            <a:off x="4873194" y="1340233"/>
            <a:ext cx="1086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C - learning signal which captures the discrepancy between predicted and true output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205" name="Google Shape;205;p17"/>
          <p:cNvSpPr txBox="1"/>
          <p:nvPr/>
        </p:nvSpPr>
        <p:spPr>
          <a:xfrm>
            <a:off x="6072350" y="309425"/>
            <a:ext cx="1024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</a:rPr>
              <a:t>Gradient Descent </a:t>
            </a:r>
            <a:endParaRPr sz="900">
              <a:solidFill>
                <a:schemeClr val="dk1"/>
              </a:solidFill>
            </a:endParaRPr>
          </a:p>
        </p:txBody>
      </p:sp>
      <p:sp>
        <p:nvSpPr>
          <p:cNvPr id="206" name="Google Shape;206;p17"/>
          <p:cNvSpPr/>
          <p:nvPr/>
        </p:nvSpPr>
        <p:spPr>
          <a:xfrm>
            <a:off x="6081361" y="851238"/>
            <a:ext cx="967143" cy="618497"/>
          </a:xfrm>
          <a:custGeom>
            <a:rect b="b" l="l" r="r" t="t"/>
            <a:pathLst>
              <a:path extrusionOk="0" h="60092" w="90961">
                <a:moveTo>
                  <a:pt x="0" y="0"/>
                </a:moveTo>
                <a:cubicBezTo>
                  <a:pt x="2104" y="5691"/>
                  <a:pt x="5021" y="24151"/>
                  <a:pt x="12625" y="34146"/>
                </a:cubicBezTo>
                <a:cubicBezTo>
                  <a:pt x="20229" y="44141"/>
                  <a:pt x="34290" y="60928"/>
                  <a:pt x="45624" y="59972"/>
                </a:cubicBezTo>
                <a:cubicBezTo>
                  <a:pt x="56958" y="59016"/>
                  <a:pt x="73075" y="37686"/>
                  <a:pt x="80631" y="28408"/>
                </a:cubicBezTo>
                <a:cubicBezTo>
                  <a:pt x="88187" y="19130"/>
                  <a:pt x="89239" y="8321"/>
                  <a:pt x="90961" y="4304"/>
                </a:cubicBezTo>
              </a:path>
            </a:pathLst>
          </a:cu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207" name="Google Shape;207;p17"/>
          <p:cNvCxnSpPr/>
          <p:nvPr/>
        </p:nvCxnSpPr>
        <p:spPr>
          <a:xfrm>
            <a:off x="6017294" y="1539378"/>
            <a:ext cx="11349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08" name="Google Shape;208;p17"/>
          <p:cNvSpPr txBox="1"/>
          <p:nvPr/>
        </p:nvSpPr>
        <p:spPr>
          <a:xfrm rot="-5400000">
            <a:off x="5538325" y="835576"/>
            <a:ext cx="579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Cost(C)</a:t>
            </a:r>
            <a:endParaRPr sz="800"/>
          </a:p>
        </p:txBody>
      </p:sp>
      <p:sp>
        <p:nvSpPr>
          <p:cNvPr id="209" name="Google Shape;209;p17"/>
          <p:cNvSpPr txBox="1"/>
          <p:nvPr/>
        </p:nvSpPr>
        <p:spPr>
          <a:xfrm>
            <a:off x="6470702" y="1472725"/>
            <a:ext cx="800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Parameter(p)</a:t>
            </a:r>
            <a:endParaRPr sz="800"/>
          </a:p>
        </p:txBody>
      </p:sp>
      <p:cxnSp>
        <p:nvCxnSpPr>
          <p:cNvPr id="210" name="Google Shape;210;p17"/>
          <p:cNvCxnSpPr/>
          <p:nvPr/>
        </p:nvCxnSpPr>
        <p:spPr>
          <a:xfrm rot="10800000">
            <a:off x="6014777" y="831749"/>
            <a:ext cx="9300" cy="7029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1" name="Google Shape;211;p17"/>
          <p:cNvSpPr/>
          <p:nvPr/>
        </p:nvSpPr>
        <p:spPr>
          <a:xfrm>
            <a:off x="6749475" y="1186873"/>
            <a:ext cx="103500" cy="82500"/>
          </a:xfrm>
          <a:prstGeom prst="ellipse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12" name="Google Shape;212;p17"/>
          <p:cNvCxnSpPr/>
          <p:nvPr/>
        </p:nvCxnSpPr>
        <p:spPr>
          <a:xfrm flipH="1" rot="10800000">
            <a:off x="6673883" y="1011802"/>
            <a:ext cx="387300" cy="4431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descr="{&quot;id&quot;:&quot;27&quot;,&quot;backgroundColor&quot;:&quot;#FFFFFF&quot;,&quot;code&quot;:&quot;$\\frac{\\partial C}{\\partial p}$&quot;,&quot;type&quot;:&quot;$&quot;,&quot;font&quot;:{&quot;color&quot;:&quot;#000000&quot;,&quot;family&quot;:&quot;Arial&quot;,&quot;size&quot;:12},&quot;aid&quot;:null,&quot;ts&quot;:1666819233430,&quot;cs&quot;:&quot;Lam2t8N9u/vST6yqAZyO0w==&quot;,&quot;size&quot;:{&quot;width&quot;:21.666666666666668,&quot;height&quot;:26}}" id="213" name="Google Shape;213;p1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883699" y="1239274"/>
            <a:ext cx="159763" cy="1855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755250" y="3160489"/>
            <a:ext cx="3356277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17"/>
          <p:cNvSpPr txBox="1"/>
          <p:nvPr/>
        </p:nvSpPr>
        <p:spPr>
          <a:xfrm>
            <a:off x="6465650" y="4579325"/>
            <a:ext cx="2667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Backpropagation requires upstream flow of downstream connection information</a:t>
            </a:r>
            <a:endParaRPr sz="800">
              <a:solidFill>
                <a:schemeClr val="dk1"/>
              </a:solidFill>
            </a:endParaRPr>
          </a:p>
        </p:txBody>
      </p:sp>
      <p:pic>
        <p:nvPicPr>
          <p:cNvPr id="216" name="Google Shape;216;p17" title="Screenshot from 2025-05-21 16-56-53.png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755250" y="4035050"/>
            <a:ext cx="2624322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7"/>
          <p:cNvSpPr txBox="1"/>
          <p:nvPr/>
        </p:nvSpPr>
        <p:spPr>
          <a:xfrm>
            <a:off x="2831450" y="2938563"/>
            <a:ext cx="1204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GD of layer L weights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218" name="Google Shape;218;p17"/>
          <p:cNvSpPr txBox="1"/>
          <p:nvPr/>
        </p:nvSpPr>
        <p:spPr>
          <a:xfrm>
            <a:off x="2831450" y="3793200"/>
            <a:ext cx="1275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GD of layer L-1 weights</a:t>
            </a:r>
            <a:endParaRPr sz="800">
              <a:solidFill>
                <a:schemeClr val="dk1"/>
              </a:solidFill>
            </a:endParaRPr>
          </a:p>
        </p:txBody>
      </p:sp>
      <p:pic>
        <p:nvPicPr>
          <p:cNvPr id="219" name="Google Shape;219;p17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755250" y="4530825"/>
            <a:ext cx="3427883" cy="34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7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5885042" y="555883"/>
            <a:ext cx="1329935" cy="225718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7"/>
          <p:cNvSpPr txBox="1"/>
          <p:nvPr/>
        </p:nvSpPr>
        <p:spPr>
          <a:xfrm>
            <a:off x="0" y="0"/>
            <a:ext cx="1999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Multilayer Perceptrons 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22" name="Google Shape;222;p17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480142" y="2276675"/>
            <a:ext cx="2667975" cy="2308188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17"/>
          <p:cNvSpPr txBox="1"/>
          <p:nvPr/>
        </p:nvSpPr>
        <p:spPr>
          <a:xfrm>
            <a:off x="9445125" y="2786175"/>
            <a:ext cx="1419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Receptive field using backpropagation</a:t>
            </a:r>
            <a:endParaRPr sz="1000"/>
          </a:p>
        </p:txBody>
      </p:sp>
      <p:sp>
        <p:nvSpPr>
          <p:cNvPr id="224" name="Google Shape;224;p17"/>
          <p:cNvSpPr txBox="1"/>
          <p:nvPr/>
        </p:nvSpPr>
        <p:spPr>
          <a:xfrm>
            <a:off x="7265825" y="2052075"/>
            <a:ext cx="128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Image: Youtube 3Blue1Brown </a:t>
            </a:r>
            <a:endParaRPr sz="600"/>
          </a:p>
        </p:txBody>
      </p:sp>
      <p:sp>
        <p:nvSpPr>
          <p:cNvPr id="225" name="Google Shape;225;p17"/>
          <p:cNvSpPr txBox="1"/>
          <p:nvPr/>
        </p:nvSpPr>
        <p:spPr>
          <a:xfrm>
            <a:off x="1831550" y="0"/>
            <a:ext cx="309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and Learning by Backpropagation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26" name="Google Shape;226;p17" title="Screenshot from 2025-05-22 14-13-04.png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506213" y="3245024"/>
            <a:ext cx="1444278" cy="18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7" title="Screenshot from 2025-05-22 14-13-16.png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506225" y="3930825"/>
            <a:ext cx="963354" cy="21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7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7178958" y="167788"/>
            <a:ext cx="1783876" cy="1914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17"/>
          <p:cNvSpPr txBox="1"/>
          <p:nvPr/>
        </p:nvSpPr>
        <p:spPr>
          <a:xfrm rot="5399471">
            <a:off x="8058249" y="841525"/>
            <a:ext cx="19506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Raymond and Medina (2018) Ann Rev Neurosci</a:t>
            </a:r>
            <a:endParaRPr sz="6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18" title="CNN-convoluti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4399" y="2119070"/>
            <a:ext cx="1443974" cy="1028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8" title="CNN-subsamplin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9576" y="2119082"/>
            <a:ext cx="1590150" cy="1028636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8"/>
          <p:cNvSpPr txBox="1"/>
          <p:nvPr/>
        </p:nvSpPr>
        <p:spPr>
          <a:xfrm>
            <a:off x="0" y="0"/>
            <a:ext cx="275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Convolutional Neural Networks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37" name="Google Shape;23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4725" y="533300"/>
            <a:ext cx="5759094" cy="154982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8"/>
          <p:cNvSpPr txBox="1"/>
          <p:nvPr/>
        </p:nvSpPr>
        <p:spPr>
          <a:xfrm rot="-5400000">
            <a:off x="-588425" y="980250"/>
            <a:ext cx="1437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LeCun et. al. (Proc. IEEE) 1998</a:t>
            </a:r>
            <a:endParaRPr sz="600"/>
          </a:p>
        </p:txBody>
      </p:sp>
      <p:pic>
        <p:nvPicPr>
          <p:cNvPr id="239" name="Google Shape;23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88937" y="3567462"/>
            <a:ext cx="3709674" cy="133985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18"/>
          <p:cNvSpPr txBox="1"/>
          <p:nvPr/>
        </p:nvSpPr>
        <p:spPr>
          <a:xfrm>
            <a:off x="5148900" y="4866600"/>
            <a:ext cx="3995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https://gracewlindsay.com/2018/05/17/deep-convolutional-neural-networks-as-models-of-the-visual-system-qa/</a:t>
            </a:r>
            <a:endParaRPr sz="600"/>
          </a:p>
        </p:txBody>
      </p:sp>
      <p:sp>
        <p:nvSpPr>
          <p:cNvPr id="241" name="Google Shape;241;p18"/>
          <p:cNvSpPr txBox="1"/>
          <p:nvPr/>
        </p:nvSpPr>
        <p:spPr>
          <a:xfrm rot="5400000">
            <a:off x="8304300" y="2023325"/>
            <a:ext cx="14025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/>
              <a:t>Hubel and Wiesel (J. Physiol) 1968</a:t>
            </a:r>
            <a:endParaRPr sz="600"/>
          </a:p>
        </p:txBody>
      </p:sp>
      <p:pic>
        <p:nvPicPr>
          <p:cNvPr id="242" name="Google Shape;242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292475" y="1931438"/>
            <a:ext cx="2578275" cy="46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250350" y="4588450"/>
            <a:ext cx="1188845" cy="140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8" title="Screenshot from 2025-05-17 07-57-23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11075" y="349124"/>
            <a:ext cx="1510875" cy="1734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8" title="Screenshot from 2025-05-17 07-23-09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477450" y="2155350"/>
            <a:ext cx="2084860" cy="1339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437050" y="1110925"/>
            <a:ext cx="3162484" cy="65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-1" y="3539176"/>
            <a:ext cx="5237198" cy="1181157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18"/>
          <p:cNvSpPr txBox="1"/>
          <p:nvPr/>
        </p:nvSpPr>
        <p:spPr>
          <a:xfrm>
            <a:off x="0" y="4866600"/>
            <a:ext cx="1660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</a:rPr>
              <a:t>https://distill.pub/2017/feature-visualization/</a:t>
            </a:r>
            <a:endParaRPr sz="600">
              <a:solidFill>
                <a:schemeClr val="dk1"/>
              </a:solidFill>
            </a:endParaRPr>
          </a:p>
        </p:txBody>
      </p:sp>
      <p:pic>
        <p:nvPicPr>
          <p:cNvPr id="249" name="Google Shape;249;p1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437050" y="2392110"/>
            <a:ext cx="3709674" cy="1841682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8"/>
          <p:cNvSpPr txBox="1"/>
          <p:nvPr/>
        </p:nvSpPr>
        <p:spPr>
          <a:xfrm>
            <a:off x="-4751025" y="2863013"/>
            <a:ext cx="4354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Assumption of a normally distributed data gives rise to MSE cost function</a:t>
            </a:r>
            <a:endParaRPr sz="1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Entropy maximization gives the cross-entropy loss function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251" name="Google Shape;251;p18"/>
          <p:cNvSpPr txBox="1"/>
          <p:nvPr/>
        </p:nvSpPr>
        <p:spPr>
          <a:xfrm>
            <a:off x="2179575" y="2608250"/>
            <a:ext cx="14718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Units in a layer are organized in planes within which all the units share the same set of weights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252" name="Google Shape;252;p18"/>
          <p:cNvSpPr txBox="1"/>
          <p:nvPr/>
        </p:nvSpPr>
        <p:spPr>
          <a:xfrm>
            <a:off x="-1953262" y="1585050"/>
            <a:ext cx="1660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Number of </a:t>
            </a:r>
            <a:r>
              <a:rPr lang="en" sz="800">
                <a:solidFill>
                  <a:schemeClr val="dk1"/>
                </a:solidFill>
              </a:rPr>
              <a:t>feature</a:t>
            </a:r>
            <a:r>
              <a:rPr lang="en" sz="800">
                <a:solidFill>
                  <a:schemeClr val="dk1"/>
                </a:solidFill>
              </a:rPr>
              <a:t> maps is increased as the spatial resolution is decreased</a:t>
            </a:r>
            <a:endParaRPr sz="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resulting in shift invariance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253" name="Google Shape;253;p18"/>
          <p:cNvSpPr txBox="1"/>
          <p:nvPr/>
        </p:nvSpPr>
        <p:spPr>
          <a:xfrm>
            <a:off x="2020938" y="2657250"/>
            <a:ext cx="318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Cx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254" name="Google Shape;254;p18"/>
          <p:cNvSpPr txBox="1"/>
          <p:nvPr/>
        </p:nvSpPr>
        <p:spPr>
          <a:xfrm>
            <a:off x="4756100" y="2479500"/>
            <a:ext cx="318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S</a:t>
            </a:r>
            <a:r>
              <a:rPr lang="en" sz="800">
                <a:solidFill>
                  <a:schemeClr val="dk1"/>
                </a:solidFill>
              </a:rPr>
              <a:t>x</a:t>
            </a:r>
            <a:endParaRPr sz="800">
              <a:solidFill>
                <a:schemeClr val="dk1"/>
              </a:solidFill>
            </a:endParaRPr>
          </a:p>
        </p:txBody>
      </p:sp>
      <p:sp>
        <p:nvSpPr>
          <p:cNvPr id="255" name="Google Shape;255;p18"/>
          <p:cNvSpPr txBox="1"/>
          <p:nvPr/>
        </p:nvSpPr>
        <p:spPr>
          <a:xfrm rot="-5400000">
            <a:off x="-765875" y="2296350"/>
            <a:ext cx="1791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</a:rPr>
              <a:t>Neocognitron</a:t>
            </a:r>
            <a:r>
              <a:rPr lang="en" sz="600">
                <a:solidFill>
                  <a:schemeClr val="dk1"/>
                </a:solidFill>
              </a:rPr>
              <a:t> : Kunihiko Fukushima</a:t>
            </a:r>
            <a:endParaRPr sz="6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</a:rPr>
              <a:t>Biol. Cybernetics 36, 193 202 (1980) </a:t>
            </a:r>
            <a:endParaRPr sz="600">
              <a:solidFill>
                <a:schemeClr val="dk1"/>
              </a:solidFill>
            </a:endParaRPr>
          </a:p>
        </p:txBody>
      </p:sp>
      <p:pic>
        <p:nvPicPr>
          <p:cNvPr id="256" name="Google Shape;256;p1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5388913" y="1101513"/>
            <a:ext cx="770725" cy="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8"/>
          <p:cNvSpPr txBox="1"/>
          <p:nvPr/>
        </p:nvSpPr>
        <p:spPr>
          <a:xfrm>
            <a:off x="5529931" y="575975"/>
            <a:ext cx="488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Cost</a:t>
            </a:r>
            <a:endParaRPr sz="800">
              <a:solidFill>
                <a:schemeClr val="dk1"/>
              </a:solidFill>
            </a:endParaRPr>
          </a:p>
        </p:txBody>
      </p:sp>
      <p:cxnSp>
        <p:nvCxnSpPr>
          <p:cNvPr id="258" name="Google Shape;258;p18"/>
          <p:cNvCxnSpPr>
            <a:stCxn id="257" idx="2"/>
            <a:endCxn id="256" idx="0"/>
          </p:cNvCxnSpPr>
          <p:nvPr/>
        </p:nvCxnSpPr>
        <p:spPr>
          <a:xfrm>
            <a:off x="5774281" y="883775"/>
            <a:ext cx="0" cy="217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5000" y="609600"/>
            <a:ext cx="2461800" cy="4445817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9"/>
          <p:cNvSpPr txBox="1"/>
          <p:nvPr/>
        </p:nvSpPr>
        <p:spPr>
          <a:xfrm rot="5400000">
            <a:off x="8380050" y="2756317"/>
            <a:ext cx="101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" sz="600">
                <a:solidFill>
                  <a:srgbClr val="000000"/>
                </a:solidFill>
                <a:highlight>
                  <a:srgbClr val="FFFFFF"/>
                </a:highlight>
              </a:rPr>
              <a:t>Su et. al., (2019) </a:t>
            </a:r>
            <a:r>
              <a:rPr lang="en" sz="600">
                <a:solidFill>
                  <a:schemeClr val="dk1"/>
                </a:solidFill>
                <a:highlight>
                  <a:schemeClr val="lt1"/>
                </a:highlight>
              </a:rPr>
              <a:t>arxiv</a:t>
            </a:r>
            <a:endParaRPr sz="100"/>
          </a:p>
        </p:txBody>
      </p:sp>
      <p:sp>
        <p:nvSpPr>
          <p:cNvPr id="265" name="Google Shape;265;p19"/>
          <p:cNvSpPr txBox="1"/>
          <p:nvPr/>
        </p:nvSpPr>
        <p:spPr>
          <a:xfrm>
            <a:off x="6889050" y="398700"/>
            <a:ext cx="1133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One pixel attack </a:t>
            </a:r>
            <a:endParaRPr sz="1000"/>
          </a:p>
        </p:txBody>
      </p:sp>
      <p:pic>
        <p:nvPicPr>
          <p:cNvPr id="266" name="Google Shape;26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768000"/>
            <a:ext cx="5920199" cy="2213084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9"/>
          <p:cNvSpPr txBox="1"/>
          <p:nvPr/>
        </p:nvSpPr>
        <p:spPr>
          <a:xfrm rot="-5400000">
            <a:off x="-349500" y="1880025"/>
            <a:ext cx="12807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en" sz="600">
                <a:solidFill>
                  <a:srgbClr val="000000"/>
                </a:solidFill>
                <a:highlight>
                  <a:srgbClr val="FFFFFF"/>
                </a:highlight>
              </a:rPr>
              <a:t>Goodfellow et. al., (2015) arxiv</a:t>
            </a:r>
            <a:endParaRPr sz="100"/>
          </a:p>
        </p:txBody>
      </p:sp>
      <p:sp>
        <p:nvSpPr>
          <p:cNvPr id="268" name="Google Shape;268;p19"/>
          <p:cNvSpPr txBox="1"/>
          <p:nvPr/>
        </p:nvSpPr>
        <p:spPr>
          <a:xfrm>
            <a:off x="0" y="0"/>
            <a:ext cx="205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69" name="Google Shape;26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32350" y="3176875"/>
            <a:ext cx="1584550" cy="105637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9"/>
          <p:cNvSpPr txBox="1"/>
          <p:nvPr/>
        </p:nvSpPr>
        <p:spPr>
          <a:xfrm>
            <a:off x="0" y="0"/>
            <a:ext cx="2461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Adversarial attacks on CNN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71" name="Google Shape;271;p19"/>
          <p:cNvSpPr txBox="1"/>
          <p:nvPr/>
        </p:nvSpPr>
        <p:spPr>
          <a:xfrm>
            <a:off x="1025100" y="461875"/>
            <a:ext cx="4174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Adding sign of the gradient of the cost function with respect to the input</a:t>
            </a:r>
            <a:endParaRPr sz="1000"/>
          </a:p>
        </p:txBody>
      </p:sp>
      <p:pic>
        <p:nvPicPr>
          <p:cNvPr id="272" name="Google Shape;272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747575" y="3530034"/>
            <a:ext cx="829090" cy="55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1302381" y="3530041"/>
            <a:ext cx="829091" cy="55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2747575" y="4084050"/>
            <a:ext cx="829091" cy="55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-2025532" y="3530032"/>
            <a:ext cx="829091" cy="554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-2025532" y="4084048"/>
            <a:ext cx="829091" cy="554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-1302381" y="4084048"/>
            <a:ext cx="829091" cy="55400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9"/>
          <p:cNvSpPr txBox="1"/>
          <p:nvPr/>
        </p:nvSpPr>
        <p:spPr>
          <a:xfrm>
            <a:off x="27900" y="3176000"/>
            <a:ext cx="33966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</a:rPr>
              <a:t>Limitations</a:t>
            </a:r>
            <a:r>
              <a:rPr lang="en" sz="1000">
                <a:solidFill>
                  <a:schemeClr val="dk1"/>
                </a:solidFill>
              </a:rPr>
              <a:t>: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Deep networks trained with backpropagation get stuck in local minimas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Brain does not always require supervision or a global error signal</a:t>
            </a:r>
            <a:endParaRPr sz="1000">
              <a:solidFill>
                <a:schemeClr val="dk1"/>
              </a:solidFill>
            </a:endParaRPr>
          </a:p>
          <a:p>
            <a:pPr indent="-2921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●"/>
            </a:pPr>
            <a:r>
              <a:rPr lang="en" sz="1000">
                <a:solidFill>
                  <a:schemeClr val="dk1"/>
                </a:solidFill>
              </a:rPr>
              <a:t>Backpropagation might be biologically unrealistic</a:t>
            </a:r>
            <a:endParaRPr sz="1000">
              <a:solidFill>
                <a:schemeClr val="dk1"/>
              </a:solidFill>
            </a:endParaRPr>
          </a:p>
        </p:txBody>
      </p:sp>
      <p:sp>
        <p:nvSpPr>
          <p:cNvPr id="279" name="Google Shape;279;p19"/>
          <p:cNvSpPr txBox="1"/>
          <p:nvPr/>
        </p:nvSpPr>
        <p:spPr>
          <a:xfrm>
            <a:off x="4473913" y="4429050"/>
            <a:ext cx="1301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000000"/>
                </a:solidFill>
              </a:rPr>
              <a:t>THANK YOU</a:t>
            </a:r>
            <a:endParaRPr i="1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