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2.xml" ContentType="application/vnd.openxmlformats-officedocument.presentationml.notesSlide+xml"/>
  <Override PartName="/ppt/notesSlides/notesSlide31.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notesSlides/notesSlide11.xml" ContentType="application/vnd.openxmlformats-officedocument.presentationml.notesSlide+xml"/>
  <Override PartName="/docProps/app.xml" ContentType="application/vnd.openxmlformats-officedocument.extended-properties+xml"/>
  <Override PartName="/ppt/slides/slide30.xml" ContentType="application/vnd.openxmlformats-officedocument.presentationml.slide+xml"/>
  <Override PartName="/ppt/notesSlides/notesSlide9.xml" ContentType="application/vnd.openxmlformats-officedocument.presentationml.notes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theme/theme3.xml" ContentType="application/vnd.openxmlformats-officedocument.theme+xml"/>
  <Override PartName="/ppt/notesSlides/notesSlide16.xml" ContentType="application/vnd.openxmlformats-officedocument.presentationml.notesSlide+xml"/>
  <Override PartName="/ppt/notesSlides/notesSlide32.xml" ContentType="application/vnd.openxmlformats-officedocument.presentationml.notesSlide+xml"/>
  <Override PartName="/ppt/slideLayouts/slideLayout3.xml" ContentType="application/vnd.openxmlformats-officedocument.presentationml.slideLayout+xml"/>
  <Override PartName="/ppt/slides/slide21.xml" ContentType="application/vnd.openxmlformats-officedocument.presentationml.slide+xml"/>
  <Override PartName="/ppt/slides/slide23.xml" ContentType="application/vnd.openxmlformats-officedocument.presentationml.slide+xml"/>
  <Override PartName="/ppt/slideLayouts/slideLayout9.xml" ContentType="application/vnd.openxmlformats-officedocument.presentationml.slideLayout+xml"/>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notesSlides/notesSlide15.xml" ContentType="application/vnd.openxmlformats-officedocument.presentationml.notesSlide+xml"/>
  <Override PartName="/ppt/notesSlides/notesSlide4.xml" ContentType="application/vnd.openxmlformats-officedocument.presentationml.notesSlide+xml"/>
  <Override PartName="/ppt/notesSlides/notesSlide41.xml" ContentType="application/vnd.openxmlformats-officedocument.presentationml.notesSlide+xml"/>
  <Override PartName="/ppt/handoutMasters/handoutMaster1.xml" ContentType="application/vnd.openxmlformats-officedocument.presentationml.handoutMaster+xml"/>
  <Override PartName="/ppt/slides/slide13.xml" ContentType="application/vnd.openxmlformats-officedocument.presentationml.slide+xml"/>
  <Override PartName="/ppt/notesSlides/notesSlide23.xml" ContentType="application/vnd.openxmlformats-officedocument.presentationml.notesSlide+xml"/>
  <Override PartName="/ppt/notesSlides/notesSlide17.xml" ContentType="application/vnd.openxmlformats-officedocument.presentationml.notesSlide+xml"/>
  <Override PartName="/ppt/notesSlides/notesSlide42.xml" ContentType="application/vnd.openxmlformats-officedocument.presentationml.notesSlide+xml"/>
  <Default Extension="pict" ContentType="image/pict"/>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notesSlides/notesSlide35.xml" ContentType="application/vnd.openxmlformats-officedocument.presentationml.notesSlide+xml"/>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s/slide43.xml" ContentType="application/vnd.openxmlformats-officedocument.presentationml.slide+xml"/>
  <Override PartName="/ppt/slideLayouts/slideLayout6.xml" ContentType="application/vnd.openxmlformats-officedocument.presentationml.slideLayout+xml"/>
  <Override PartName="/ppt/slides/slide37.xml" ContentType="application/vnd.openxmlformats-officedocument.presentationml.slide+xml"/>
  <Override PartName="/ppt/slideLayouts/slideLayout14.xml" ContentType="application/vnd.openxmlformats-officedocument.presentationml.slideLayout+xml"/>
  <Override PartName="/ppt/slides/slide10.xml" ContentType="application/vnd.openxmlformats-officedocument.presentationml.slide+xml"/>
  <Override PartName="/ppt/notesSlides/notesSlide43.xml" ContentType="application/vnd.openxmlformats-officedocument.presentationml.notesSlide+xml"/>
  <Override PartName="/ppt/slides/slide33.xml" ContentType="application/vnd.openxmlformats-officedocument.presentationml.slide+xml"/>
  <Override PartName="/ppt/notesSlides/notesSlide45.xml" ContentType="application/vnd.openxmlformats-officedocument.presentationml.notesSlide+xml"/>
  <Override PartName="/ppt/presProps.xml" ContentType="application/vnd.openxmlformats-officedocument.presentationml.presProps+xml"/>
  <Override PartName="/ppt/notesSlides/notesSlide18.xml" ContentType="application/vnd.openxmlformats-officedocument.presentationml.notesSlide+xml"/>
  <Default Extension="vml" ContentType="application/vnd.openxmlformats-officedocument.vmlDrawing"/>
  <Default Extension="png" ContentType="image/png"/>
  <Override PartName="/ppt/slides/slide27.xml" ContentType="application/vnd.openxmlformats-officedocument.presentationml.slide+xml"/>
  <Override PartName="/docProps/core.xml" ContentType="application/vnd.openxmlformats-package.core-properties+xml"/>
  <Override PartName="/ppt/slides/slide56.xml" ContentType="application/vnd.openxmlformats-officedocument.presentationml.slide+xml"/>
  <Override PartName="/ppt/slides/slide31.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Override PartName="/ppt/notesSlides/notesSlide39.xml" ContentType="application/vnd.openxmlformats-officedocument.presentationml.notesSlide+xml"/>
  <Override PartName="/ppt/slides/slide53.xml" ContentType="application/vnd.openxmlformats-officedocument.presentationml.slide+xml"/>
  <Override PartName="/ppt/notesSlides/notesSlide24.xml" ContentType="application/vnd.openxmlformats-officedocument.presentationml.notesSlide+xml"/>
  <Override PartName="/ppt/slides/slide55.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notesSlides/notesSlide14.xml" ContentType="application/vnd.openxmlformats-officedocument.presentationml.notesSlide+xml"/>
  <Default Extension="xls" ContentType="application/vnd.ms-excel"/>
  <Override PartName="/ppt/notesSlides/notesSlide28.xml" ContentType="application/vnd.openxmlformats-officedocument.presentationml.notesSlide+xml"/>
  <Override PartName="/ppt/theme/theme2.xml" ContentType="application/vnd.openxmlformats-officedocument.theme+xml"/>
  <Override PartName="/ppt/notesSlides/notesSlide27.xml" ContentType="application/vnd.openxmlformats-officedocument.presentationml.notesSlide+xml"/>
  <Override PartName="/ppt/slides/slide2.xml" ContentType="application/vnd.openxmlformats-officedocument.presentationml.slide+xml"/>
  <Override PartName="/ppt/notesSlides/notesSlide25.xml" ContentType="application/vnd.openxmlformats-officedocument.presentationml.notesSlide+xml"/>
  <Override PartName="/ppt/slides/slide35.xml" ContentType="application/vnd.openxmlformats-officedocument.presentationml.slide+xml"/>
  <Override PartName="/ppt/slides/slide42.xml" ContentType="application/vnd.openxmlformats-officedocument.presentationml.slide+xml"/>
  <Override PartName="/ppt/notesSlides/notesSlide40.xml" ContentType="application/vnd.openxmlformats-officedocument.presentationml.notesSlide+xml"/>
  <Override PartName="/ppt/slides/slide45.xml" ContentType="application/vnd.openxmlformats-officedocument.presentationml.slide+xml"/>
  <Override PartName="/ppt/notesSlides/notesSlide34.xml" ContentType="application/vnd.openxmlformats-officedocument.presentationml.notesSlide+xml"/>
  <Override PartName="/ppt/notesSlides/notesSlide38.xml" ContentType="application/vnd.openxmlformats-officedocument.presentationml.notesSlide+xml"/>
  <Override PartName="/ppt/notesSlides/notesSlide21.xml" ContentType="application/vnd.openxmlformats-officedocument.presentationml.notes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s/slide50.xml" ContentType="application/vnd.openxmlformats-officedocument.presentationml.slide+xml"/>
  <Override PartName="/ppt/slides/slide54.xml" ContentType="application/vnd.openxmlformats-officedocument.presentationml.slide+xml"/>
  <Override PartName="/ppt/notesSlides/notesSlide3.xml" ContentType="application/vnd.openxmlformats-officedocument.presentationml.notesSlide+xml"/>
  <Override PartName="/ppt/notesSlides/notesSlide29.xml" ContentType="application/vnd.openxmlformats-officedocument.presentationml.notesSlide+xml"/>
  <Override PartName="/ppt/notesSlides/notesSlide36.xml" ContentType="application/vnd.openxmlformats-officedocument.presentationml.notesSlide+xml"/>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slides/slide25.xml" ContentType="application/vnd.openxmlformats-officedocument.presentationml.slide+xml"/>
  <Override PartName="/ppt/notesSlides/notesSlide19.xml" ContentType="application/vnd.openxmlformats-officedocument.presentationml.notesSlide+xml"/>
  <Override PartName="/ppt/slides/slide14.xml" ContentType="application/vnd.openxmlformats-officedocument.presentationml.slide+xml"/>
  <Override PartName="/ppt/slides/slide40.xml" ContentType="application/vnd.openxmlformats-officedocument.presentationml.slide+xml"/>
  <Override PartName="/ppt/slides/slide34.xml" ContentType="application/vnd.openxmlformats-officedocument.presentationml.slide+xml"/>
  <Override PartName="/ppt/notesSlides/notesSlide26.xml" ContentType="application/vnd.openxmlformats-officedocument.presentationml.notesSlide+xml"/>
  <Override PartName="/ppt/slides/slide44.xml" ContentType="application/vnd.openxmlformats-officedocument.presentationml.slide+xml"/>
  <Override PartName="/ppt/notesSlides/notesSlide12.xml" ContentType="application/vnd.openxmlformats-officedocument.presentationml.notesSlide+xml"/>
  <Override PartName="/ppt/notesSlides/notesSlide37.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slides/slide49.xml" ContentType="application/vnd.openxmlformats-officedocument.presentationml.slide+xml"/>
  <Override PartName="/ppt/slideLayouts/slideLayout1.xml" ContentType="application/vnd.openxmlformats-officedocument.presentationml.slideLayout+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slides/slide5.xml" ContentType="application/vnd.openxmlformats-officedocument.presentationml.slide+xml"/>
  <Override PartName="/ppt/slideLayouts/slideLayout7.xml" ContentType="application/vnd.openxmlformats-officedocument.presentationml.slideLayout+xml"/>
  <Default Extension="jpeg" ContentType="image/jpeg"/>
  <Override PartName="/ppt/notesSlides/notesSlide33.xml" ContentType="application/vnd.openxmlformats-officedocument.presentationml.notesSlide+xml"/>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slideLayouts/slideLayout13.xml" ContentType="application/vnd.openxmlformats-officedocument.presentationml.slideLayout+xml"/>
  <Override PartName="/ppt/slides/slide8.xml" ContentType="application/vnd.openxmlformats-officedocument.presentationml.slide+xml"/>
  <Override PartName="/ppt/slides/slide15.xml" ContentType="application/vnd.openxmlformats-officedocument.presentationml.slide+xml"/>
  <Default Extension="rels" ContentType="application/vnd.openxmlformats-package.relationships+xml"/>
  <Override PartName="/ppt/slideLayouts/slideLayout15.xml" ContentType="application/vnd.openxmlformats-officedocument.presentationml.slideLayout+xml"/>
  <Override PartName="/ppt/slides/slide9.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notesSlides/notesSlide30.xml" ContentType="application/vnd.openxmlformats-officedocument.presentationml.notes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Layouts/slideLayout12.xml" ContentType="application/vnd.openxmlformats-officedocument.presentationml.slideLayout+xml"/>
  <Override PartName="/ppt/notesSlides/notesSlide20.xml" ContentType="application/vnd.openxmlformats-officedocument.presentationml.notes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2" Type="http://schemas.openxmlformats.org/package/2006/relationships/metadata/core-properties" Target="docProps/core.xml"/><Relationship Id="rId3" Type="http://schemas.openxmlformats.org/officeDocument/2006/relationships/extended-properties" Target="docProps/app.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85" r:id="rId1"/>
  </p:sldMasterIdLst>
  <p:notesMasterIdLst>
    <p:notesMasterId r:id="rId58"/>
  </p:notesMasterIdLst>
  <p:handoutMasterIdLst>
    <p:handoutMasterId r:id="rId59"/>
  </p:handoutMasterIdLst>
  <p:sldIdLst>
    <p:sldId id="257" r:id="rId2"/>
    <p:sldId id="258" r:id="rId3"/>
    <p:sldId id="259" r:id="rId4"/>
    <p:sldId id="329" r:id="rId5"/>
    <p:sldId id="261" r:id="rId6"/>
    <p:sldId id="262" r:id="rId7"/>
    <p:sldId id="263" r:id="rId8"/>
    <p:sldId id="264" r:id="rId9"/>
    <p:sldId id="265" r:id="rId10"/>
    <p:sldId id="266" r:id="rId11"/>
    <p:sldId id="268" r:id="rId12"/>
    <p:sldId id="271" r:id="rId13"/>
    <p:sldId id="272" r:id="rId14"/>
    <p:sldId id="273" r:id="rId15"/>
    <p:sldId id="278" r:id="rId16"/>
    <p:sldId id="279" r:id="rId17"/>
    <p:sldId id="281"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 id="297" r:id="rId34"/>
    <p:sldId id="298" r:id="rId35"/>
    <p:sldId id="299" r:id="rId36"/>
    <p:sldId id="301" r:id="rId37"/>
    <p:sldId id="302" r:id="rId38"/>
    <p:sldId id="305" r:id="rId39"/>
    <p:sldId id="330" r:id="rId40"/>
    <p:sldId id="309" r:id="rId41"/>
    <p:sldId id="310" r:id="rId42"/>
    <p:sldId id="313" r:id="rId43"/>
    <p:sldId id="314" r:id="rId44"/>
    <p:sldId id="315" r:id="rId45"/>
    <p:sldId id="316" r:id="rId46"/>
    <p:sldId id="317" r:id="rId47"/>
    <p:sldId id="332" r:id="rId48"/>
    <p:sldId id="331" r:id="rId49"/>
    <p:sldId id="333" r:id="rId50"/>
    <p:sldId id="334" r:id="rId51"/>
    <p:sldId id="335" r:id="rId52"/>
    <p:sldId id="336" r:id="rId53"/>
    <p:sldId id="337" r:id="rId54"/>
    <p:sldId id="338" r:id="rId55"/>
    <p:sldId id="339" r:id="rId56"/>
    <p:sldId id="326" r:id="rId5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91" d="100"/>
          <a:sy n="91" d="100"/>
        </p:scale>
        <p:origin x="-848" y="-12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64" Type="http://schemas.openxmlformats.org/officeDocument/2006/relationships/tableStyles" Target="tableStyles.xml"/><Relationship Id="rId60" Type="http://schemas.openxmlformats.org/officeDocument/2006/relationships/printerSettings" Target="printerSettings/printerSettings1.bin"/><Relationship Id="rId39" Type="http://schemas.openxmlformats.org/officeDocument/2006/relationships/slide" Target="slides/slide38.xml"/><Relationship Id="rId7" Type="http://schemas.openxmlformats.org/officeDocument/2006/relationships/slide" Target="slides/slide6.xml"/><Relationship Id="rId43" Type="http://schemas.openxmlformats.org/officeDocument/2006/relationships/slide" Target="slides/slide42.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63" Type="http://schemas.openxmlformats.org/officeDocument/2006/relationships/theme" Target="theme/theme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notesMaster" Target="notesMasters/notesMaster1.xml"/><Relationship Id="rId42" Type="http://schemas.openxmlformats.org/officeDocument/2006/relationships/slide" Target="slides/slide41.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slide" Target="slides/slide56.xml"/><Relationship Id="rId59" Type="http://schemas.openxmlformats.org/officeDocument/2006/relationships/handoutMaster" Target="handoutMasters/handoutMaster1.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slide" Target="slides/slide5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62" Type="http://schemas.openxmlformats.org/officeDocument/2006/relationships/viewProps" Target="viewProps.xml"/><Relationship Id="rId36" Type="http://schemas.openxmlformats.org/officeDocument/2006/relationships/slide" Target="slides/slide35.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54" Type="http://schemas.openxmlformats.org/officeDocument/2006/relationships/slide" Target="slides/slide53.xml"/><Relationship Id="rId12" Type="http://schemas.openxmlformats.org/officeDocument/2006/relationships/slide" Target="slides/slide11.xml"/><Relationship Id="rId3" Type="http://schemas.openxmlformats.org/officeDocument/2006/relationships/slide" Target="slides/slide2.xml"/><Relationship Id="rId23" Type="http://schemas.openxmlformats.org/officeDocument/2006/relationships/slide" Target="slides/slide22.xml"/><Relationship Id="rId61" Type="http://schemas.openxmlformats.org/officeDocument/2006/relationships/presProps" Target="presProps.xml"/><Relationship Id="rId53" Type="http://schemas.openxmlformats.org/officeDocument/2006/relationships/slide" Target="slides/slide5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22" Type="http://schemas.openxmlformats.org/officeDocument/2006/relationships/slide" Target="slides/slide21.xml"/><Relationship Id="rId21" Type="http://schemas.openxmlformats.org/officeDocument/2006/relationships/slide" Target="slides/slide2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pict"/></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7039029-9B93-2C44-B38B-BFD7C5B83094}" type="datetimeFigureOut">
              <a:rPr lang="en-US" smtClean="0"/>
              <a:pPr/>
              <a:t>1/5/11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DF63A13-4881-6746-BF76-387C3D693EE2}"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B56029-423F-044D-A553-F10110B90BD4}" type="datetimeFigureOut">
              <a:rPr lang="en-US" smtClean="0"/>
              <a:pPr/>
              <a:t>1/5/11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A1FAEC6-249B-7043-B783-1570A7A7A41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2"/>
          <p:cNvSpPr>
            <a:spLocks noGrp="1" noRot="1" noChangeAspect="1" noChangeArrowheads="1"/>
          </p:cNvSpPr>
          <p:nvPr>
            <p:ph type="sldImg"/>
          </p:nvPr>
        </p:nvSpPr>
        <p:spPr>
          <a:xfrm>
            <a:off x="1143000" y="685800"/>
            <a:ext cx="4572000" cy="3429000"/>
          </a:xfrm>
          <a:solidFill>
            <a:srgbClr val="FFFFFF"/>
          </a:solidFill>
          <a:ln>
            <a:solidFill>
              <a:srgbClr val="000000"/>
            </a:solidFill>
            <a:miter lim="800000"/>
          </a:ln>
        </p:spPr>
      </p:sp>
      <p:sp>
        <p:nvSpPr>
          <p:cNvPr id="36867" name="Rectangle 3"/>
          <p:cNvSpPr>
            <a:spLocks noGrp="1" noChangeArrowheads="1"/>
          </p:cNvSpPr>
          <p:nvPr>
            <p:ph type="body" idx="1"/>
          </p:nvPr>
        </p:nvSpPr>
        <p:spPr>
          <a:xfrm>
            <a:off x="914400" y="4343400"/>
            <a:ext cx="5029200" cy="4114800"/>
          </a:xfrm>
          <a:solidFill>
            <a:srgbClr val="FFFFFF"/>
          </a:solidFill>
          <a:ln>
            <a:solidFill>
              <a:srgbClr val="000000"/>
            </a:solidFill>
            <a:miter lim="800000"/>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Rectangle 2"/>
          <p:cNvSpPr>
            <a:spLocks noGrp="1" noRot="1" noChangeAspect="1" noChangeArrowheads="1"/>
          </p:cNvSpPr>
          <p:nvPr>
            <p:ph type="sldImg"/>
          </p:nvPr>
        </p:nvSpPr>
        <p:spPr>
          <a:xfrm>
            <a:off x="1143000" y="685800"/>
            <a:ext cx="4572000" cy="3429000"/>
          </a:xfrm>
          <a:solidFill>
            <a:srgbClr val="FFFFFF"/>
          </a:solidFill>
          <a:ln>
            <a:solidFill>
              <a:srgbClr val="000000"/>
            </a:solidFill>
            <a:miter lim="800000"/>
          </a:ln>
        </p:spPr>
      </p:sp>
      <p:sp>
        <p:nvSpPr>
          <p:cNvPr id="63491" name="Rectangle 3"/>
          <p:cNvSpPr>
            <a:spLocks noGrp="1" noChangeArrowheads="1"/>
          </p:cNvSpPr>
          <p:nvPr>
            <p:ph type="body" idx="1"/>
          </p:nvPr>
        </p:nvSpPr>
        <p:spPr>
          <a:xfrm>
            <a:off x="914400" y="4343400"/>
            <a:ext cx="5029200" cy="4114800"/>
          </a:xfrm>
          <a:solidFill>
            <a:srgbClr val="FFFFFF"/>
          </a:solidFill>
          <a:ln>
            <a:solidFill>
              <a:srgbClr val="000000"/>
            </a:solidFill>
            <a:miter lim="800000"/>
          </a:ln>
        </p:spPr>
        <p:txBody>
          <a:bodyPr/>
          <a:lstStyle/>
          <a:p>
            <a:r>
              <a:rPr lang="en-US">
                <a:latin typeface="Times New Roman" pitchFamily="-107" charset="0"/>
                <a:ea typeface="ＭＳ Ｐゴシック" pitchFamily="-107" charset="-128"/>
                <a:cs typeface="ＭＳ Ｐゴシック" pitchFamily="-107" charset="-128"/>
              </a:rPr>
              <a:t>It wasn’t hardly centuries ago that mankind thought the universe was unchanging. The discovery of transients has now led us to believe that the universe changes not only on month and weeks but also days, hours and minutes! </a:t>
            </a:r>
          </a:p>
          <a:p>
            <a:r>
              <a:rPr lang="en-US">
                <a:latin typeface="Times New Roman" pitchFamily="-107" charset="0"/>
                <a:ea typeface="ＭＳ Ｐゴシック" pitchFamily="-107" charset="-128"/>
                <a:cs typeface="ＭＳ Ｐゴシック" pitchFamily="-107" charset="-128"/>
              </a:rPr>
              <a:t>In Ay 1, or any introduction to cosmic explosions, two classes of optical transients are introduced - novae and supernovae. our understanding about them has grown in leaps and bounds in the past two decades.  And for good reason. They  are both easy to find and Novae are faint but plentiful, supernovae  are rare but bright. Since the time of Hubble, this curious gap has been noted, and we have asked, are there are hitherto an undiscovered class of transients? Let us quantify this gap next.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Rectangle 2"/>
          <p:cNvSpPr>
            <a:spLocks noGrp="1" noRot="1" noChangeAspect="1" noChangeArrowheads="1"/>
          </p:cNvSpPr>
          <p:nvPr>
            <p:ph type="sldImg"/>
          </p:nvPr>
        </p:nvSpPr>
        <p:spPr>
          <a:xfrm>
            <a:off x="-14225588" y="-11796713"/>
            <a:ext cx="16648113" cy="12487276"/>
          </a:xfrm>
        </p:spPr>
      </p:sp>
      <p:sp>
        <p:nvSpPr>
          <p:cNvPr id="65539"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Rectangle 2"/>
          <p:cNvSpPr>
            <a:spLocks noGrp="1" noRot="1" noChangeAspect="1" noChangeArrowheads="1"/>
          </p:cNvSpPr>
          <p:nvPr>
            <p:ph type="sldImg"/>
          </p:nvPr>
        </p:nvSpPr>
        <p:spPr>
          <a:xfrm>
            <a:off x="1143000" y="685800"/>
            <a:ext cx="4572000" cy="3429000"/>
          </a:xfrm>
          <a:solidFill>
            <a:srgbClr val="FFFFFF"/>
          </a:solidFill>
          <a:ln>
            <a:solidFill>
              <a:srgbClr val="000000"/>
            </a:solidFill>
            <a:miter lim="800000"/>
          </a:ln>
        </p:spPr>
      </p:sp>
      <p:sp>
        <p:nvSpPr>
          <p:cNvPr id="67587" name="Rectangle 3"/>
          <p:cNvSpPr>
            <a:spLocks noGrp="1" noChangeArrowheads="1"/>
          </p:cNvSpPr>
          <p:nvPr>
            <p:ph type="body" idx="1"/>
          </p:nvPr>
        </p:nvSpPr>
        <p:spPr>
          <a:xfrm>
            <a:off x="914400" y="4343400"/>
            <a:ext cx="5029200" cy="4114800"/>
          </a:xfrm>
          <a:solidFill>
            <a:srgbClr val="FFFFFF"/>
          </a:solidFill>
          <a:ln>
            <a:solidFill>
              <a:srgbClr val="000000"/>
            </a:solidFill>
            <a:miter lim="800000"/>
          </a:ln>
        </p:spPr>
        <p:txBody>
          <a:bodyPr/>
          <a:lstStyle/>
          <a:p>
            <a:r>
              <a:rPr lang="en-US">
                <a:latin typeface="Times New Roman" pitchFamily="-107" charset="0"/>
                <a:ea typeface="ＭＳ Ｐゴシック" pitchFamily="-107" charset="-128"/>
                <a:cs typeface="ＭＳ Ｐゴシック" pitchFamily="-107" charset="-128"/>
              </a:rPr>
              <a:t>It wasn’t hardly centuries ago that mankind thought the universe was unchanging. The discovery of transients has now led us to believe that the universe changes not only on month and weeks but also days, hours and minutes! </a:t>
            </a:r>
          </a:p>
          <a:p>
            <a:r>
              <a:rPr lang="en-US">
                <a:latin typeface="Times New Roman" pitchFamily="-107" charset="0"/>
                <a:ea typeface="ＭＳ Ｐゴシック" pitchFamily="-107" charset="-128"/>
                <a:cs typeface="ＭＳ Ｐゴシック" pitchFamily="-107" charset="-128"/>
              </a:rPr>
              <a:t>In Ay 1, or any introduction to cosmic explosions, two classes of optical transients are introduced - novae and supernovae. our understanding about them has grown in leaps and bounds in the past two decades.  And for good reason. They  are both easy to find and Novae are faint but plentiful, supernovae  are rare but bright. Since the time of Hubble, this curious gap has been noted, and we have asked, are there are hitherto an undiscovered class of transients? Let us quantify this gap next.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7826" name="Text Box 1"/>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a:p>
        </p:txBody>
      </p:sp>
      <p:sp>
        <p:nvSpPr>
          <p:cNvPr id="77827" name="Text Box 2"/>
          <p:cNvSpPr>
            <a:spLocks noGrp="1" noChangeArrowheads="1"/>
          </p:cNvSpPr>
          <p:nvPr>
            <p:ph type="body"/>
          </p:nvPr>
        </p:nvSpPr>
        <p:spPr>
          <a:xfrm>
            <a:off x="685800" y="4343400"/>
            <a:ext cx="5481638" cy="4111625"/>
          </a:xfrm>
          <a:noFill/>
          <a:ln/>
        </p:spPr>
        <p:txBody>
          <a:bodyPr wrap="none" anchor="ct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a:p>
        </p:txBody>
      </p:sp>
      <p:sp>
        <p:nvSpPr>
          <p:cNvPr id="79875" name="Text Box 3"/>
          <p:cNvSpPr>
            <a:spLocks noGrp="1" noChangeArrowheads="1"/>
          </p:cNvSpPr>
          <p:nvPr>
            <p:ph type="body"/>
          </p:nvPr>
        </p:nvSpPr>
        <p:spPr>
          <a:xfrm>
            <a:off x="685800" y="4343400"/>
            <a:ext cx="5481638" cy="4111625"/>
          </a:xfrm>
          <a:noFill/>
          <a:ln/>
        </p:spPr>
        <p:txBody>
          <a:bodyPr wrap="none" anchor="ct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83970" name="Text Box 2"/>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a:p>
        </p:txBody>
      </p:sp>
      <p:sp>
        <p:nvSpPr>
          <p:cNvPr id="83971" name="Text Box 3"/>
          <p:cNvSpPr>
            <a:spLocks noGrp="1" noChangeArrowheads="1"/>
          </p:cNvSpPr>
          <p:nvPr>
            <p:ph type="body"/>
          </p:nvPr>
        </p:nvSpPr>
        <p:spPr>
          <a:xfrm>
            <a:off x="685800" y="4343400"/>
            <a:ext cx="5481638" cy="4111625"/>
          </a:xfrm>
          <a:noFill/>
          <a:ln/>
        </p:spPr>
        <p:txBody>
          <a:bodyPr wrap="none" anchor="ct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86018" name="Text Box 2"/>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a:p>
        </p:txBody>
      </p:sp>
      <p:sp>
        <p:nvSpPr>
          <p:cNvPr id="86019" name="Text Box 3"/>
          <p:cNvSpPr>
            <a:spLocks noGrp="1" noChangeArrowheads="1"/>
          </p:cNvSpPr>
          <p:nvPr>
            <p:ph type="body"/>
          </p:nvPr>
        </p:nvSpPr>
        <p:spPr>
          <a:xfrm>
            <a:off x="685800" y="4343400"/>
            <a:ext cx="5481638" cy="4111625"/>
          </a:xfrm>
          <a:noFill/>
          <a:ln/>
        </p:spPr>
        <p:txBody>
          <a:bodyPr wrap="none" anchor="ct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88066" name="Text Box 2"/>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a:p>
        </p:txBody>
      </p:sp>
      <p:sp>
        <p:nvSpPr>
          <p:cNvPr id="88067" name="Text Box 3"/>
          <p:cNvSpPr>
            <a:spLocks noGrp="1" noChangeArrowheads="1"/>
          </p:cNvSpPr>
          <p:nvPr>
            <p:ph type="body"/>
          </p:nvPr>
        </p:nvSpPr>
        <p:spPr>
          <a:xfrm>
            <a:off x="685800" y="4343400"/>
            <a:ext cx="5481638" cy="4111625"/>
          </a:xfrm>
          <a:noFill/>
          <a:ln/>
        </p:spPr>
        <p:txBody>
          <a:bodyPr wrap="none" anchor="ct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90114" name="Text Box 2"/>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a:p>
        </p:txBody>
      </p:sp>
      <p:sp>
        <p:nvSpPr>
          <p:cNvPr id="90115" name="Text Box 3"/>
          <p:cNvSpPr>
            <a:spLocks noGrp="1" noChangeArrowheads="1"/>
          </p:cNvSpPr>
          <p:nvPr>
            <p:ph type="body"/>
          </p:nvPr>
        </p:nvSpPr>
        <p:spPr>
          <a:xfrm>
            <a:off x="685800" y="4343400"/>
            <a:ext cx="5481638" cy="4111625"/>
          </a:xfrm>
          <a:noFill/>
          <a:ln/>
        </p:spPr>
        <p:txBody>
          <a:bodyPr wrap="none" anchor="ct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92162" name="Text Box 2"/>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a:p>
        </p:txBody>
      </p:sp>
      <p:sp>
        <p:nvSpPr>
          <p:cNvPr id="92163" name="Text Box 3"/>
          <p:cNvSpPr>
            <a:spLocks noGrp="1" noChangeArrowheads="1"/>
          </p:cNvSpPr>
          <p:nvPr>
            <p:ph type="body"/>
          </p:nvPr>
        </p:nvSpPr>
        <p:spPr>
          <a:xfrm>
            <a:off x="685800" y="4343400"/>
            <a:ext cx="5481638" cy="4111625"/>
          </a:xfrm>
          <a:noFill/>
          <a:ln/>
        </p:spPr>
        <p:txBody>
          <a:bodyPr wrap="none" anchor="ct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2"/>
          <p:cNvSpPr>
            <a:spLocks noGrp="1" noRot="1" noChangeAspect="1" noChangeArrowheads="1"/>
          </p:cNvSpPr>
          <p:nvPr>
            <p:ph type="sldImg"/>
          </p:nvPr>
        </p:nvSpPr>
        <p:spPr>
          <a:xfrm>
            <a:off x="-14225588" y="-11796713"/>
            <a:ext cx="16648113" cy="12487276"/>
          </a:xfrm>
        </p:spPr>
      </p:sp>
      <p:sp>
        <p:nvSpPr>
          <p:cNvPr id="38915"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a:p>
        </p:txBody>
      </p:sp>
      <p:sp>
        <p:nvSpPr>
          <p:cNvPr id="94211" name="Text Box 3"/>
          <p:cNvSpPr>
            <a:spLocks noGrp="1" noChangeArrowheads="1"/>
          </p:cNvSpPr>
          <p:nvPr>
            <p:ph type="body"/>
          </p:nvPr>
        </p:nvSpPr>
        <p:spPr>
          <a:xfrm>
            <a:off x="685800" y="4343400"/>
            <a:ext cx="5481638" cy="4111625"/>
          </a:xfrm>
          <a:noFill/>
          <a:ln/>
        </p:spPr>
        <p:txBody>
          <a:bodyPr wrap="none" anchor="ct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96258" name="Text Box 2"/>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a:p>
        </p:txBody>
      </p:sp>
      <p:sp>
        <p:nvSpPr>
          <p:cNvPr id="96259" name="Text Box 3"/>
          <p:cNvSpPr>
            <a:spLocks noGrp="1" noChangeArrowheads="1"/>
          </p:cNvSpPr>
          <p:nvPr>
            <p:ph type="body"/>
          </p:nvPr>
        </p:nvSpPr>
        <p:spPr>
          <a:xfrm>
            <a:off x="685800" y="4343400"/>
            <a:ext cx="5481638" cy="4111625"/>
          </a:xfrm>
          <a:noFill/>
          <a:ln/>
        </p:spPr>
        <p:txBody>
          <a:bodyPr wrap="none" anchor="ct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98306" name="Text Box 2"/>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a:p>
        </p:txBody>
      </p:sp>
      <p:sp>
        <p:nvSpPr>
          <p:cNvPr id="98307" name="Text Box 3"/>
          <p:cNvSpPr>
            <a:spLocks noGrp="1" noChangeArrowheads="1"/>
          </p:cNvSpPr>
          <p:nvPr>
            <p:ph type="body"/>
          </p:nvPr>
        </p:nvSpPr>
        <p:spPr>
          <a:xfrm>
            <a:off x="685800" y="4343400"/>
            <a:ext cx="5481638" cy="4111625"/>
          </a:xfrm>
          <a:noFill/>
          <a:ln/>
        </p:spPr>
        <p:txBody>
          <a:bodyPr wrap="none" anchor="ct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00354" name="Text Box 2"/>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a:p>
        </p:txBody>
      </p:sp>
      <p:sp>
        <p:nvSpPr>
          <p:cNvPr id="100355" name="Text Box 3"/>
          <p:cNvSpPr>
            <a:spLocks noGrp="1" noChangeArrowheads="1"/>
          </p:cNvSpPr>
          <p:nvPr>
            <p:ph type="body"/>
          </p:nvPr>
        </p:nvSpPr>
        <p:spPr>
          <a:xfrm>
            <a:off x="685800" y="4343400"/>
            <a:ext cx="5481638" cy="4111625"/>
          </a:xfrm>
          <a:noFill/>
          <a:ln/>
        </p:spPr>
        <p:txBody>
          <a:bodyPr wrap="none" anchor="ct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02402" name="Text Box 2"/>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a:p>
        </p:txBody>
      </p:sp>
      <p:sp>
        <p:nvSpPr>
          <p:cNvPr id="102403" name="Text Box 3"/>
          <p:cNvSpPr>
            <a:spLocks noGrp="1" noChangeArrowheads="1"/>
          </p:cNvSpPr>
          <p:nvPr>
            <p:ph type="body"/>
          </p:nvPr>
        </p:nvSpPr>
        <p:spPr>
          <a:xfrm>
            <a:off x="685800" y="4343400"/>
            <a:ext cx="5481638" cy="4111625"/>
          </a:xfrm>
          <a:noFill/>
          <a:ln/>
        </p:spPr>
        <p:txBody>
          <a:bodyPr wrap="none" anchor="ct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04450" name="Text Box 2"/>
          <p:cNvSpPr txBox="1">
            <a:spLocks noChangeArrowheads="1"/>
          </p:cNvSpPr>
          <p:nvPr/>
        </p:nvSpPr>
        <p:spPr bwMode="auto">
          <a:xfrm>
            <a:off x="2143125" y="695325"/>
            <a:ext cx="257175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a:p>
        </p:txBody>
      </p:sp>
      <p:sp>
        <p:nvSpPr>
          <p:cNvPr id="104451" name="Text Box 3"/>
          <p:cNvSpPr>
            <a:spLocks noGrp="1" noChangeArrowheads="1"/>
          </p:cNvSpPr>
          <p:nvPr>
            <p:ph type="body"/>
          </p:nvPr>
        </p:nvSpPr>
        <p:spPr>
          <a:xfrm>
            <a:off x="685800" y="4343400"/>
            <a:ext cx="5481638" cy="4111625"/>
          </a:xfrm>
          <a:noFill/>
          <a:ln/>
        </p:spPr>
        <p:txBody>
          <a:bodyPr wrap="none" anchor="ct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6498" name="Rectangle 2"/>
          <p:cNvSpPr>
            <a:spLocks noGrp="1" noRot="1" noChangeAspect="1" noChangeArrowheads="1"/>
          </p:cNvSpPr>
          <p:nvPr>
            <p:ph type="sldImg"/>
          </p:nvPr>
        </p:nvSpPr>
        <p:spPr>
          <a:xfrm>
            <a:off x="-14225588" y="-11796713"/>
            <a:ext cx="16648113" cy="12487276"/>
          </a:xfrm>
        </p:spPr>
      </p:sp>
      <p:sp>
        <p:nvSpPr>
          <p:cNvPr id="106499"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8546" name="Rectangle 2"/>
          <p:cNvSpPr>
            <a:spLocks noGrp="1" noRot="1" noChangeAspect="1" noChangeArrowheads="1"/>
          </p:cNvSpPr>
          <p:nvPr>
            <p:ph type="sldImg"/>
          </p:nvPr>
        </p:nvSpPr>
        <p:spPr>
          <a:xfrm>
            <a:off x="-14225588" y="-11796713"/>
            <a:ext cx="16648113" cy="12487276"/>
          </a:xfrm>
        </p:spPr>
      </p:sp>
      <p:sp>
        <p:nvSpPr>
          <p:cNvPr id="108547"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0594" name="Rectangle 2"/>
          <p:cNvSpPr>
            <a:spLocks noGrp="1" noRot="1" noChangeAspect="1" noChangeArrowheads="1"/>
          </p:cNvSpPr>
          <p:nvPr>
            <p:ph type="sldImg"/>
          </p:nvPr>
        </p:nvSpPr>
        <p:spPr>
          <a:xfrm>
            <a:off x="-14225588" y="-11796713"/>
            <a:ext cx="16648113" cy="12487276"/>
          </a:xfrm>
        </p:spPr>
      </p:sp>
      <p:sp>
        <p:nvSpPr>
          <p:cNvPr id="110595"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42" name="Rectangle 2"/>
          <p:cNvSpPr>
            <a:spLocks noGrp="1" noRot="1" noChangeAspect="1" noChangeArrowheads="1"/>
          </p:cNvSpPr>
          <p:nvPr>
            <p:ph type="sldImg"/>
          </p:nvPr>
        </p:nvSpPr>
        <p:spPr>
          <a:xfrm>
            <a:off x="-14225588" y="-11796713"/>
            <a:ext cx="16648113" cy="12487276"/>
          </a:xfrm>
        </p:spPr>
      </p:sp>
      <p:sp>
        <p:nvSpPr>
          <p:cNvPr id="112643"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Rectangle 2"/>
          <p:cNvSpPr>
            <a:spLocks noGrp="1" noRot="1" noChangeAspect="1" noChangeArrowheads="1"/>
          </p:cNvSpPr>
          <p:nvPr>
            <p:ph type="sldImg"/>
          </p:nvPr>
        </p:nvSpPr>
        <p:spPr>
          <a:xfrm>
            <a:off x="-14225588" y="-11796713"/>
            <a:ext cx="16648113" cy="12487276"/>
          </a:xfrm>
        </p:spPr>
      </p:sp>
      <p:sp>
        <p:nvSpPr>
          <p:cNvPr id="40963"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4690" name="Rectangle 2"/>
          <p:cNvSpPr>
            <a:spLocks noGrp="1" noRot="1" noChangeAspect="1" noChangeArrowheads="1"/>
          </p:cNvSpPr>
          <p:nvPr>
            <p:ph type="sldImg"/>
          </p:nvPr>
        </p:nvSpPr>
        <p:spPr>
          <a:xfrm>
            <a:off x="-14225588" y="-11796713"/>
            <a:ext cx="16648113" cy="12487276"/>
          </a:xfrm>
        </p:spPr>
      </p:sp>
      <p:sp>
        <p:nvSpPr>
          <p:cNvPr id="114691"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6738" name="Rectangle 2"/>
          <p:cNvSpPr>
            <a:spLocks noGrp="1" noRot="1" noChangeAspect="1" noChangeArrowheads="1"/>
          </p:cNvSpPr>
          <p:nvPr>
            <p:ph type="sldImg"/>
          </p:nvPr>
        </p:nvSpPr>
        <p:spPr>
          <a:xfrm>
            <a:off x="-14225588" y="-11796713"/>
            <a:ext cx="16648113" cy="12487276"/>
          </a:xfrm>
        </p:spPr>
      </p:sp>
      <p:sp>
        <p:nvSpPr>
          <p:cNvPr id="116739"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8786" name="Rectangle 2"/>
          <p:cNvSpPr>
            <a:spLocks noGrp="1" noRot="1" noChangeAspect="1" noChangeArrowheads="1"/>
          </p:cNvSpPr>
          <p:nvPr>
            <p:ph type="sldImg"/>
          </p:nvPr>
        </p:nvSpPr>
        <p:spPr>
          <a:xfrm>
            <a:off x="-14225588" y="-11796713"/>
            <a:ext cx="16648113" cy="12487276"/>
          </a:xfrm>
        </p:spPr>
      </p:sp>
      <p:sp>
        <p:nvSpPr>
          <p:cNvPr id="118787"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0834" name="Rectangle 2"/>
          <p:cNvSpPr>
            <a:spLocks noGrp="1" noRot="1" noChangeAspect="1" noChangeArrowheads="1"/>
          </p:cNvSpPr>
          <p:nvPr>
            <p:ph type="sldImg"/>
          </p:nvPr>
        </p:nvSpPr>
        <p:spPr>
          <a:xfrm>
            <a:off x="-14225588" y="-11796713"/>
            <a:ext cx="16648113" cy="12487276"/>
          </a:xfrm>
        </p:spPr>
      </p:sp>
      <p:sp>
        <p:nvSpPr>
          <p:cNvPr id="120835"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4930" name="Rectangle 2"/>
          <p:cNvSpPr>
            <a:spLocks noGrp="1" noRot="1" noChangeAspect="1" noChangeArrowheads="1"/>
          </p:cNvSpPr>
          <p:nvPr>
            <p:ph type="sldImg"/>
          </p:nvPr>
        </p:nvSpPr>
        <p:spPr>
          <a:xfrm>
            <a:off x="-14225588" y="-11796713"/>
            <a:ext cx="16648113" cy="12487276"/>
          </a:xfrm>
        </p:spPr>
      </p:sp>
      <p:sp>
        <p:nvSpPr>
          <p:cNvPr id="124931"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6978" name="Rectangle 2"/>
          <p:cNvSpPr>
            <a:spLocks noGrp="1" noRot="1" noChangeAspect="1" noChangeArrowheads="1"/>
          </p:cNvSpPr>
          <p:nvPr>
            <p:ph type="sldImg"/>
          </p:nvPr>
        </p:nvSpPr>
        <p:spPr>
          <a:xfrm>
            <a:off x="-14225588" y="-11796713"/>
            <a:ext cx="16648113" cy="12487276"/>
          </a:xfrm>
        </p:spPr>
      </p:sp>
      <p:sp>
        <p:nvSpPr>
          <p:cNvPr id="126979"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22" name="Rectangle 2"/>
          <p:cNvSpPr>
            <a:spLocks noGrp="1" noRot="1" noChangeAspect="1" noChangeArrowheads="1"/>
          </p:cNvSpPr>
          <p:nvPr>
            <p:ph type="sldImg"/>
          </p:nvPr>
        </p:nvSpPr>
        <p:spPr>
          <a:xfrm>
            <a:off x="-14225588" y="-11796713"/>
            <a:ext cx="16648113" cy="12487276"/>
          </a:xfrm>
        </p:spPr>
      </p:sp>
      <p:sp>
        <p:nvSpPr>
          <p:cNvPr id="133123"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5170" name="Rectangle 2"/>
          <p:cNvSpPr>
            <a:spLocks noGrp="1" noRot="1" noChangeAspect="1" noChangeArrowheads="1"/>
          </p:cNvSpPr>
          <p:nvPr>
            <p:ph type="sldImg"/>
          </p:nvPr>
        </p:nvSpPr>
        <p:spPr>
          <a:xfrm>
            <a:off x="-14225588" y="-11796713"/>
            <a:ext cx="16648113" cy="12487276"/>
          </a:xfrm>
        </p:spPr>
      </p:sp>
      <p:sp>
        <p:nvSpPr>
          <p:cNvPr id="135171" name="Rectangle 3"/>
          <p:cNvSpPr>
            <a:spLocks noGrp="1" noChangeArrowheads="1"/>
          </p:cNvSpPr>
          <p:nvPr>
            <p:ph type="body" idx="1"/>
          </p:nvPr>
        </p:nvSpPr>
        <p:spPr>
          <a:noFill/>
          <a:ln/>
        </p:spPr>
        <p:txBody>
          <a:bodyPr/>
          <a:lstStyle/>
          <a:p>
            <a:endParaRPr lang="en-US">
              <a:latin typeface="Times New Roman" charset="0"/>
              <a:ea typeface="ＭＳ Ｐゴシック" charset="-128"/>
              <a:cs typeface="ＭＳ Ｐゴシック"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1314" name="Rectangle 2"/>
          <p:cNvSpPr>
            <a:spLocks noGrp="1" noRot="1" noChangeAspect="1" noChangeArrowheads="1"/>
          </p:cNvSpPr>
          <p:nvPr>
            <p:ph type="sldImg"/>
          </p:nvPr>
        </p:nvSpPr>
        <p:spPr>
          <a:xfrm>
            <a:off x="-14225588" y="-11796713"/>
            <a:ext cx="16648113" cy="12487276"/>
          </a:xfrm>
        </p:spPr>
      </p:sp>
      <p:sp>
        <p:nvSpPr>
          <p:cNvPr id="141315"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62" name="Rectangle 2"/>
          <p:cNvSpPr>
            <a:spLocks noGrp="1" noRot="1" noChangeAspect="1" noChangeArrowheads="1"/>
          </p:cNvSpPr>
          <p:nvPr>
            <p:ph type="sldImg"/>
          </p:nvPr>
        </p:nvSpPr>
        <p:spPr>
          <a:xfrm>
            <a:off x="-14225588" y="-11796713"/>
            <a:ext cx="16648113" cy="12487276"/>
          </a:xfrm>
        </p:spPr>
      </p:sp>
      <p:sp>
        <p:nvSpPr>
          <p:cNvPr id="143363"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1026"/>
          <p:cNvSpPr>
            <a:spLocks noGrp="1" noRot="1" noChangeAspect="1" noChangeArrowheads="1"/>
          </p:cNvSpPr>
          <p:nvPr>
            <p:ph type="sldImg"/>
          </p:nvPr>
        </p:nvSpPr>
        <p:spPr>
          <a:xfrm>
            <a:off x="-14225588" y="-11796713"/>
            <a:ext cx="16648113" cy="12487276"/>
          </a:xfrm>
        </p:spPr>
      </p:sp>
      <p:sp>
        <p:nvSpPr>
          <p:cNvPr id="45059" name="Rectangle 1027"/>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7458" name="Rectangle 2"/>
          <p:cNvSpPr>
            <a:spLocks noGrp="1" noRot="1" noChangeAspect="1" noChangeArrowheads="1"/>
          </p:cNvSpPr>
          <p:nvPr>
            <p:ph type="sldImg"/>
          </p:nvPr>
        </p:nvSpPr>
        <p:spPr>
          <a:xfrm>
            <a:off x="-14225588" y="-11796713"/>
            <a:ext cx="16648113" cy="12487276"/>
          </a:xfrm>
        </p:spPr>
      </p:sp>
      <p:sp>
        <p:nvSpPr>
          <p:cNvPr id="147459"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9506" name="Rectangle 2"/>
          <p:cNvSpPr>
            <a:spLocks noGrp="1" noRot="1" noChangeAspect="1" noChangeArrowheads="1"/>
          </p:cNvSpPr>
          <p:nvPr>
            <p:ph type="sldImg"/>
          </p:nvPr>
        </p:nvSpPr>
        <p:spPr>
          <a:xfrm>
            <a:off x="-14225588" y="-11796713"/>
            <a:ext cx="16648113" cy="12487276"/>
          </a:xfrm>
        </p:spPr>
      </p:sp>
      <p:sp>
        <p:nvSpPr>
          <p:cNvPr id="149507"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4" name="Rectangle 2"/>
          <p:cNvSpPr>
            <a:spLocks noGrp="1" noRot="1" noChangeAspect="1" noChangeArrowheads="1"/>
          </p:cNvSpPr>
          <p:nvPr>
            <p:ph type="sldImg"/>
          </p:nvPr>
        </p:nvSpPr>
        <p:spPr>
          <a:xfrm>
            <a:off x="-14225588" y="-11796713"/>
            <a:ext cx="16648113" cy="12487276"/>
          </a:xfrm>
        </p:spPr>
      </p:sp>
      <p:sp>
        <p:nvSpPr>
          <p:cNvPr id="151555"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02" name="Rectangle 2"/>
          <p:cNvSpPr>
            <a:spLocks noGrp="1" noRot="1" noChangeAspect="1" noChangeArrowheads="1"/>
          </p:cNvSpPr>
          <p:nvPr>
            <p:ph type="sldImg"/>
          </p:nvPr>
        </p:nvSpPr>
        <p:spPr>
          <a:xfrm>
            <a:off x="-14225588" y="-11796713"/>
            <a:ext cx="16648113" cy="12487276"/>
          </a:xfrm>
        </p:spPr>
      </p:sp>
      <p:sp>
        <p:nvSpPr>
          <p:cNvPr id="153603"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5650" name="Rectangle 2"/>
          <p:cNvSpPr>
            <a:spLocks noGrp="1" noRot="1" noChangeAspect="1" noChangeArrowheads="1"/>
          </p:cNvSpPr>
          <p:nvPr>
            <p:ph type="sldImg"/>
          </p:nvPr>
        </p:nvSpPr>
        <p:spPr>
          <a:xfrm>
            <a:off x="-14225588" y="-11796713"/>
            <a:ext cx="16648113" cy="12487276"/>
          </a:xfrm>
        </p:spPr>
      </p:sp>
      <p:sp>
        <p:nvSpPr>
          <p:cNvPr id="155651"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8962" name="Rectangle 2"/>
          <p:cNvSpPr>
            <a:spLocks noGrp="1" noRot="1" noChangeAspect="1" noChangeArrowheads="1"/>
          </p:cNvSpPr>
          <p:nvPr>
            <p:ph type="sldImg"/>
          </p:nvPr>
        </p:nvSpPr>
        <p:spPr>
          <a:xfrm>
            <a:off x="-14225588" y="-11796713"/>
            <a:ext cx="16648113" cy="12487276"/>
          </a:xfrm>
        </p:spPr>
      </p:sp>
      <p:sp>
        <p:nvSpPr>
          <p:cNvPr id="168963" name="Rectangle 3"/>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1026"/>
          <p:cNvSpPr>
            <a:spLocks noGrp="1" noRot="1" noChangeAspect="1" noChangeArrowheads="1"/>
          </p:cNvSpPr>
          <p:nvPr>
            <p:ph type="sldImg"/>
          </p:nvPr>
        </p:nvSpPr>
        <p:spPr>
          <a:xfrm>
            <a:off x="-14225588" y="-11796713"/>
            <a:ext cx="16648113" cy="12487276"/>
          </a:xfrm>
        </p:spPr>
      </p:sp>
      <p:sp>
        <p:nvSpPr>
          <p:cNvPr id="47107" name="Rectangle 1027"/>
          <p:cNvSpPr>
            <a:spLocks noGrp="1" noChangeArrowheads="1"/>
          </p:cNvSpPr>
          <p:nvPr>
            <p:ph type="body" idx="1"/>
          </p:nvPr>
        </p:nvSpPr>
        <p:spPr>
          <a:noFill/>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Rectangle 1026"/>
          <p:cNvSpPr>
            <a:spLocks noGrp="1" noRot="1" noChangeAspect="1" noChangeArrowheads="1"/>
          </p:cNvSpPr>
          <p:nvPr>
            <p:ph type="sldImg"/>
          </p:nvPr>
        </p:nvSpPr>
        <p:spPr>
          <a:xfrm>
            <a:off x="1143000" y="685800"/>
            <a:ext cx="4572000" cy="3429000"/>
          </a:xfrm>
          <a:solidFill>
            <a:srgbClr val="FFFFFF"/>
          </a:solidFill>
          <a:ln>
            <a:solidFill>
              <a:srgbClr val="000000"/>
            </a:solidFill>
            <a:miter lim="800000"/>
          </a:ln>
        </p:spPr>
      </p:sp>
      <p:sp>
        <p:nvSpPr>
          <p:cNvPr id="49155" name="Rectangle 1027"/>
          <p:cNvSpPr>
            <a:spLocks noGrp="1" noChangeArrowheads="1"/>
          </p:cNvSpPr>
          <p:nvPr>
            <p:ph type="body" idx="1"/>
          </p:nvPr>
        </p:nvSpPr>
        <p:spPr>
          <a:xfrm>
            <a:off x="914400" y="4343400"/>
            <a:ext cx="5029200" cy="4114800"/>
          </a:xfrm>
          <a:solidFill>
            <a:srgbClr val="FFFFFF"/>
          </a:solidFill>
          <a:ln>
            <a:solidFill>
              <a:srgbClr val="000000"/>
            </a:solidFill>
            <a:miter lim="800000"/>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Rectangle 1026"/>
          <p:cNvSpPr>
            <a:spLocks noGrp="1" noRot="1" noChangeAspect="1" noChangeArrowheads="1"/>
          </p:cNvSpPr>
          <p:nvPr>
            <p:ph type="sldImg"/>
          </p:nvPr>
        </p:nvSpPr>
        <p:spPr>
          <a:xfrm>
            <a:off x="1143000" y="685800"/>
            <a:ext cx="4572000" cy="3429000"/>
          </a:xfrm>
          <a:solidFill>
            <a:srgbClr val="FFFFFF"/>
          </a:solidFill>
          <a:ln>
            <a:solidFill>
              <a:srgbClr val="000000"/>
            </a:solidFill>
            <a:miter lim="800000"/>
          </a:ln>
        </p:spPr>
      </p:sp>
      <p:sp>
        <p:nvSpPr>
          <p:cNvPr id="51203" name="Rectangle 1027"/>
          <p:cNvSpPr>
            <a:spLocks noGrp="1" noChangeArrowheads="1"/>
          </p:cNvSpPr>
          <p:nvPr>
            <p:ph type="body" idx="1"/>
          </p:nvPr>
        </p:nvSpPr>
        <p:spPr>
          <a:xfrm>
            <a:off x="914400" y="4343400"/>
            <a:ext cx="5029200" cy="4114800"/>
          </a:xfrm>
          <a:solidFill>
            <a:srgbClr val="FFFFFF"/>
          </a:solidFill>
          <a:ln>
            <a:solidFill>
              <a:srgbClr val="000000"/>
            </a:solidFill>
            <a:miter lim="800000"/>
          </a:ln>
        </p:spPr>
        <p:txBody>
          <a:bodyPr/>
          <a:lstStyle/>
          <a:p>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Rectangle 2"/>
          <p:cNvSpPr>
            <a:spLocks noGrp="1" noRot="1" noChangeAspect="1" noChangeArrowheads="1"/>
          </p:cNvSpPr>
          <p:nvPr>
            <p:ph type="sldImg"/>
          </p:nvPr>
        </p:nvSpPr>
        <p:spPr>
          <a:xfrm>
            <a:off x="1143000" y="685800"/>
            <a:ext cx="4572000" cy="3429000"/>
          </a:xfrm>
          <a:solidFill>
            <a:srgbClr val="FFFFFF"/>
          </a:solidFill>
          <a:ln>
            <a:solidFill>
              <a:srgbClr val="000000"/>
            </a:solidFill>
            <a:miter lim="800000"/>
          </a:ln>
        </p:spPr>
      </p:sp>
      <p:sp>
        <p:nvSpPr>
          <p:cNvPr id="53251" name="Rectangle 3"/>
          <p:cNvSpPr>
            <a:spLocks noGrp="1" noChangeArrowheads="1"/>
          </p:cNvSpPr>
          <p:nvPr>
            <p:ph type="body" idx="1"/>
          </p:nvPr>
        </p:nvSpPr>
        <p:spPr>
          <a:xfrm>
            <a:off x="914400" y="4343400"/>
            <a:ext cx="5029200" cy="4114800"/>
          </a:xfrm>
          <a:solidFill>
            <a:srgbClr val="FFFFFF"/>
          </a:solidFill>
          <a:ln>
            <a:solidFill>
              <a:srgbClr val="000000"/>
            </a:solidFill>
            <a:miter lim="800000"/>
          </a:ln>
        </p:spPr>
        <p:txBody>
          <a:bodyPr/>
          <a:lstStyle/>
          <a:p>
            <a:r>
              <a:rPr lang="en-US">
                <a:latin typeface="Times New Roman" pitchFamily="-107" charset="0"/>
                <a:ea typeface="ＭＳ Ｐゴシック" pitchFamily="-107" charset="-128"/>
                <a:cs typeface="ＭＳ Ｐゴシック" pitchFamily="-107" charset="-128"/>
              </a:rPr>
              <a:t>It wasn’t hardly centuries ago that mankind thought the universe was unchanging. The discovery of transients has now led us to believe that the universe changes not only on month and weeks but also days, hours and minutes! </a:t>
            </a:r>
          </a:p>
          <a:p>
            <a:r>
              <a:rPr lang="en-US">
                <a:latin typeface="Times New Roman" pitchFamily="-107" charset="0"/>
                <a:ea typeface="ＭＳ Ｐゴシック" pitchFamily="-107" charset="-128"/>
                <a:cs typeface="ＭＳ Ｐゴシック" pitchFamily="-107" charset="-128"/>
              </a:rPr>
              <a:t>In Ay 1, or any introduction to cosmic explosions, two classes of optical transients are introduced - novae and supernovae. our understanding about them has grown in leaps and bounds in the past two decades.  And for good reason. They  are both easy to find and Novae are faint but plentiful, supernovae  are rare but bright. Since the time of Hubble, this curious gap has been noted, and we have asked, are there are hitherto an undiscovered class of transients? Let us quantify this gap next.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Rectangle 1026"/>
          <p:cNvSpPr>
            <a:spLocks noGrp="1" noRot="1" noChangeAspect="1" noChangeArrowheads="1"/>
          </p:cNvSpPr>
          <p:nvPr>
            <p:ph type="sldImg"/>
          </p:nvPr>
        </p:nvSpPr>
        <p:spPr>
          <a:xfrm>
            <a:off x="1143000" y="685800"/>
            <a:ext cx="4572000" cy="3429000"/>
          </a:xfrm>
          <a:solidFill>
            <a:srgbClr val="FFFFFF"/>
          </a:solidFill>
          <a:ln>
            <a:solidFill>
              <a:srgbClr val="000000"/>
            </a:solidFill>
            <a:miter lim="800000"/>
          </a:ln>
        </p:spPr>
      </p:sp>
      <p:sp>
        <p:nvSpPr>
          <p:cNvPr id="57347" name="Rectangle 1027"/>
          <p:cNvSpPr>
            <a:spLocks noGrp="1" noChangeArrowheads="1"/>
          </p:cNvSpPr>
          <p:nvPr>
            <p:ph type="body" idx="1"/>
          </p:nvPr>
        </p:nvSpPr>
        <p:spPr>
          <a:xfrm>
            <a:off x="914400" y="4343400"/>
            <a:ext cx="5029200" cy="4114800"/>
          </a:xfrm>
          <a:solidFill>
            <a:srgbClr val="FFFFFF"/>
          </a:solidFill>
          <a:ln>
            <a:solidFill>
              <a:srgbClr val="000000"/>
            </a:solidFill>
            <a:miter lim="800000"/>
          </a:ln>
        </p:spPr>
        <p:txBody>
          <a:bodyPr/>
          <a:lstStyle/>
          <a:p>
            <a:r>
              <a:rPr lang="en-US">
                <a:latin typeface="Times New Roman" pitchFamily="-107" charset="0"/>
                <a:ea typeface="ＭＳ Ｐゴシック" pitchFamily="-107" charset="-128"/>
                <a:cs typeface="ＭＳ Ｐゴシック" pitchFamily="-107" charset="-128"/>
              </a:rPr>
              <a:t>It wasn’t hardly centuries ago that mankind thought the universe was unchanging. The discovery of transients has now led us to believe that the universe changes not only on month and weeks but also days, hours and minutes! </a:t>
            </a:r>
          </a:p>
          <a:p>
            <a:r>
              <a:rPr lang="en-US">
                <a:latin typeface="Times New Roman" pitchFamily="-107" charset="0"/>
                <a:ea typeface="ＭＳ Ｐゴシック" pitchFamily="-107" charset="-128"/>
                <a:cs typeface="ＭＳ Ｐゴシック" pitchFamily="-107" charset="-128"/>
              </a:rPr>
              <a:t>In Ay 1, or any introduction to cosmic explosions, two classes of optical transients are introduced - novae and supernovae. our understanding about them has grown in leaps and bounds in the past two decades.  And for good reason. They  are both easy to find and Novae are faint but plentiful, supernovae  are rare but bright. Since the time of Hubble, this curious gap has been noted, and we have asked, are there are hitherto an undiscovered class of transients? Let us quantify this gap next.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0BB061E-3EA7-3D4B-87D8-97E840FBA8CC}" type="datetimeFigureOut">
              <a:rPr lang="en-US" smtClean="0"/>
              <a:pPr/>
              <a:t>1/5/11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27CF62-67A1-1C49-BC3C-67774AD4D87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BB061E-3EA7-3D4B-87D8-97E840FBA8CC}" type="datetimeFigureOut">
              <a:rPr lang="en-US" smtClean="0"/>
              <a:pPr/>
              <a:t>1/5/11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27CF62-67A1-1C49-BC3C-67774AD4D87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BB061E-3EA7-3D4B-87D8-97E840FBA8CC}" type="datetimeFigureOut">
              <a:rPr lang="en-US" smtClean="0"/>
              <a:pPr/>
              <a:t>1/5/11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27CF62-67A1-1C49-BC3C-67774AD4D87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3250" cy="58451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3"/>
          <p:cNvSpPr>
            <a:spLocks noGrp="1" noChangeArrowheads="1"/>
          </p:cNvSpPr>
          <p:nvPr>
            <p:ph type="dt" idx="10"/>
          </p:nvPr>
        </p:nvSpPr>
        <p:spPr/>
        <p:txBody>
          <a:bodyPr/>
          <a:lstStyle>
            <a:lvl1pPr>
              <a:defRPr/>
            </a:lvl1pPr>
          </a:lstStyle>
          <a:p>
            <a:pPr>
              <a:defRPr/>
            </a:pPr>
            <a:endParaRPr lang="en-GB"/>
          </a:p>
        </p:txBody>
      </p:sp>
      <p:sp>
        <p:nvSpPr>
          <p:cNvPr id="4" name="Rectangle 4"/>
          <p:cNvSpPr>
            <a:spLocks noGrp="1" noChangeArrowheads="1"/>
          </p:cNvSpPr>
          <p:nvPr>
            <p:ph type="ftr" idx="11"/>
          </p:nvPr>
        </p:nvSpPr>
        <p:spPr/>
        <p:txBody>
          <a:bodyPr/>
          <a:lstStyle>
            <a:lvl1pPr>
              <a:defRPr smtClean="0"/>
            </a:lvl1pPr>
          </a:lstStyle>
          <a:p>
            <a:pPr>
              <a:defRPr/>
            </a:pPr>
            <a:r>
              <a:rPr lang="en-US"/>
              <a:t>#</a:t>
            </a:r>
            <a:endParaRPr lang="en-GB"/>
          </a:p>
        </p:txBody>
      </p:sp>
      <p:sp>
        <p:nvSpPr>
          <p:cNvPr id="5" name="Rectangle 5"/>
          <p:cNvSpPr>
            <a:spLocks noGrp="1" noChangeArrowheads="1"/>
          </p:cNvSpPr>
          <p:nvPr>
            <p:ph type="sldNum" idx="12"/>
          </p:nvPr>
        </p:nvSpPr>
        <p:spPr/>
        <p:txBody>
          <a:bodyPr/>
          <a:lstStyle>
            <a:lvl1pPr>
              <a:defRPr/>
            </a:lvl1pPr>
          </a:lstStyle>
          <a:p>
            <a:pPr>
              <a:defRPr/>
            </a:pPr>
            <a:fld id="{3FF2FFCA-1B6E-A44F-9E22-4F7FE9517D53}" type="slidenum">
              <a:rPr lang="he-IL"/>
              <a:pPr>
                <a:defRPr/>
              </a:pPr>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685800" y="1981200"/>
            <a:ext cx="7772400" cy="4114800"/>
          </a:xfrm>
        </p:spPr>
        <p:txBody>
          <a:bodyPr rtlCol="0">
            <a:normAutofit/>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smtClean="0"/>
            </a:lvl1pPr>
          </a:lstStyle>
          <a:p>
            <a:pPr>
              <a:defRPr/>
            </a:pPr>
            <a:r>
              <a:rPr lang="en-US"/>
              <a:t>#</a:t>
            </a:r>
          </a:p>
        </p:txBody>
      </p:sp>
      <p:sp>
        <p:nvSpPr>
          <p:cNvPr id="6" name="Rectangle 6"/>
          <p:cNvSpPr>
            <a:spLocks noGrp="1" noChangeArrowheads="1"/>
          </p:cNvSpPr>
          <p:nvPr>
            <p:ph type="sldNum" sz="quarter" idx="12"/>
          </p:nvPr>
        </p:nvSpPr>
        <p:spPr/>
        <p:txBody>
          <a:bodyPr/>
          <a:lstStyle>
            <a:lvl1pPr>
              <a:defRPr>
                <a:latin typeface="+mn-lt"/>
                <a:ea typeface="+mn-ea"/>
                <a:cs typeface="+mn-cs"/>
              </a:defRPr>
            </a:lvl1pPr>
          </a:lstStyle>
          <a:p>
            <a:pPr>
              <a:defRPr/>
            </a:pPr>
            <a:fld id="{39237950-3159-164C-BCBB-6CB644B53B75}" type="slidenum">
              <a:rPr lang="en-US" smtClean="0"/>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3250" cy="1136650"/>
          </a:xfrm>
        </p:spPr>
        <p:txBody>
          <a:bodyPr/>
          <a:lstStyle/>
          <a:p>
            <a:r>
              <a:rPr lang="en-US" smtClean="0"/>
              <a:t>Click to edit Master title style</a:t>
            </a:r>
            <a:endParaRPr lang="en-US"/>
          </a:p>
        </p:txBody>
      </p:sp>
      <p:sp>
        <p:nvSpPr>
          <p:cNvPr id="3" name="Rectangle 3"/>
          <p:cNvSpPr>
            <a:spLocks noGrp="1" noChangeArrowheads="1"/>
          </p:cNvSpPr>
          <p:nvPr>
            <p:ph type="dt" idx="10"/>
          </p:nvPr>
        </p:nvSpPr>
        <p:spPr/>
        <p:txBody>
          <a:bodyPr/>
          <a:lstStyle>
            <a:lvl1pPr>
              <a:defRPr/>
            </a:lvl1pPr>
          </a:lstStyle>
          <a:p>
            <a:pPr>
              <a:defRPr/>
            </a:pPr>
            <a:endParaRPr lang="en-GB"/>
          </a:p>
        </p:txBody>
      </p:sp>
      <p:sp>
        <p:nvSpPr>
          <p:cNvPr id="4" name="Rectangle 4"/>
          <p:cNvSpPr>
            <a:spLocks noGrp="1" noChangeArrowheads="1"/>
          </p:cNvSpPr>
          <p:nvPr>
            <p:ph type="ftr" idx="11"/>
          </p:nvPr>
        </p:nvSpPr>
        <p:spPr/>
        <p:txBody>
          <a:bodyPr/>
          <a:lstStyle>
            <a:lvl1pPr>
              <a:defRPr smtClean="0"/>
            </a:lvl1pPr>
          </a:lstStyle>
          <a:p>
            <a:pPr>
              <a:defRPr/>
            </a:pPr>
            <a:r>
              <a:rPr lang="en-US"/>
              <a:t>#</a:t>
            </a:r>
            <a:endParaRPr lang="en-GB"/>
          </a:p>
        </p:txBody>
      </p:sp>
      <p:sp>
        <p:nvSpPr>
          <p:cNvPr id="5" name="Rectangle 5"/>
          <p:cNvSpPr>
            <a:spLocks noGrp="1" noChangeArrowheads="1"/>
          </p:cNvSpPr>
          <p:nvPr>
            <p:ph type="sldNum" idx="12"/>
          </p:nvPr>
        </p:nvSpPr>
        <p:spPr/>
        <p:txBody>
          <a:bodyPr/>
          <a:lstStyle>
            <a:lvl1pPr>
              <a:defRPr/>
            </a:lvl1pPr>
          </a:lstStyle>
          <a:p>
            <a:pPr>
              <a:defRPr/>
            </a:pPr>
            <a:fld id="{0B977255-3E98-3048-9173-AFBC9DC13795}" type="slidenum">
              <a:rPr lang="he-IL"/>
              <a:pPr>
                <a:defRPr/>
              </a:pPr>
              <a:t>‹#›</a:t>
            </a:fld>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chartAndTx">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hart Placeholder 2"/>
          <p:cNvSpPr>
            <a:spLocks noGrp="1"/>
          </p:cNvSpPr>
          <p:nvPr>
            <p:ph type="chart" sz="half" idx="1"/>
          </p:nvPr>
        </p:nvSpPr>
        <p:spPr>
          <a:xfrm>
            <a:off x="685800" y="1981200"/>
            <a:ext cx="3810000" cy="4114800"/>
          </a:xfrm>
        </p:spPr>
        <p:txBody>
          <a:bodyPr rtlCol="0">
            <a:normAutofit/>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smtClean="0"/>
            </a:lvl1pPr>
          </a:lstStyle>
          <a:p>
            <a:pPr>
              <a:defRPr/>
            </a:pPr>
            <a:r>
              <a:rPr lang="en-US"/>
              <a:t>#</a:t>
            </a:r>
          </a:p>
        </p:txBody>
      </p:sp>
      <p:sp>
        <p:nvSpPr>
          <p:cNvPr id="7" name="Slide Number Placeholder 5"/>
          <p:cNvSpPr>
            <a:spLocks noGrp="1"/>
          </p:cNvSpPr>
          <p:nvPr>
            <p:ph type="sldNum" sz="quarter" idx="12"/>
          </p:nvPr>
        </p:nvSpPr>
        <p:spPr>
          <a:xfrm>
            <a:off x="6584176" y="6356350"/>
            <a:ext cx="2133600" cy="365125"/>
          </a:xfrm>
        </p:spPr>
        <p:txBody>
          <a:bodyPr/>
          <a:lstStyle>
            <a:lvl1pPr>
              <a:defRPr/>
            </a:lvl1pPr>
          </a:lstStyle>
          <a:p>
            <a:pPr>
              <a:defRPr/>
            </a:pPr>
            <a:fld id="{619DC2A9-0DAD-F74E-A743-6342705E6E53}"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BB061E-3EA7-3D4B-87D8-97E840FBA8CC}" type="datetimeFigureOut">
              <a:rPr lang="en-US" smtClean="0"/>
              <a:pPr/>
              <a:t>1/5/11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27CF62-67A1-1C49-BC3C-67774AD4D87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0BB061E-3EA7-3D4B-87D8-97E840FBA8CC}" type="datetimeFigureOut">
              <a:rPr lang="en-US" smtClean="0"/>
              <a:pPr/>
              <a:t>1/5/11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27CF62-67A1-1C49-BC3C-67774AD4D87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0BB061E-3EA7-3D4B-87D8-97E840FBA8CC}" type="datetimeFigureOut">
              <a:rPr lang="en-US" smtClean="0"/>
              <a:pPr/>
              <a:t>1/5/11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27CF62-67A1-1C49-BC3C-67774AD4D87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0BB061E-3EA7-3D4B-87D8-97E840FBA8CC}" type="datetimeFigureOut">
              <a:rPr lang="en-US" smtClean="0"/>
              <a:pPr/>
              <a:t>1/5/11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127CF62-67A1-1C49-BC3C-67774AD4D87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0BB061E-3EA7-3D4B-87D8-97E840FBA8CC}" type="datetimeFigureOut">
              <a:rPr lang="en-US" smtClean="0"/>
              <a:pPr/>
              <a:t>1/5/11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127CF62-67A1-1C49-BC3C-67774AD4D87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BB061E-3EA7-3D4B-87D8-97E840FBA8CC}" type="datetimeFigureOut">
              <a:rPr lang="en-US" smtClean="0"/>
              <a:pPr/>
              <a:t>1/5/11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127CF62-67A1-1C49-BC3C-67774AD4D87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BB061E-3EA7-3D4B-87D8-97E840FBA8CC}" type="datetimeFigureOut">
              <a:rPr lang="en-US" smtClean="0"/>
              <a:pPr/>
              <a:t>1/5/11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27CF62-67A1-1C49-BC3C-67774AD4D87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BB061E-3EA7-3D4B-87D8-97E840FBA8CC}" type="datetimeFigureOut">
              <a:rPr lang="en-US" smtClean="0"/>
              <a:pPr/>
              <a:t>1/5/11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27CF62-67A1-1C49-BC3C-67774AD4D87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slideLayout" Target="../slideLayouts/slideLayout14.xml"/><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16" Type="http://schemas.openxmlformats.org/officeDocument/2006/relationships/theme" Target="../theme/theme1.xml"/><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BB061E-3EA7-3D4B-87D8-97E840FBA8CC}" type="datetimeFigureOut">
              <a:rPr lang="en-US" smtClean="0"/>
              <a:pPr/>
              <a:t>1/5/11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27CF62-67A1-1C49-BC3C-67774AD4D87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9" r:id="rId13"/>
    <p:sldLayoutId id="2147483701" r:id="rId14"/>
    <p:sldLayoutId id="2147483702" r:id="rId15"/>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3" Type="http://schemas.openxmlformats.org/officeDocument/2006/relationships/image" Target="../media/image2.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4"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3" Type="http://schemas.openxmlformats.org/officeDocument/2006/relationships/image" Target="../media/image4.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4" Type="http://schemas.openxmlformats.org/officeDocument/2006/relationships/image" Target="../media/image5.png"/><Relationship Id="rId1" Type="http://schemas.openxmlformats.org/officeDocument/2006/relationships/video" Target="file://localhost/Users/srk/Taiwan/PTFNew/BH+NS.mpeg" TargetMode="External"/><Relationship Id="rId2" Type="http://schemas.openxmlformats.org/officeDocument/2006/relationships/slideLayout" Target="../slideLayouts/slideLayout13.xml"/><Relationship Id="rId3"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3" Type="http://schemas.openxmlformats.org/officeDocument/2006/relationships/image" Target="../media/image6.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7.jpeg"/></Relationships>
</file>

<file path=ppt/slides/_rels/slide17.xml.rels><?xml version="1.0" encoding="UTF-8" standalone="yes"?>
<Relationships xmlns="http://schemas.openxmlformats.org/package/2006/relationships"><Relationship Id="rId4" Type="http://schemas.openxmlformats.org/officeDocument/2006/relationships/image" Target="../media/image10.png"/><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9.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3"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3" Type="http://schemas.openxmlformats.org/officeDocument/2006/relationships/image" Target="../media/image12.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3" Type="http://schemas.openxmlformats.org/officeDocument/2006/relationships/image" Target="../media/image13.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4" Type="http://schemas.openxmlformats.org/officeDocument/2006/relationships/oleObject" Target="../embeddings/Microsoft_Excel_97_-_2004_Worksheet1.xls"/><Relationship Id="rId1" Type="http://schemas.openxmlformats.org/officeDocument/2006/relationships/vmlDrawing" Target="../drawings/vmlDrawing1.vml"/><Relationship Id="rId2" Type="http://schemas.openxmlformats.org/officeDocument/2006/relationships/slideLayout" Target="../slideLayouts/slideLayout2.xml"/><Relationship Id="rId3"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3" Type="http://schemas.openxmlformats.org/officeDocument/2006/relationships/image" Target="../media/image15.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3"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3" Type="http://schemas.openxmlformats.org/officeDocument/2006/relationships/image" Target="../media/image1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3" Type="http://schemas.openxmlformats.org/officeDocument/2006/relationships/image" Target="../media/image2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3" Type="http://schemas.openxmlformats.org/officeDocument/2006/relationships/image" Target="../media/image2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1.png"/></Relationships>
</file>

<file path=ppt/slides/_rels/slide35.xml.rels><?xml version="1.0" encoding="UTF-8" standalone="yes"?>
<Relationships xmlns="http://schemas.openxmlformats.org/package/2006/relationships"><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2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3" Type="http://schemas.openxmlformats.org/officeDocument/2006/relationships/image" Target="../media/image25.png"/><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4"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26.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3" Type="http://schemas.openxmlformats.org/officeDocument/2006/relationships/image" Target="../media/image28.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3" Type="http://schemas.openxmlformats.org/officeDocument/2006/relationships/image" Target="../media/image29.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3" Type="http://schemas.openxmlformats.org/officeDocument/2006/relationships/image" Target="../media/image3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4" Type="http://schemas.openxmlformats.org/officeDocument/2006/relationships/image" Target="../media/image32.jpeg"/><Relationship Id="rId1" Type="http://schemas.openxmlformats.org/officeDocument/2006/relationships/slideLayout" Target="../slideLayouts/slideLayout6.xml"/><Relationship Id="rId2" Type="http://schemas.openxmlformats.org/officeDocument/2006/relationships/notesSlide" Target="../notesSlides/notesSlide41.xml"/><Relationship Id="rId3" Type="http://schemas.openxmlformats.org/officeDocument/2006/relationships/image" Target="../media/image31.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3" Type="http://schemas.openxmlformats.org/officeDocument/2006/relationships/image" Target="../media/image3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4"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34.png"/></Relationships>
</file>

<file path=ppt/slides/_rels/slide46.xml.rels><?xml version="1.0" encoding="UTF-8" standalone="yes"?>
<Relationships xmlns="http://schemas.openxmlformats.org/package/2006/relationships"><Relationship Id="rId4"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36.png"/><Relationship Id="rId5" Type="http://schemas.openxmlformats.org/officeDocument/2006/relationships/image" Target="../media/image3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0.png"/><Relationship Id="rId3" Type="http://schemas.openxmlformats.org/officeDocument/2006/relationships/image" Target="../media/image4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4"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image" Target="../media/image43.png"/><Relationship Id="rId3" Type="http://schemas.openxmlformats.org/officeDocument/2006/relationships/image" Target="../media/image44.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6" Type="http://schemas.openxmlformats.org/officeDocument/2006/relationships/image" Target="../media/image50.png"/><Relationship Id="rId4" Type="http://schemas.openxmlformats.org/officeDocument/2006/relationships/image" Target="../media/image48.png"/><Relationship Id="rId1" Type="http://schemas.openxmlformats.org/officeDocument/2006/relationships/slideLayout" Target="../slideLayouts/slideLayout7.xml"/><Relationship Id="rId2" Type="http://schemas.openxmlformats.org/officeDocument/2006/relationships/notesSlide" Target="../notesSlides/notesSlide45.xml"/><Relationship Id="rId3" Type="http://schemas.openxmlformats.org/officeDocument/2006/relationships/image" Target="../media/image47.png"/><Relationship Id="rId5" Type="http://schemas.openxmlformats.org/officeDocument/2006/relationships/image" Target="../media/image4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3"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2"/>
          <p:cNvSpPr>
            <a:spLocks noGrp="1" noChangeArrowheads="1"/>
          </p:cNvSpPr>
          <p:nvPr>
            <p:ph type="ctrTitle"/>
          </p:nvPr>
        </p:nvSpPr>
        <p:spPr>
          <a:xfrm>
            <a:off x="609600" y="1752600"/>
            <a:ext cx="8686800" cy="4114800"/>
          </a:xfrm>
          <a:effectLst>
            <a:outerShdw blurRad="12700" dist="12698" dir="2700000" algn="ctr" rotWithShape="0">
              <a:schemeClr val="bg2">
                <a:alpha val="99962"/>
              </a:schemeClr>
            </a:outerShdw>
          </a:effectLst>
        </p:spPr>
        <p:txBody>
          <a:bodyPr>
            <a:normAutofit fontScale="90000"/>
          </a:bodyPr>
          <a:lstStyle/>
          <a:p>
            <a:pPr fontAlgn="auto">
              <a:spcAft>
                <a:spcPts val="0"/>
              </a:spcAft>
              <a:defRPr/>
            </a:pPr>
            <a:r>
              <a:rPr lang="en-US" sz="4444" dirty="0" smtClean="0"/>
              <a:t/>
            </a:r>
            <a:br>
              <a:rPr lang="en-US" sz="4444" dirty="0" smtClean="0"/>
            </a:br>
            <a:r>
              <a:rPr lang="en-US" sz="6000" i="1" dirty="0" smtClean="0"/>
              <a:t>The Restless Universe</a:t>
            </a:r>
            <a:r>
              <a:rPr lang="en-US" sz="4444" dirty="0" smtClean="0"/>
              <a:t/>
            </a:r>
            <a:br>
              <a:rPr lang="en-US" sz="4444" dirty="0" smtClean="0"/>
            </a:br>
            <a:r>
              <a:rPr lang="en-US" sz="4444" dirty="0" smtClean="0"/>
              <a:t>Optical (&amp; </a:t>
            </a:r>
            <a:r>
              <a:rPr lang="en-US" sz="4444" dirty="0"/>
              <a:t>Radio) Transients:</a:t>
            </a:r>
            <a:r>
              <a:rPr lang="en-US" sz="4444" dirty="0" smtClean="0"/>
              <a:t> </a:t>
            </a:r>
            <a:br>
              <a:rPr lang="en-US" sz="4444" dirty="0" smtClean="0"/>
            </a:br>
            <a:r>
              <a:rPr lang="en-US" sz="4444" dirty="0" smtClean="0"/>
              <a:t>The </a:t>
            </a:r>
            <a:r>
              <a:rPr lang="en-US" sz="4444" dirty="0"/>
              <a:t>Next Big </a:t>
            </a:r>
            <a:r>
              <a:rPr lang="en-US" sz="4444" dirty="0" smtClean="0"/>
              <a:t>Thing</a:t>
            </a:r>
            <a:br>
              <a:rPr lang="en-US" sz="4444" dirty="0" smtClean="0"/>
            </a:br>
            <a:r>
              <a:rPr lang="en-US" sz="4444" dirty="0" smtClean="0"/>
              <a:t>[Palomar Transient Factory]</a:t>
            </a:r>
            <a:r>
              <a:rPr lang="en-US" dirty="0" smtClean="0"/>
              <a:t/>
            </a:r>
            <a:br>
              <a:rPr lang="en-US" dirty="0" smtClean="0"/>
            </a:br>
            <a:r>
              <a:rPr lang="en-US" dirty="0" smtClean="0"/>
              <a:t/>
            </a:r>
            <a:br>
              <a:rPr lang="en-US" dirty="0" smtClean="0"/>
            </a:br>
            <a:r>
              <a:rPr lang="en-US" sz="4000" dirty="0"/>
              <a:t>S. R. Kulkarni</a:t>
            </a:r>
            <a:r>
              <a:rPr lang="en-US" sz="4800" dirty="0"/>
              <a:t/>
            </a:r>
            <a:br>
              <a:rPr lang="en-US" sz="4800" dirty="0"/>
            </a:br>
            <a:r>
              <a:rPr lang="en-US" sz="3200" dirty="0"/>
              <a:t>Director, Caltech Optical Observatories</a:t>
            </a:r>
            <a:br>
              <a:rPr lang="en-US" sz="3200" dirty="0"/>
            </a:br>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2226" name="Picture 2" descr="Picture 21"/>
          <p:cNvPicPr>
            <a:picLocks noGrp="1" noChangeAspect="1" noChangeArrowheads="1"/>
          </p:cNvPicPr>
          <p:nvPr>
            <p:ph/>
          </p:nvPr>
        </p:nvPicPr>
        <p:blipFill>
          <a:blip r:embed="rId3"/>
          <a:srcRect l="-5497" r="-5497"/>
          <a:stretch>
            <a:fillRect/>
          </a:stretch>
        </p:blipFill>
        <p:spPr>
          <a:ln w="57150" cap="flat">
            <a:solidFill>
              <a:srgbClr val="000080"/>
            </a:solidFill>
          </a:ln>
        </p:spPr>
      </p:pic>
      <p:sp>
        <p:nvSpPr>
          <p:cNvPr id="52228" name="Slide Number Placeholder 4"/>
          <p:cNvSpPr>
            <a:spLocks noGrp="1"/>
          </p:cNvSpPr>
          <p:nvPr>
            <p:ph type="sldNum" idx="12"/>
          </p:nvPr>
        </p:nvSpPr>
        <p:spPr bwMode="auto">
          <a:noFill/>
          <a:ln>
            <a:miter lim="800000"/>
            <a:headEnd/>
            <a:tailEnd/>
          </a:ln>
        </p:spPr>
        <p:txBody>
          <a:bodyPr wrap="square" numCol="1" anchorCtr="0" compatLnSpc="1">
            <a:prstTxWarp prst="textNoShape">
              <a:avLst/>
            </a:prstTxWarp>
          </a:bodyPr>
          <a:lstStyle/>
          <a:p>
            <a:fld id="{5B1584CD-13FB-8244-AEE9-0CD5CF1BAC2C}" type="slidenum">
              <a:rPr lang="en-US" smtClean="0"/>
              <a:pPr/>
              <a:t>10</a:t>
            </a:fld>
            <a:r>
              <a:rPr lang="en-US" smtClean="0"/>
              <a:t>/50</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6322" name="Picture 2" descr="Picture 21"/>
          <p:cNvPicPr>
            <a:picLocks noGrp="1" noChangeAspect="1" noChangeArrowheads="1"/>
          </p:cNvPicPr>
          <p:nvPr>
            <p:ph/>
          </p:nvPr>
        </p:nvPicPr>
        <p:blipFill>
          <a:blip r:embed="rId3"/>
          <a:srcRect l="-5497" r="-5497"/>
          <a:stretch>
            <a:fillRect/>
          </a:stretch>
        </p:blipFill>
        <p:spPr>
          <a:ln w="57150" cap="flat">
            <a:solidFill>
              <a:srgbClr val="000080"/>
            </a:solidFill>
          </a:ln>
        </p:spPr>
      </p:pic>
      <p:sp>
        <p:nvSpPr>
          <p:cNvPr id="56324" name="Slide Number Placeholder 4"/>
          <p:cNvSpPr>
            <a:spLocks noGrp="1"/>
          </p:cNvSpPr>
          <p:nvPr>
            <p:ph type="sldNum" idx="12"/>
          </p:nvPr>
        </p:nvSpPr>
        <p:spPr bwMode="auto">
          <a:noFill/>
          <a:ln>
            <a:miter lim="800000"/>
            <a:headEnd/>
            <a:tailEnd/>
          </a:ln>
        </p:spPr>
        <p:txBody>
          <a:bodyPr wrap="square" numCol="1" anchorCtr="0" compatLnSpc="1">
            <a:prstTxWarp prst="textNoShape">
              <a:avLst/>
            </a:prstTxWarp>
          </a:bodyPr>
          <a:lstStyle/>
          <a:p>
            <a:fld id="{AF3C2B67-8716-6743-8687-14D98F7FF967}" type="slidenum">
              <a:rPr lang="en-US" smtClean="0"/>
              <a:pPr/>
              <a:t>11</a:t>
            </a:fld>
            <a:r>
              <a:rPr lang="en-US" smtClean="0"/>
              <a:t>/50</a:t>
            </a:r>
          </a:p>
        </p:txBody>
      </p:sp>
      <p:pic>
        <p:nvPicPr>
          <p:cNvPr id="56325" name="Picture 8"/>
          <p:cNvPicPr>
            <a:picLocks noChangeAspect="1" noChangeArrowheads="1"/>
          </p:cNvPicPr>
          <p:nvPr/>
        </p:nvPicPr>
        <p:blipFill>
          <a:blip r:embed="rId4"/>
          <a:srcRect/>
          <a:stretch>
            <a:fillRect/>
          </a:stretch>
        </p:blipFill>
        <p:spPr bwMode="auto">
          <a:xfrm>
            <a:off x="1905000" y="914400"/>
            <a:ext cx="5375275" cy="45751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7" name="Slide Number Placeholder 4"/>
          <p:cNvSpPr>
            <a:spLocks noGrp="1"/>
          </p:cNvSpPr>
          <p:nvPr>
            <p:ph type="sldNum" idx="12"/>
          </p:nvPr>
        </p:nvSpPr>
        <p:spPr bwMode="auto">
          <a:noFill/>
          <a:ln>
            <a:miter lim="800000"/>
            <a:headEnd/>
            <a:tailEnd/>
          </a:ln>
        </p:spPr>
        <p:txBody>
          <a:bodyPr wrap="square" numCol="1" anchorCtr="0" compatLnSpc="1">
            <a:prstTxWarp prst="textNoShape">
              <a:avLst/>
            </a:prstTxWarp>
          </a:bodyPr>
          <a:lstStyle/>
          <a:p>
            <a:fld id="{BCB63B70-BFDB-D644-B54F-D4681B3F8FC5}" type="slidenum">
              <a:rPr lang="en-US" smtClean="0"/>
              <a:pPr/>
              <a:t>12</a:t>
            </a:fld>
            <a:r>
              <a:rPr lang="en-US" smtClean="0"/>
              <a:t>/50</a:t>
            </a:r>
          </a:p>
        </p:txBody>
      </p:sp>
      <p:pic>
        <p:nvPicPr>
          <p:cNvPr id="62468" name="Picture 2" descr="taumv_all_but_lsn"/>
          <p:cNvPicPr>
            <a:picLocks noChangeAspect="1" noChangeArrowheads="1"/>
          </p:cNvPicPr>
          <p:nvPr/>
        </p:nvPicPr>
        <p:blipFill>
          <a:blip r:embed="rId3"/>
          <a:srcRect/>
          <a:stretch>
            <a:fillRect/>
          </a:stretch>
        </p:blipFill>
        <p:spPr bwMode="auto">
          <a:xfrm>
            <a:off x="1141413" y="684213"/>
            <a:ext cx="6965950" cy="54816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685800" y="304800"/>
            <a:ext cx="7772400" cy="1143000"/>
          </a:xfrm>
        </p:spPr>
        <p:txBody>
          <a:bodyPr/>
          <a:lstStyle/>
          <a:p>
            <a:r>
              <a:rPr lang="en-US" smtClean="0"/>
              <a:t>The Holy Grail</a:t>
            </a:r>
          </a:p>
        </p:txBody>
      </p:sp>
      <p:sp>
        <p:nvSpPr>
          <p:cNvPr id="64515" name="Footer Placeholder 4"/>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endParaRPr lang="en-US" dirty="0"/>
          </a:p>
        </p:txBody>
      </p:sp>
      <p:sp>
        <p:nvSpPr>
          <p:cNvPr id="6" name="Slide Number Placeholder 5"/>
          <p:cNvSpPr>
            <a:spLocks noGrp="1"/>
          </p:cNvSpPr>
          <p:nvPr>
            <p:ph type="sldNum" sz="quarter" idx="12"/>
          </p:nvPr>
        </p:nvSpPr>
        <p:spPr/>
        <p:txBody>
          <a:bodyPr/>
          <a:lstStyle/>
          <a:p>
            <a:pPr>
              <a:defRPr/>
            </a:pPr>
            <a:fld id="{9B6191B9-03C0-FD43-A6FE-36DFFE1B88E5}" type="slidenum">
              <a:rPr lang="en-US" smtClean="0"/>
              <a:pPr>
                <a:defRPr/>
              </a:pPr>
              <a:t>13</a:t>
            </a:fld>
            <a:r>
              <a:rPr lang="en-US" smtClean="0"/>
              <a:t>/50</a:t>
            </a:r>
            <a:endParaRPr lang="en-US"/>
          </a:p>
        </p:txBody>
      </p:sp>
      <p:pic>
        <p:nvPicPr>
          <p:cNvPr id="64517" name="Picture 5" descr="/Users/srk/srk/Desktop/PPT/tmp/BH+NS.mpeg">
            <a:hlinkClick r:id="" action="ppaction://media"/>
          </p:cNvPr>
          <p:cNvPicPr/>
          <p:nvPr>
            <a:videoFile r:link="rId1"/>
          </p:nvPr>
        </p:nvPicPr>
        <p:blipFill>
          <a:blip r:embed="rId4"/>
          <a:srcRect/>
          <a:stretch>
            <a:fillRect/>
          </a:stretch>
        </p:blipFill>
        <p:spPr bwMode="auto">
          <a:xfrm>
            <a:off x="2362200" y="1905000"/>
            <a:ext cx="4622800" cy="46228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878" fill="hold"/>
                                        <p:tgtEl>
                                          <p:spTgt spid="6451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451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4517"/>
                                        </p:tgtEl>
                                      </p:cBhvr>
                                    </p:cmd>
                                  </p:childTnLst>
                                </p:cTn>
                              </p:par>
                            </p:childTnLst>
                          </p:cTn>
                        </p:par>
                      </p:childTnLst>
                    </p:cTn>
                  </p:par>
                </p:childTnLst>
              </p:cTn>
              <p:nextCondLst>
                <p:cond evt="onClick" delay="0">
                  <p:tgtEl>
                    <p:spTgt spid="64517"/>
                  </p:tgtEl>
                </p:cond>
              </p:nextCondLst>
            </p:seq>
            <p:video>
              <p:cMediaNode>
                <p:cTn id="12" fill="hold" display="0">
                  <p:stCondLst>
                    <p:cond delay="indefinite"/>
                  </p:stCondLst>
                  <p:endCondLst>
                    <p:cond evt="onNext" delay="0">
                      <p:tgtEl>
                        <p:sldTgt/>
                      </p:tgtEl>
                    </p:cond>
                    <p:cond evt="onPrev" delay="0">
                      <p:tgtEl>
                        <p:sldTgt/>
                      </p:tgtEl>
                    </p:cond>
                  </p:endCondLst>
                </p:cTn>
                <p:tgtEl>
                  <p:spTgt spid="64517"/>
                </p:tgtEl>
              </p:cMediaNode>
            </p:video>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Footer Placeholder 3"/>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endParaRPr lang="en-US" dirty="0"/>
          </a:p>
        </p:txBody>
      </p:sp>
      <p:sp>
        <p:nvSpPr>
          <p:cNvPr id="5" name="Slide Number Placeholder 5"/>
          <p:cNvSpPr>
            <a:spLocks noGrp="1"/>
          </p:cNvSpPr>
          <p:nvPr>
            <p:ph type="sldNum" sz="quarter" idx="12"/>
          </p:nvPr>
        </p:nvSpPr>
        <p:spPr/>
        <p:txBody>
          <a:bodyPr>
            <a:normAutofit/>
          </a:bodyPr>
          <a:lstStyle/>
          <a:p>
            <a:pPr>
              <a:defRPr/>
            </a:pPr>
            <a:fld id="{C454661C-48FB-CA47-B6FB-38C6C49D94E2}" type="slidenum">
              <a:rPr lang="en-US" smtClean="0"/>
              <a:pPr>
                <a:defRPr/>
              </a:pPr>
              <a:t>14</a:t>
            </a:fld>
            <a:r>
              <a:rPr lang="en-US" smtClean="0"/>
              <a:t>/50</a:t>
            </a:r>
            <a:endParaRPr lang="en-US"/>
          </a:p>
        </p:txBody>
      </p:sp>
      <p:pic>
        <p:nvPicPr>
          <p:cNvPr id="66564" name="Picture 5" descr="magtau"/>
          <p:cNvPicPr>
            <a:picLocks noChangeAspect="1" noChangeArrowheads="1"/>
          </p:cNvPicPr>
          <p:nvPr/>
        </p:nvPicPr>
        <p:blipFill>
          <a:blip r:embed="rId3"/>
          <a:srcRect/>
          <a:stretch>
            <a:fillRect/>
          </a:stretch>
        </p:blipFill>
        <p:spPr bwMode="auto">
          <a:xfrm rot="-5400000">
            <a:off x="1800225" y="-276225"/>
            <a:ext cx="5384800" cy="73088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3" name="Slide Number Placeholder 4"/>
          <p:cNvSpPr>
            <a:spLocks noGrp="1"/>
          </p:cNvSpPr>
          <p:nvPr>
            <p:ph type="sldNum" idx="12"/>
          </p:nvPr>
        </p:nvSpPr>
        <p:spPr bwMode="auto">
          <a:noFill/>
          <a:ln>
            <a:miter lim="800000"/>
            <a:headEnd/>
            <a:tailEnd/>
          </a:ln>
        </p:spPr>
        <p:txBody>
          <a:bodyPr wrap="square" numCol="1" anchorCtr="0" compatLnSpc="1">
            <a:prstTxWarp prst="textNoShape">
              <a:avLst/>
            </a:prstTxWarp>
          </a:bodyPr>
          <a:lstStyle/>
          <a:p>
            <a:fld id="{7EF7284A-509E-8C42-A3AA-B5C96E6DFF10}" type="slidenum">
              <a:rPr lang="he-IL" smtClean="0"/>
              <a:pPr/>
              <a:t>15</a:t>
            </a:fld>
            <a:endParaRPr lang="en-GB"/>
          </a:p>
        </p:txBody>
      </p:sp>
      <p:sp>
        <p:nvSpPr>
          <p:cNvPr id="92163" name="Text Box 1"/>
          <p:cNvSpPr txBox="1">
            <a:spLocks noChangeArrowheads="1"/>
          </p:cNvSpPr>
          <p:nvPr/>
        </p:nvSpPr>
        <p:spPr bwMode="auto">
          <a:xfrm>
            <a:off x="188913" y="750888"/>
            <a:ext cx="8785225" cy="1571625"/>
          </a:xfrm>
          <a:prstGeom prst="rect">
            <a:avLst/>
          </a:prstGeom>
          <a:noFill/>
          <a:ln w="9525">
            <a:noFill/>
            <a:round/>
            <a:headEnd/>
            <a:tailEnd/>
          </a:ln>
        </p:spPr>
        <p:txBody>
          <a:bodyPr wrap="none" lIns="90000" tIns="46800" rIns="90000" bIns="46800">
            <a:prstTxWarp prst="textNoShape">
              <a:avLst/>
            </a:prstTxWarp>
            <a:spAutoFit/>
          </a:bodyPr>
          <a:lstStyle/>
          <a:p>
            <a:pPr algn="ctr">
              <a:lnSpc>
                <a:spcPct val="100000"/>
              </a:lnSpc>
              <a:buClr>
                <a:srgbClr val="FFFF00"/>
              </a:buClr>
              <a:buFont typeface="Comic Sans MS" pitchFamily="-112"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sz="4800" dirty="0">
                <a:solidFill>
                  <a:schemeClr val="accent2">
                    <a:lumMod val="50000"/>
                  </a:schemeClr>
                </a:solidFill>
                <a:latin typeface="Comic Sans MS" pitchFamily="-112" charset="0"/>
                <a:ea typeface="Arial" pitchFamily="-112" charset="0"/>
                <a:cs typeface="Arial" pitchFamily="-112" charset="0"/>
              </a:rPr>
              <a:t>II. Palomar Transient Factory</a:t>
            </a:r>
          </a:p>
          <a:p>
            <a:pPr algn="ctr">
              <a:lnSpc>
                <a:spcPct val="100000"/>
              </a:lnSpc>
              <a:buClr>
                <a:srgbClr val="FFFF00"/>
              </a:buClr>
              <a:buFont typeface="Comic Sans MS" pitchFamily="-112"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sz="4800" dirty="0">
                <a:solidFill>
                  <a:schemeClr val="accent2">
                    <a:lumMod val="50000"/>
                  </a:schemeClr>
                </a:solidFill>
                <a:latin typeface="Comic Sans MS" pitchFamily="-112" charset="0"/>
                <a:ea typeface="Arial" pitchFamily="-112" charset="0"/>
                <a:cs typeface="Arial" pitchFamily="-112" charset="0"/>
              </a:rPr>
              <a:t>Overview</a:t>
            </a:r>
            <a:endParaRPr lang="en-GB" sz="5400" dirty="0">
              <a:solidFill>
                <a:schemeClr val="accent2">
                  <a:lumMod val="50000"/>
                </a:schemeClr>
              </a:solidFill>
              <a:latin typeface="Comic Sans MS" pitchFamily="-112" charset="0"/>
              <a:ea typeface="Arial" pitchFamily="-112" charset="0"/>
              <a:cs typeface="Arial" pitchFamily="-112" charset="0"/>
            </a:endParaRPr>
          </a:p>
        </p:txBody>
      </p:sp>
      <p:sp>
        <p:nvSpPr>
          <p:cNvPr id="76805" name="Text Box 2"/>
          <p:cNvSpPr txBox="1">
            <a:spLocks noChangeArrowheads="1"/>
          </p:cNvSpPr>
          <p:nvPr/>
        </p:nvSpPr>
        <p:spPr bwMode="auto">
          <a:xfrm>
            <a:off x="1011238" y="3186113"/>
            <a:ext cx="6850062" cy="1981200"/>
          </a:xfrm>
          <a:prstGeom prst="rect">
            <a:avLst/>
          </a:prstGeom>
          <a:solidFill>
            <a:schemeClr val="tx2"/>
          </a:solidFill>
          <a:ln w="9525">
            <a:noFill/>
            <a:round/>
            <a:headEnd/>
            <a:tailEnd/>
          </a:ln>
        </p:spPr>
        <p:txBody>
          <a:bodyPr wrap="none" lIns="90000" tIns="46800" rIns="90000" bIns="46800">
            <a:prstTxWarp prst="textNoShape">
              <a:avLst/>
            </a:prstTxWarp>
            <a:spAutoFit/>
          </a:bodyPr>
          <a:lstStyle/>
          <a:p>
            <a:pPr algn="ctr">
              <a:lnSpc>
                <a:spcPct val="100000"/>
              </a:lnSpc>
              <a:buClr>
                <a:srgbClr val="66FF33"/>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3600">
                <a:solidFill>
                  <a:srgbClr val="66FF33"/>
                </a:solidFill>
                <a:latin typeface="Comic Sans MS" pitchFamily="-107" charset="0"/>
              </a:rPr>
              <a:t>S. R.  Kulkarni</a:t>
            </a:r>
          </a:p>
          <a:p>
            <a:pPr algn="ctr">
              <a:lnSpc>
                <a:spcPct val="100000"/>
              </a:lnSpc>
              <a:buClr>
                <a:srgbClr val="FF00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4400">
                <a:solidFill>
                  <a:srgbClr val="FF0000"/>
                </a:solidFill>
                <a:latin typeface="Comic Sans MS" pitchFamily="-107" charset="0"/>
              </a:rPr>
              <a:t>Principal Investigator</a:t>
            </a:r>
          </a:p>
          <a:p>
            <a:pPr algn="ctr">
              <a:lnSpc>
                <a:spcPct val="100000"/>
              </a:lnSpc>
              <a:buClr>
                <a:srgbClr val="FF00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4400">
                <a:solidFill>
                  <a:srgbClr val="66FF33"/>
                </a:solidFill>
                <a:latin typeface="Comic Sans MS" pitchFamily="-107" charset="0"/>
              </a:rPr>
              <a:t>and the PTF collaboration</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51" name="Slide Number Placeholder 5"/>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60E103DD-9EBA-A94B-8CCE-E14929172487}" type="slidenum">
              <a:rPr lang="he-IL"/>
              <a:pPr/>
              <a:t>16</a:t>
            </a:fld>
            <a:endParaRPr lang="en-GB"/>
          </a:p>
        </p:txBody>
      </p:sp>
      <p:sp>
        <p:nvSpPr>
          <p:cNvPr id="78852" name="Text Box 1026"/>
          <p:cNvSpPr txBox="1">
            <a:spLocks noChangeArrowheads="1"/>
          </p:cNvSpPr>
          <p:nvPr/>
        </p:nvSpPr>
        <p:spPr bwMode="auto">
          <a:xfrm>
            <a:off x="12700" y="192088"/>
            <a:ext cx="9175750" cy="771525"/>
          </a:xfrm>
          <a:prstGeom prst="rect">
            <a:avLst/>
          </a:prstGeom>
          <a:noFill/>
          <a:ln w="9525">
            <a:noFill/>
            <a:round/>
            <a:headEnd/>
            <a:tailEnd/>
          </a:ln>
        </p:spPr>
        <p:txBody>
          <a:bodyPr wrap="none" lIns="90000" tIns="46800" rIns="90000" bIns="46800">
            <a:prstTxWarp prst="textNoShape">
              <a:avLst/>
            </a:prstTxWarp>
            <a:spAutoFit/>
          </a:bodyPr>
          <a:lstStyle/>
          <a:p>
            <a:pPr algn="ctr">
              <a:lnSpc>
                <a:spcPct val="100000"/>
              </a:lnSpc>
              <a:buClr>
                <a:srgbClr val="66FF33"/>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4400">
                <a:solidFill>
                  <a:srgbClr val="091E24"/>
                </a:solidFill>
                <a:latin typeface="Comic Sans MS" pitchFamily="-107" charset="0"/>
              </a:rPr>
              <a:t>A Novel Two-telescope Approach</a:t>
            </a:r>
          </a:p>
        </p:txBody>
      </p:sp>
      <p:grpSp>
        <p:nvGrpSpPr>
          <p:cNvPr id="2" name="Group 1027"/>
          <p:cNvGrpSpPr>
            <a:grpSpLocks/>
          </p:cNvGrpSpPr>
          <p:nvPr/>
        </p:nvGrpSpPr>
        <p:grpSpPr bwMode="auto">
          <a:xfrm>
            <a:off x="4659313" y="1870075"/>
            <a:ext cx="3983037" cy="4295775"/>
            <a:chOff x="2952" y="1207"/>
            <a:chExt cx="2509" cy="2706"/>
          </a:xfrm>
        </p:grpSpPr>
        <p:pic>
          <p:nvPicPr>
            <p:cNvPr id="78857" name="Picture 1028" descr="p60"/>
            <p:cNvPicPr>
              <a:picLocks noChangeAspect="1" noChangeArrowheads="1"/>
            </p:cNvPicPr>
            <p:nvPr/>
          </p:nvPicPr>
          <p:blipFill>
            <a:blip r:embed="rId3"/>
            <a:srcRect l="7846" r="22603"/>
            <a:stretch>
              <a:fillRect/>
            </a:stretch>
          </p:blipFill>
          <p:spPr bwMode="auto">
            <a:xfrm>
              <a:off x="2952" y="1207"/>
              <a:ext cx="2509" cy="2706"/>
            </a:xfrm>
            <a:prstGeom prst="rect">
              <a:avLst/>
            </a:prstGeom>
            <a:noFill/>
            <a:ln w="9525">
              <a:noFill/>
              <a:miter lim="800000"/>
              <a:headEnd/>
              <a:tailEnd/>
            </a:ln>
          </p:spPr>
        </p:pic>
        <p:sp>
          <p:nvSpPr>
            <p:cNvPr id="78858" name="TextBox 6"/>
            <p:cNvSpPr txBox="1">
              <a:spLocks noChangeArrowheads="1"/>
            </p:cNvSpPr>
            <p:nvPr/>
          </p:nvSpPr>
          <p:spPr bwMode="auto">
            <a:xfrm>
              <a:off x="2960" y="3588"/>
              <a:ext cx="1548" cy="317"/>
            </a:xfrm>
            <a:prstGeom prst="rect">
              <a:avLst/>
            </a:prstGeom>
            <a:noFill/>
            <a:ln w="9525">
              <a:noFill/>
              <a:miter lim="800000"/>
              <a:headEnd/>
              <a:tailEnd/>
            </a:ln>
          </p:spPr>
          <p:txBody>
            <a:bodyPr wrap="none">
              <a:prstTxWarp prst="textNoShape">
                <a:avLst/>
              </a:prstTxWarp>
              <a:spAutoFit/>
            </a:bodyPr>
            <a:lstStyle/>
            <a:p>
              <a:pPr>
                <a:lnSpc>
                  <a:spcPct val="100000"/>
                </a:lnSpc>
                <a:buClrTx/>
                <a:buSzTx/>
                <a:buFontTx/>
                <a:buNone/>
              </a:pPr>
              <a:r>
                <a:rPr lang="en-US" sz="2700">
                  <a:latin typeface="Calibri" pitchFamily="-107" charset="0"/>
                  <a:ea typeface="ＭＳ Ｐゴシック" pitchFamily="-107" charset="-128"/>
                  <a:cs typeface="ＭＳ Ｐゴシック" pitchFamily="-107" charset="-128"/>
                </a:rPr>
                <a:t>Palomar 60-inch</a:t>
              </a:r>
            </a:p>
          </p:txBody>
        </p:sp>
      </p:grpSp>
      <p:grpSp>
        <p:nvGrpSpPr>
          <p:cNvPr id="3" name="Group 1030"/>
          <p:cNvGrpSpPr>
            <a:grpSpLocks/>
          </p:cNvGrpSpPr>
          <p:nvPr/>
        </p:nvGrpSpPr>
        <p:grpSpPr bwMode="auto">
          <a:xfrm>
            <a:off x="501650" y="1892300"/>
            <a:ext cx="3656013" cy="4287838"/>
            <a:chOff x="758" y="1192"/>
            <a:chExt cx="2070" cy="2715"/>
          </a:xfrm>
        </p:grpSpPr>
        <p:pic>
          <p:nvPicPr>
            <p:cNvPr id="78855" name="Picture 4"/>
            <p:cNvPicPr>
              <a:picLocks noChangeAspect="1"/>
            </p:cNvPicPr>
            <p:nvPr/>
          </p:nvPicPr>
          <p:blipFill>
            <a:blip r:embed="rId4"/>
            <a:srcRect/>
            <a:stretch>
              <a:fillRect/>
            </a:stretch>
          </p:blipFill>
          <p:spPr bwMode="auto">
            <a:xfrm>
              <a:off x="798" y="1192"/>
              <a:ext cx="2030" cy="2706"/>
            </a:xfrm>
            <a:prstGeom prst="rect">
              <a:avLst/>
            </a:prstGeom>
            <a:noFill/>
            <a:ln w="9525">
              <a:noFill/>
              <a:miter lim="800000"/>
              <a:headEnd/>
              <a:tailEnd/>
            </a:ln>
          </p:spPr>
        </p:pic>
        <p:sp>
          <p:nvSpPr>
            <p:cNvPr id="78856" name="TextBox 7"/>
            <p:cNvSpPr txBox="1">
              <a:spLocks noChangeArrowheads="1"/>
            </p:cNvSpPr>
            <p:nvPr/>
          </p:nvSpPr>
          <p:spPr bwMode="auto">
            <a:xfrm>
              <a:off x="758" y="3588"/>
              <a:ext cx="1655" cy="319"/>
            </a:xfrm>
            <a:prstGeom prst="rect">
              <a:avLst/>
            </a:prstGeom>
            <a:noFill/>
            <a:ln w="9525">
              <a:noFill/>
              <a:miter lim="800000"/>
              <a:headEnd/>
              <a:tailEnd/>
            </a:ln>
          </p:spPr>
          <p:txBody>
            <a:bodyPr wrap="none">
              <a:prstTxWarp prst="textNoShape">
                <a:avLst/>
              </a:prstTxWarp>
              <a:spAutoFit/>
            </a:bodyPr>
            <a:lstStyle/>
            <a:p>
              <a:pPr>
                <a:lnSpc>
                  <a:spcPct val="100000"/>
                </a:lnSpc>
                <a:buClrTx/>
                <a:buSzTx/>
                <a:buFontTx/>
                <a:buNone/>
              </a:pPr>
              <a:r>
                <a:rPr lang="en-US" sz="2700">
                  <a:latin typeface="Calibri" pitchFamily="-107" charset="0"/>
                  <a:ea typeface="ＭＳ Ｐゴシック" pitchFamily="-107" charset="-128"/>
                  <a:cs typeface="ＭＳ Ｐゴシック" pitchFamily="-107" charset="-128"/>
                </a:rPr>
                <a:t>Palomar       48-inch</a:t>
              </a:r>
            </a:p>
          </p:txBody>
        </p: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2946" name="Picture 1046" descr="ptf_team"/>
          <p:cNvPicPr>
            <a:picLocks noGrp="1" noChangeAspect="1" noChangeArrowheads="1"/>
          </p:cNvPicPr>
          <p:nvPr>
            <p:ph/>
          </p:nvPr>
        </p:nvPicPr>
        <p:blipFill>
          <a:blip r:embed="rId3"/>
          <a:srcRect t="-55326" b="-55326"/>
          <a:stretch>
            <a:fillRect/>
          </a:stretch>
        </p:blipFill>
        <p:spPr/>
      </p:pic>
      <p:sp>
        <p:nvSpPr>
          <p:cNvPr id="82947" name="Footer Placeholder 6"/>
          <p:cNvSpPr>
            <a:spLocks noGrp="1"/>
          </p:cNvSpPr>
          <p:nvPr>
            <p:ph type="ftr" idx="11"/>
          </p:nvPr>
        </p:nvSpPr>
        <p:spPr bwMode="auto">
          <a:noFill/>
          <a:ln>
            <a:miter lim="800000"/>
            <a:headEnd/>
            <a:tailEnd/>
          </a:ln>
        </p:spPr>
        <p:txBody>
          <a:bodyPr wrap="square" numCol="1" anchorCtr="0" compatLnSpc="1">
            <a:prstTxWarp prst="textNoShape">
              <a:avLst/>
            </a:prstTxWarp>
          </a:bodyPr>
          <a:lstStyle/>
          <a:p>
            <a:r>
              <a:rPr lang="en-US"/>
              <a:t>#</a:t>
            </a:r>
            <a:endParaRPr lang="en-GB"/>
          </a:p>
        </p:txBody>
      </p:sp>
      <p:sp>
        <p:nvSpPr>
          <p:cNvPr id="82948" name="Slide Number Placeholder 4"/>
          <p:cNvSpPr>
            <a:spLocks noGrp="1"/>
          </p:cNvSpPr>
          <p:nvPr>
            <p:ph type="sldNum" idx="12"/>
          </p:nvPr>
        </p:nvSpPr>
        <p:spPr bwMode="auto">
          <a:noFill/>
          <a:ln>
            <a:miter lim="800000"/>
            <a:headEnd/>
            <a:tailEnd/>
          </a:ln>
        </p:spPr>
        <p:txBody>
          <a:bodyPr wrap="square" numCol="1" anchorCtr="0" compatLnSpc="1">
            <a:prstTxWarp prst="textNoShape">
              <a:avLst/>
            </a:prstTxWarp>
          </a:bodyPr>
          <a:lstStyle/>
          <a:p>
            <a:fld id="{64C18D92-2745-F142-9C2A-81BE677976F0}" type="slidenum">
              <a:rPr lang="he-IL" smtClean="0"/>
              <a:pPr/>
              <a:t>17</a:t>
            </a:fld>
            <a:endParaRPr lang="en-GB"/>
          </a:p>
        </p:txBody>
      </p:sp>
      <p:sp>
        <p:nvSpPr>
          <p:cNvPr id="82949" name="Text Box 1026"/>
          <p:cNvSpPr txBox="1">
            <a:spLocks noChangeArrowheads="1"/>
          </p:cNvSpPr>
          <p:nvPr/>
        </p:nvSpPr>
        <p:spPr bwMode="auto">
          <a:xfrm>
            <a:off x="1801813" y="192088"/>
            <a:ext cx="4762500" cy="771525"/>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66FF33"/>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4400">
                <a:solidFill>
                  <a:srgbClr val="091E24"/>
                </a:solidFill>
                <a:latin typeface="Comic Sans MS" pitchFamily="-107" charset="0"/>
              </a:rPr>
              <a:t>PTF collaboration</a:t>
            </a:r>
          </a:p>
        </p:txBody>
      </p:sp>
      <p:pic>
        <p:nvPicPr>
          <p:cNvPr id="82950" name="Picture 7" descr="ptf_logos.png"/>
          <p:cNvPicPr>
            <a:picLocks noChangeAspect="1"/>
          </p:cNvPicPr>
          <p:nvPr/>
        </p:nvPicPr>
        <p:blipFill>
          <a:blip r:embed="rId4"/>
          <a:srcRect/>
          <a:stretch>
            <a:fillRect/>
          </a:stretch>
        </p:blipFill>
        <p:spPr bwMode="auto">
          <a:xfrm>
            <a:off x="0" y="5676900"/>
            <a:ext cx="9144000" cy="1181100"/>
          </a:xfrm>
          <a:prstGeom prst="rect">
            <a:avLst/>
          </a:prstGeom>
          <a:noFill/>
          <a:ln w="9525">
            <a:noFill/>
            <a:miter lim="800000"/>
            <a:headEnd/>
            <a:tailEnd/>
          </a:ln>
        </p:spPr>
      </p:pic>
      <p:sp>
        <p:nvSpPr>
          <p:cNvPr id="82951" name="Text Box 1045"/>
          <p:cNvSpPr txBox="1">
            <a:spLocks noChangeArrowheads="1"/>
          </p:cNvSpPr>
          <p:nvPr/>
        </p:nvSpPr>
        <p:spPr bwMode="auto">
          <a:xfrm>
            <a:off x="107950" y="5089525"/>
            <a:ext cx="9034463" cy="433388"/>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200">
                <a:solidFill>
                  <a:schemeClr val="accent2"/>
                </a:solidFill>
                <a:latin typeface="Comic Sans MS" pitchFamily="-107" charset="0"/>
              </a:rPr>
              <a:t>Caltech, LCOGT, Berkeley, LBL, IPAC, Columbia, Oxford, Weizmann</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5" name="Slide Number Placeholder 5"/>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51C31A7C-852C-CF4F-819A-C678D095A16A}" type="slidenum">
              <a:rPr lang="he-IL"/>
              <a:pPr/>
              <a:t>18</a:t>
            </a:fld>
            <a:endParaRPr lang="en-GB"/>
          </a:p>
        </p:txBody>
      </p:sp>
      <p:sp>
        <p:nvSpPr>
          <p:cNvPr id="84996" name="Text Box 2"/>
          <p:cNvSpPr txBox="1">
            <a:spLocks noChangeArrowheads="1"/>
          </p:cNvSpPr>
          <p:nvPr/>
        </p:nvSpPr>
        <p:spPr bwMode="auto">
          <a:xfrm>
            <a:off x="2657475" y="192088"/>
            <a:ext cx="3649663" cy="771525"/>
          </a:xfrm>
          <a:prstGeom prst="rect">
            <a:avLst/>
          </a:prstGeom>
          <a:noFill/>
          <a:ln w="9525">
            <a:noFill/>
            <a:round/>
            <a:headEnd/>
            <a:tailEnd/>
          </a:ln>
        </p:spPr>
        <p:txBody>
          <a:bodyPr wrap="none" lIns="90000" tIns="46800" rIns="90000" bIns="46800">
            <a:prstTxWarp prst="textNoShape">
              <a:avLst/>
            </a:prstTxWarp>
            <a:spAutoFit/>
          </a:bodyPr>
          <a:lstStyle/>
          <a:p>
            <a:pPr algn="ctr">
              <a:lnSpc>
                <a:spcPct val="100000"/>
              </a:lnSpc>
              <a:buClr>
                <a:srgbClr val="66FF33"/>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4400">
                <a:solidFill>
                  <a:srgbClr val="091E24"/>
                </a:solidFill>
                <a:latin typeface="Comic Sans MS" pitchFamily="-107" charset="0"/>
              </a:rPr>
              <a:t>PTF overview</a:t>
            </a:r>
          </a:p>
        </p:txBody>
      </p:sp>
      <p:sp>
        <p:nvSpPr>
          <p:cNvPr id="84997" name="Text Box 3"/>
          <p:cNvSpPr txBox="1">
            <a:spLocks noChangeArrowheads="1"/>
          </p:cNvSpPr>
          <p:nvPr/>
        </p:nvSpPr>
        <p:spPr bwMode="auto">
          <a:xfrm>
            <a:off x="708025" y="3702050"/>
            <a:ext cx="5302250" cy="525463"/>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chemeClr val="accent2"/>
                </a:solidFill>
                <a:latin typeface="Comic Sans MS" pitchFamily="-107" charset="0"/>
              </a:rPr>
              <a:t>Typical seeing ~1.8” (best 1.4”)</a:t>
            </a:r>
          </a:p>
        </p:txBody>
      </p:sp>
      <p:sp>
        <p:nvSpPr>
          <p:cNvPr id="50180" name="AutoShape 4"/>
          <p:cNvSpPr>
            <a:spLocks noChangeArrowheads="1"/>
          </p:cNvSpPr>
          <p:nvPr/>
        </p:nvSpPr>
        <p:spPr bwMode="auto">
          <a:xfrm>
            <a:off x="292100" y="3794125"/>
            <a:ext cx="304800" cy="304800"/>
          </a:xfrm>
          <a:prstGeom prst="star5">
            <a:avLst/>
          </a:prstGeom>
          <a:solidFill>
            <a:srgbClr val="FF0000"/>
          </a:solidFill>
          <a:ln w="9360">
            <a:solidFill>
              <a:srgbClr val="000000"/>
            </a:solidFill>
            <a:miter lim="800000"/>
            <a:headEnd/>
            <a:tailEnd/>
          </a:ln>
          <a:effectLst/>
        </p:spPr>
        <p:txBody>
          <a:bodyPr wrap="none" anchor="ctr">
            <a:prstTxWarp prst="textNoShape">
              <a:avLst/>
            </a:prstTxWarp>
          </a:bodyPr>
          <a:lstStyle/>
          <a:p>
            <a:pPr>
              <a:buFont typeface="Arial" pitchFamily="-111" charset="0"/>
              <a:buNone/>
              <a:defRPr/>
            </a:pPr>
            <a:endParaRPr lang="en-US">
              <a:latin typeface="Arial" pitchFamily="-111" charset="0"/>
              <a:ea typeface="Arial" pitchFamily="-111" charset="0"/>
              <a:cs typeface="Arial" pitchFamily="-111" charset="0"/>
            </a:endParaRPr>
          </a:p>
        </p:txBody>
      </p:sp>
      <p:sp>
        <p:nvSpPr>
          <p:cNvPr id="84999" name="Text Box 5"/>
          <p:cNvSpPr txBox="1">
            <a:spLocks noChangeArrowheads="1"/>
          </p:cNvSpPr>
          <p:nvPr/>
        </p:nvSpPr>
        <p:spPr bwMode="auto">
          <a:xfrm>
            <a:off x="682625" y="4422775"/>
            <a:ext cx="4175125" cy="525463"/>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chemeClr val="accent2"/>
                </a:solidFill>
                <a:latin typeface="Comic Sans MS" pitchFamily="-107" charset="0"/>
              </a:rPr>
              <a:t>Lim. Mag (5</a:t>
            </a:r>
            <a:r>
              <a:rPr lang="en-GB" sz="2800">
                <a:solidFill>
                  <a:schemeClr val="accent2"/>
                </a:solidFill>
                <a:latin typeface="Symbol" pitchFamily="-107" charset="2"/>
              </a:rPr>
              <a:t>s</a:t>
            </a:r>
            <a:r>
              <a:rPr lang="en-GB" sz="2800">
                <a:solidFill>
                  <a:schemeClr val="accent2"/>
                </a:solidFill>
                <a:latin typeface="Comic Sans MS" pitchFamily="-107" charset="0"/>
              </a:rPr>
              <a:t>) ~21 in g,R</a:t>
            </a:r>
          </a:p>
        </p:txBody>
      </p:sp>
      <p:sp>
        <p:nvSpPr>
          <p:cNvPr id="50182" name="AutoShape 6"/>
          <p:cNvSpPr>
            <a:spLocks noChangeArrowheads="1"/>
          </p:cNvSpPr>
          <p:nvPr/>
        </p:nvSpPr>
        <p:spPr bwMode="auto">
          <a:xfrm>
            <a:off x="266700" y="4514850"/>
            <a:ext cx="304800" cy="304800"/>
          </a:xfrm>
          <a:prstGeom prst="star5">
            <a:avLst/>
          </a:prstGeom>
          <a:solidFill>
            <a:srgbClr val="FF0000"/>
          </a:solidFill>
          <a:ln w="9360">
            <a:solidFill>
              <a:srgbClr val="000000"/>
            </a:solidFill>
            <a:miter lim="800000"/>
            <a:headEnd/>
            <a:tailEnd/>
          </a:ln>
          <a:effectLst/>
        </p:spPr>
        <p:txBody>
          <a:bodyPr wrap="none" anchor="ctr">
            <a:prstTxWarp prst="textNoShape">
              <a:avLst/>
            </a:prstTxWarp>
          </a:bodyPr>
          <a:lstStyle/>
          <a:p>
            <a:pPr>
              <a:buFont typeface="Arial" pitchFamily="-111" charset="0"/>
              <a:buNone/>
              <a:defRPr/>
            </a:pPr>
            <a:endParaRPr lang="en-US">
              <a:latin typeface="Arial" pitchFamily="-111" charset="0"/>
              <a:ea typeface="Arial" pitchFamily="-111" charset="0"/>
              <a:cs typeface="Arial" pitchFamily="-111" charset="0"/>
            </a:endParaRPr>
          </a:p>
        </p:txBody>
      </p:sp>
      <p:sp>
        <p:nvSpPr>
          <p:cNvPr id="85001" name="Text Box 7"/>
          <p:cNvSpPr txBox="1">
            <a:spLocks noChangeArrowheads="1"/>
          </p:cNvSpPr>
          <p:nvPr/>
        </p:nvSpPr>
        <p:spPr bwMode="auto">
          <a:xfrm>
            <a:off x="666750" y="1773238"/>
            <a:ext cx="4787900" cy="525462"/>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chemeClr val="accent2"/>
                </a:solidFill>
                <a:latin typeface="Comic Sans MS" pitchFamily="-107" charset="0"/>
              </a:rPr>
              <a:t>First light: December 2008</a:t>
            </a:r>
          </a:p>
        </p:txBody>
      </p:sp>
      <p:sp>
        <p:nvSpPr>
          <p:cNvPr id="50184" name="AutoShape 8"/>
          <p:cNvSpPr>
            <a:spLocks noChangeArrowheads="1"/>
          </p:cNvSpPr>
          <p:nvPr/>
        </p:nvSpPr>
        <p:spPr bwMode="auto">
          <a:xfrm>
            <a:off x="250825" y="1865313"/>
            <a:ext cx="304800" cy="304800"/>
          </a:xfrm>
          <a:prstGeom prst="star5">
            <a:avLst/>
          </a:prstGeom>
          <a:solidFill>
            <a:srgbClr val="FF0000"/>
          </a:solidFill>
          <a:ln w="9360">
            <a:solidFill>
              <a:srgbClr val="000000"/>
            </a:solidFill>
            <a:miter lim="800000"/>
            <a:headEnd/>
            <a:tailEnd/>
          </a:ln>
          <a:effectLst/>
        </p:spPr>
        <p:txBody>
          <a:bodyPr wrap="none" anchor="ctr">
            <a:prstTxWarp prst="textNoShape">
              <a:avLst/>
            </a:prstTxWarp>
          </a:bodyPr>
          <a:lstStyle/>
          <a:p>
            <a:pPr>
              <a:buFont typeface="Arial" pitchFamily="-111" charset="0"/>
              <a:buNone/>
              <a:defRPr/>
            </a:pPr>
            <a:endParaRPr lang="en-US">
              <a:latin typeface="Arial" pitchFamily="-111" charset="0"/>
              <a:ea typeface="Arial" pitchFamily="-111" charset="0"/>
              <a:cs typeface="Arial" pitchFamily="-111" charset="0"/>
            </a:endParaRPr>
          </a:p>
        </p:txBody>
      </p:sp>
      <p:sp>
        <p:nvSpPr>
          <p:cNvPr id="85003" name="Text Box 9"/>
          <p:cNvSpPr txBox="1">
            <a:spLocks noChangeArrowheads="1"/>
          </p:cNvSpPr>
          <p:nvPr/>
        </p:nvSpPr>
        <p:spPr bwMode="auto">
          <a:xfrm>
            <a:off x="666750" y="2478088"/>
            <a:ext cx="5429250" cy="955675"/>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chemeClr val="accent2"/>
                </a:solidFill>
                <a:latin typeface="Comic Sans MS" pitchFamily="-107" charset="0"/>
              </a:rPr>
              <a:t>First science run: March 2009</a:t>
            </a:r>
          </a:p>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chemeClr val="accent2"/>
                </a:solidFill>
                <a:latin typeface="Comic Sans MS" pitchFamily="-107" charset="0"/>
              </a:rPr>
              <a:t>Finish Commissioning: late June</a:t>
            </a:r>
          </a:p>
        </p:txBody>
      </p:sp>
      <p:sp>
        <p:nvSpPr>
          <p:cNvPr id="50186" name="AutoShape 10"/>
          <p:cNvSpPr>
            <a:spLocks noChangeArrowheads="1"/>
          </p:cNvSpPr>
          <p:nvPr/>
        </p:nvSpPr>
        <p:spPr bwMode="auto">
          <a:xfrm>
            <a:off x="250825" y="2570163"/>
            <a:ext cx="304800" cy="304800"/>
          </a:xfrm>
          <a:prstGeom prst="star5">
            <a:avLst/>
          </a:prstGeom>
          <a:solidFill>
            <a:srgbClr val="FF0000"/>
          </a:solidFill>
          <a:ln w="9360">
            <a:solidFill>
              <a:srgbClr val="000000"/>
            </a:solidFill>
            <a:miter lim="800000"/>
            <a:headEnd/>
            <a:tailEnd/>
          </a:ln>
          <a:effectLst/>
        </p:spPr>
        <p:txBody>
          <a:bodyPr wrap="none" anchor="ctr">
            <a:prstTxWarp prst="textNoShape">
              <a:avLst/>
            </a:prstTxWarp>
          </a:bodyPr>
          <a:lstStyle/>
          <a:p>
            <a:pPr>
              <a:buFont typeface="Arial" pitchFamily="-111" charset="0"/>
              <a:buNone/>
              <a:defRPr/>
            </a:pPr>
            <a:endParaRPr lang="en-US">
              <a:latin typeface="Arial" pitchFamily="-111" charset="0"/>
              <a:ea typeface="Arial" pitchFamily="-111" charset="0"/>
              <a:cs typeface="Arial" pitchFamily="-111"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042" name="Footer Placeholder 5"/>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r>
              <a:rPr lang="en-US"/>
              <a:t>#</a:t>
            </a:r>
          </a:p>
        </p:txBody>
      </p:sp>
      <p:sp>
        <p:nvSpPr>
          <p:cNvPr id="87043" name="Slide Number Placeholder 5"/>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43DCB2A0-04F9-FC46-A0C2-0290D176BE22}" type="slidenum">
              <a:rPr lang="he-IL"/>
              <a:pPr/>
              <a:t>19</a:t>
            </a:fld>
            <a:endParaRPr lang="en-GB"/>
          </a:p>
        </p:txBody>
      </p:sp>
      <p:sp>
        <p:nvSpPr>
          <p:cNvPr id="87044" name="Text Box 2"/>
          <p:cNvSpPr txBox="1">
            <a:spLocks noChangeArrowheads="1"/>
          </p:cNvSpPr>
          <p:nvPr/>
        </p:nvSpPr>
        <p:spPr bwMode="auto">
          <a:xfrm>
            <a:off x="2657475" y="192088"/>
            <a:ext cx="3649663" cy="771525"/>
          </a:xfrm>
          <a:prstGeom prst="rect">
            <a:avLst/>
          </a:prstGeom>
          <a:noFill/>
          <a:ln w="9525">
            <a:noFill/>
            <a:round/>
            <a:headEnd/>
            <a:tailEnd/>
          </a:ln>
        </p:spPr>
        <p:txBody>
          <a:bodyPr wrap="none" lIns="90000" tIns="46800" rIns="90000" bIns="46800">
            <a:prstTxWarp prst="textNoShape">
              <a:avLst/>
            </a:prstTxWarp>
            <a:spAutoFit/>
          </a:bodyPr>
          <a:lstStyle/>
          <a:p>
            <a:pPr algn="ctr">
              <a:lnSpc>
                <a:spcPct val="100000"/>
              </a:lnSpc>
              <a:buClr>
                <a:srgbClr val="66FF33"/>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4400">
                <a:solidFill>
                  <a:srgbClr val="091E24"/>
                </a:solidFill>
                <a:latin typeface="Comic Sans MS" pitchFamily="-107" charset="0"/>
              </a:rPr>
              <a:t>PTF overview</a:t>
            </a:r>
          </a:p>
        </p:txBody>
      </p:sp>
      <p:pic>
        <p:nvPicPr>
          <p:cNvPr id="87045" name="Picture 3"/>
          <p:cNvPicPr>
            <a:picLocks noChangeAspect="1"/>
          </p:cNvPicPr>
          <p:nvPr/>
        </p:nvPicPr>
        <p:blipFill>
          <a:blip r:embed="rId3"/>
          <a:srcRect/>
          <a:stretch>
            <a:fillRect/>
          </a:stretch>
        </p:blipFill>
        <p:spPr bwMode="auto">
          <a:xfrm>
            <a:off x="431800" y="1444625"/>
            <a:ext cx="8027988" cy="5297488"/>
          </a:xfrm>
          <a:prstGeom prst="rect">
            <a:avLst/>
          </a:prstGeom>
          <a:noFill/>
          <a:ln w="9525">
            <a:noFill/>
            <a:miter lim="800000"/>
            <a:headEnd/>
            <a:tailEnd/>
          </a:ln>
        </p:spPr>
      </p:pic>
      <p:sp>
        <p:nvSpPr>
          <p:cNvPr id="5" name="Rectangle 4"/>
          <p:cNvSpPr/>
          <p:nvPr/>
        </p:nvSpPr>
        <p:spPr>
          <a:xfrm>
            <a:off x="6005513" y="4344988"/>
            <a:ext cx="655637" cy="374650"/>
          </a:xfrm>
          <a:prstGeom prst="rect">
            <a:avLst/>
          </a:prstGeom>
          <a:gradFill flip="none" rotWithShape="1">
            <a:gsLst>
              <a:gs pos="0">
                <a:schemeClr val="accent2">
                  <a:tint val="50000"/>
                  <a:satMod val="300000"/>
                  <a:alpha val="46000"/>
                </a:schemeClr>
              </a:gs>
              <a:gs pos="35000">
                <a:schemeClr val="accent2">
                  <a:tint val="37000"/>
                  <a:satMod val="300000"/>
                  <a:alpha val="46000"/>
                </a:schemeClr>
              </a:gs>
              <a:gs pos="100000">
                <a:schemeClr val="accent2">
                  <a:tint val="15000"/>
                  <a:satMod val="350000"/>
                  <a:alpha val="46000"/>
                </a:schemeClr>
              </a:gs>
            </a:gsLst>
            <a:lin ang="16200000" scaled="1"/>
            <a:tileRect/>
          </a:gradFill>
          <a:ln w="44450" cap="flat" cmpd="sng" algn="ctr">
            <a:solidFill>
              <a:srgbClr val="FF0000"/>
            </a:solidFill>
            <a:prstDash val="solid"/>
            <a:round/>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nchor="ctr">
            <a:prstTxWarp prst="textNoShape">
              <a:avLst/>
            </a:prstTxWarp>
          </a:bodyPr>
          <a:lstStyle/>
          <a:p>
            <a:pPr algn="ctr">
              <a:lnSpc>
                <a:spcPct val="100000"/>
              </a:lnSpc>
              <a:buClrTx/>
              <a:buSzTx/>
              <a:buFontTx/>
              <a:buNone/>
              <a:defRPr/>
            </a:pPr>
            <a:endParaRPr lang="en-US">
              <a:solidFill>
                <a:srgbClr val="000000"/>
              </a:solidFill>
              <a:latin typeface="Calibri" pitchFamily="-111" charset="0"/>
              <a:ea typeface="ＭＳ Ｐゴシック" pitchFamily="-111" charset="-128"/>
              <a:cs typeface="ＭＳ Ｐゴシック" pitchFamily="-111" charset="-128"/>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1026"/>
          <p:cNvSpPr>
            <a:spLocks noGrp="1" noChangeArrowheads="1"/>
          </p:cNvSpPr>
          <p:nvPr>
            <p:ph type="title"/>
          </p:nvPr>
        </p:nvSpPr>
        <p:spPr/>
        <p:txBody>
          <a:bodyPr/>
          <a:lstStyle/>
          <a:p>
            <a:r>
              <a:rPr lang="en-US"/>
              <a:t>Astronomy: Golden Age</a:t>
            </a:r>
          </a:p>
        </p:txBody>
      </p:sp>
      <p:sp>
        <p:nvSpPr>
          <p:cNvPr id="72707" name="Rectangle 1027"/>
          <p:cNvSpPr>
            <a:spLocks noGrp="1" noChangeArrowheads="1"/>
          </p:cNvSpPr>
          <p:nvPr>
            <p:ph idx="1"/>
          </p:nvPr>
        </p:nvSpPr>
        <p:spPr/>
        <p:txBody>
          <a:bodyPr rtlCol="0">
            <a:normAutofit/>
          </a:bodyPr>
          <a:lstStyle/>
          <a:p>
            <a:pPr fontAlgn="auto">
              <a:spcAft>
                <a:spcPts val="0"/>
              </a:spcAft>
              <a:buClr>
                <a:schemeClr val="accent1">
                  <a:lumMod val="60000"/>
                  <a:lumOff val="40000"/>
                </a:schemeClr>
              </a:buClr>
              <a:buFont typeface="Wingdings" pitchFamily="-107" charset="2"/>
              <a:buChar char="§"/>
              <a:defRPr/>
            </a:pPr>
            <a:r>
              <a:rPr lang="en-US" sz="2800" smtClean="0">
                <a:solidFill>
                  <a:schemeClr val="tx1">
                    <a:lumMod val="65000"/>
                    <a:lumOff val="35000"/>
                  </a:schemeClr>
                </a:solidFill>
              </a:rPr>
              <a:t>Extra-solar planets</a:t>
            </a:r>
          </a:p>
          <a:p>
            <a:pPr lvl="1" fontAlgn="auto">
              <a:spcAft>
                <a:spcPts val="0"/>
              </a:spcAft>
              <a:buClr>
                <a:schemeClr val="accent1">
                  <a:lumMod val="75000"/>
                </a:schemeClr>
              </a:buClr>
              <a:buFont typeface="Wingdings" pitchFamily="-107" charset="2"/>
              <a:buChar char="§"/>
              <a:defRPr/>
            </a:pPr>
            <a:r>
              <a:rPr lang="en-US" sz="2400" smtClean="0">
                <a:solidFill>
                  <a:schemeClr val="tx1">
                    <a:lumMod val="65000"/>
                    <a:lumOff val="35000"/>
                  </a:schemeClr>
                </a:solidFill>
                <a:ea typeface="+mn-ea"/>
              </a:rPr>
              <a:t>Planet formation as a physical process</a:t>
            </a:r>
            <a:endParaRPr lang="en-US" sz="2800" smtClean="0">
              <a:solidFill>
                <a:schemeClr val="tx1">
                  <a:lumMod val="65000"/>
                  <a:lumOff val="35000"/>
                </a:schemeClr>
              </a:solidFill>
              <a:cs typeface="ＭＳ Ｐゴシック" pitchFamily="-107" charset="-128"/>
            </a:endParaRPr>
          </a:p>
          <a:p>
            <a:pPr fontAlgn="auto">
              <a:spcAft>
                <a:spcPts val="0"/>
              </a:spcAft>
              <a:buClr>
                <a:schemeClr val="accent1">
                  <a:lumMod val="60000"/>
                  <a:lumOff val="40000"/>
                </a:schemeClr>
              </a:buClr>
              <a:buFont typeface="Wingdings" pitchFamily="-107" charset="2"/>
              <a:buChar char="§"/>
              <a:defRPr/>
            </a:pPr>
            <a:r>
              <a:rPr lang="en-US" sz="2800" smtClean="0">
                <a:solidFill>
                  <a:schemeClr val="tx1">
                    <a:lumMod val="65000"/>
                    <a:lumOff val="35000"/>
                  </a:schemeClr>
                </a:solidFill>
              </a:rPr>
              <a:t>Origin </a:t>
            </a:r>
            <a:r>
              <a:rPr lang="en-US" sz="2800">
                <a:solidFill>
                  <a:schemeClr val="tx1">
                    <a:lumMod val="65000"/>
                    <a:lumOff val="35000"/>
                  </a:schemeClr>
                </a:solidFill>
              </a:rPr>
              <a:t>of the Universe </a:t>
            </a:r>
            <a:endParaRPr lang="en-US" sz="2800" smtClean="0">
              <a:solidFill>
                <a:schemeClr val="tx1">
                  <a:lumMod val="65000"/>
                  <a:lumOff val="35000"/>
                </a:schemeClr>
              </a:solidFill>
            </a:endParaRPr>
          </a:p>
          <a:p>
            <a:pPr lvl="1" fontAlgn="auto">
              <a:spcAft>
                <a:spcPts val="0"/>
              </a:spcAft>
              <a:buClr>
                <a:schemeClr val="accent1">
                  <a:lumMod val="75000"/>
                </a:schemeClr>
              </a:buClr>
              <a:buFont typeface="Wingdings" pitchFamily="-107" charset="2"/>
              <a:buChar char="§"/>
              <a:defRPr/>
            </a:pPr>
            <a:r>
              <a:rPr lang="en-US" sz="2400" smtClean="0">
                <a:solidFill>
                  <a:schemeClr val="tx1">
                    <a:lumMod val="65000"/>
                    <a:lumOff val="35000"/>
                  </a:schemeClr>
                </a:solidFill>
                <a:ea typeface="+mn-ea"/>
              </a:rPr>
              <a:t>Very Early Universe</a:t>
            </a:r>
          </a:p>
          <a:p>
            <a:pPr lvl="1" fontAlgn="auto">
              <a:spcAft>
                <a:spcPts val="0"/>
              </a:spcAft>
              <a:buClr>
                <a:schemeClr val="accent1">
                  <a:lumMod val="75000"/>
                </a:schemeClr>
              </a:buClr>
              <a:buFont typeface="Wingdings" pitchFamily="-107" charset="2"/>
              <a:buChar char="§"/>
              <a:defRPr/>
            </a:pPr>
            <a:r>
              <a:rPr lang="en-US" sz="2400" smtClean="0">
                <a:solidFill>
                  <a:schemeClr val="tx1">
                    <a:lumMod val="65000"/>
                    <a:lumOff val="35000"/>
                  </a:schemeClr>
                </a:solidFill>
                <a:ea typeface="+mn-ea"/>
              </a:rPr>
              <a:t>Origin of Dark Matter, Dark Energy</a:t>
            </a:r>
          </a:p>
          <a:p>
            <a:pPr fontAlgn="auto">
              <a:spcAft>
                <a:spcPts val="0"/>
              </a:spcAft>
              <a:buClr>
                <a:schemeClr val="accent1">
                  <a:lumMod val="60000"/>
                  <a:lumOff val="40000"/>
                </a:schemeClr>
              </a:buClr>
              <a:buFont typeface="Wingdings" pitchFamily="-107" charset="2"/>
              <a:buChar char="§"/>
              <a:defRPr/>
            </a:pPr>
            <a:r>
              <a:rPr lang="en-US" sz="2800">
                <a:solidFill>
                  <a:schemeClr val="tx1">
                    <a:lumMod val="65000"/>
                    <a:lumOff val="35000"/>
                  </a:schemeClr>
                </a:solidFill>
              </a:rPr>
              <a:t>Dense </a:t>
            </a:r>
            <a:r>
              <a:rPr lang="en-US" sz="2800" smtClean="0">
                <a:solidFill>
                  <a:schemeClr val="tx1">
                    <a:lumMod val="65000"/>
                    <a:lumOff val="35000"/>
                  </a:schemeClr>
                </a:solidFill>
              </a:rPr>
              <a:t>Matter</a:t>
            </a:r>
          </a:p>
          <a:p>
            <a:pPr lvl="1" fontAlgn="auto">
              <a:spcAft>
                <a:spcPts val="0"/>
              </a:spcAft>
              <a:buClr>
                <a:schemeClr val="accent1">
                  <a:lumMod val="75000"/>
                </a:schemeClr>
              </a:buClr>
              <a:buFont typeface="Wingdings" pitchFamily="-107" charset="2"/>
              <a:buChar char="§"/>
              <a:defRPr/>
            </a:pPr>
            <a:r>
              <a:rPr lang="en-US" sz="2600" smtClean="0">
                <a:solidFill>
                  <a:schemeClr val="tx1">
                    <a:lumMod val="65000"/>
                    <a:lumOff val="35000"/>
                  </a:schemeClr>
                </a:solidFill>
                <a:cs typeface="ＭＳ Ｐゴシック" pitchFamily="-107" charset="-128"/>
              </a:rPr>
              <a:t>Nature’s laboratory</a:t>
            </a:r>
          </a:p>
          <a:p>
            <a:pPr fontAlgn="auto">
              <a:spcAft>
                <a:spcPts val="0"/>
              </a:spcAft>
              <a:buClr>
                <a:schemeClr val="accent1">
                  <a:lumMod val="60000"/>
                  <a:lumOff val="40000"/>
                </a:schemeClr>
              </a:buClr>
              <a:buFont typeface="Wingdings" pitchFamily="-107" charset="2"/>
              <a:buChar char="§"/>
              <a:defRPr/>
            </a:pPr>
            <a:r>
              <a:rPr lang="en-US" sz="2800">
                <a:solidFill>
                  <a:schemeClr val="tx1">
                    <a:lumMod val="65000"/>
                    <a:lumOff val="35000"/>
                  </a:schemeClr>
                </a:solidFill>
              </a:rPr>
              <a:t>Relativistic Astrophysics</a:t>
            </a:r>
          </a:p>
          <a:p>
            <a:pPr lvl="1" fontAlgn="auto">
              <a:spcAft>
                <a:spcPts val="0"/>
              </a:spcAft>
              <a:buClr>
                <a:schemeClr val="accent1">
                  <a:lumMod val="75000"/>
                </a:schemeClr>
              </a:buClr>
              <a:buFont typeface="Wingdings" pitchFamily="-107" charset="2"/>
              <a:buChar char="§"/>
              <a:defRPr/>
            </a:pPr>
            <a:endParaRPr lang="en-US" sz="2400">
              <a:solidFill>
                <a:schemeClr val="tx1">
                  <a:lumMod val="65000"/>
                  <a:lumOff val="35000"/>
                </a:schemeClr>
              </a:solidFill>
              <a:ea typeface="+mn-ea"/>
            </a:endParaRPr>
          </a:p>
          <a:p>
            <a:pPr fontAlgn="auto">
              <a:spcAft>
                <a:spcPts val="0"/>
              </a:spcAft>
              <a:buClr>
                <a:schemeClr val="accent1">
                  <a:lumMod val="60000"/>
                  <a:lumOff val="40000"/>
                </a:schemeClr>
              </a:buClr>
              <a:buFont typeface="Wingdings" pitchFamily="-107" charset="2"/>
              <a:buNone/>
              <a:defRPr/>
            </a:pPr>
            <a:endParaRPr lang="en-US" sz="2800">
              <a:solidFill>
                <a:schemeClr val="tx1">
                  <a:lumMod val="65000"/>
                  <a:lumOff val="35000"/>
                </a:schemeClr>
              </a:solidFill>
            </a:endParaRPr>
          </a:p>
        </p:txBody>
      </p:sp>
      <p:sp>
        <p:nvSpPr>
          <p:cNvPr id="37892" name="Footer Placeholder 4"/>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endParaRPr lang="en-US" dirty="0"/>
          </a:p>
        </p:txBody>
      </p:sp>
      <p:sp>
        <p:nvSpPr>
          <p:cNvPr id="37893" name="Slide Number Placeholder 5"/>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3573E942-B25B-6B4E-9798-98991A4F629F}" type="slidenum">
              <a:rPr lang="en-US"/>
              <a:pPr/>
              <a:t>2</a:t>
            </a:fld>
            <a:r>
              <a:rPr lang="en-US"/>
              <a:t>/50</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9090" name="Picture 4"/>
          <p:cNvPicPr>
            <a:picLocks noGrp="1" noChangeAspect="1"/>
          </p:cNvPicPr>
          <p:nvPr>
            <p:ph/>
          </p:nvPr>
        </p:nvPicPr>
        <p:blipFill>
          <a:blip r:embed="rId3"/>
          <a:srcRect/>
          <a:stretch>
            <a:fillRect/>
          </a:stretch>
        </p:blipFill>
        <p:spPr>
          <a:xfrm>
            <a:off x="890588" y="1557338"/>
            <a:ext cx="7281862" cy="5270500"/>
          </a:xfrm>
        </p:spPr>
      </p:pic>
      <p:sp>
        <p:nvSpPr>
          <p:cNvPr id="89091" name="Footer Placeholder 4"/>
          <p:cNvSpPr>
            <a:spLocks noGrp="1"/>
          </p:cNvSpPr>
          <p:nvPr>
            <p:ph type="ftr" idx="11"/>
          </p:nvPr>
        </p:nvSpPr>
        <p:spPr bwMode="auto">
          <a:noFill/>
          <a:ln>
            <a:miter lim="800000"/>
            <a:headEnd/>
            <a:tailEnd/>
          </a:ln>
        </p:spPr>
        <p:txBody>
          <a:bodyPr wrap="square" numCol="1" anchorCtr="0" compatLnSpc="1">
            <a:prstTxWarp prst="textNoShape">
              <a:avLst/>
            </a:prstTxWarp>
          </a:bodyPr>
          <a:lstStyle/>
          <a:p>
            <a:r>
              <a:rPr lang="en-US"/>
              <a:t>#</a:t>
            </a:r>
            <a:endParaRPr lang="en-GB"/>
          </a:p>
        </p:txBody>
      </p:sp>
      <p:sp>
        <p:nvSpPr>
          <p:cNvPr id="89092" name="Slide Number Placeholder 4"/>
          <p:cNvSpPr>
            <a:spLocks noGrp="1"/>
          </p:cNvSpPr>
          <p:nvPr>
            <p:ph type="sldNum" idx="12"/>
          </p:nvPr>
        </p:nvSpPr>
        <p:spPr bwMode="auto">
          <a:noFill/>
          <a:ln>
            <a:miter lim="800000"/>
            <a:headEnd/>
            <a:tailEnd/>
          </a:ln>
        </p:spPr>
        <p:txBody>
          <a:bodyPr wrap="square" numCol="1" anchorCtr="0" compatLnSpc="1">
            <a:prstTxWarp prst="textNoShape">
              <a:avLst/>
            </a:prstTxWarp>
          </a:bodyPr>
          <a:lstStyle/>
          <a:p>
            <a:fld id="{EBF20B21-6923-9648-A6AA-A9EF29145AB5}" type="slidenum">
              <a:rPr lang="he-IL" smtClean="0"/>
              <a:pPr/>
              <a:t>20</a:t>
            </a:fld>
            <a:endParaRPr lang="en-GB"/>
          </a:p>
        </p:txBody>
      </p:sp>
      <p:sp>
        <p:nvSpPr>
          <p:cNvPr id="89093" name="Text Box 1026"/>
          <p:cNvSpPr txBox="1">
            <a:spLocks noChangeArrowheads="1"/>
          </p:cNvSpPr>
          <p:nvPr/>
        </p:nvSpPr>
        <p:spPr bwMode="auto">
          <a:xfrm>
            <a:off x="2657475" y="192088"/>
            <a:ext cx="3649663" cy="771525"/>
          </a:xfrm>
          <a:prstGeom prst="rect">
            <a:avLst/>
          </a:prstGeom>
          <a:noFill/>
          <a:ln w="9525">
            <a:noFill/>
            <a:round/>
            <a:headEnd/>
            <a:tailEnd/>
          </a:ln>
        </p:spPr>
        <p:txBody>
          <a:bodyPr wrap="none" lIns="90000" tIns="46800" rIns="90000" bIns="46800">
            <a:prstTxWarp prst="textNoShape">
              <a:avLst/>
            </a:prstTxWarp>
            <a:spAutoFit/>
          </a:bodyPr>
          <a:lstStyle/>
          <a:p>
            <a:pPr algn="ctr">
              <a:lnSpc>
                <a:spcPct val="100000"/>
              </a:lnSpc>
              <a:buClr>
                <a:srgbClr val="66FF33"/>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4400">
                <a:solidFill>
                  <a:srgbClr val="091E24"/>
                </a:solidFill>
                <a:latin typeface="Comic Sans MS" pitchFamily="-107" charset="0"/>
              </a:rPr>
              <a:t>PTF overview</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138" name="Footer Placeholder 5"/>
          <p:cNvSpPr>
            <a:spLocks noGrp="1"/>
          </p:cNvSpPr>
          <p:nvPr>
            <p:ph type="ftr" idx="11"/>
          </p:nvPr>
        </p:nvSpPr>
        <p:spPr bwMode="auto">
          <a:noFill/>
          <a:ln>
            <a:miter lim="800000"/>
            <a:headEnd/>
            <a:tailEnd/>
          </a:ln>
        </p:spPr>
        <p:txBody>
          <a:bodyPr wrap="square" numCol="1" anchorCtr="0" compatLnSpc="1">
            <a:prstTxWarp prst="textNoShape">
              <a:avLst/>
            </a:prstTxWarp>
          </a:bodyPr>
          <a:lstStyle/>
          <a:p>
            <a:endParaRPr lang="en-GB" dirty="0"/>
          </a:p>
        </p:txBody>
      </p:sp>
      <p:sp>
        <p:nvSpPr>
          <p:cNvPr id="91139" name="Slide Number Placeholder 4"/>
          <p:cNvSpPr>
            <a:spLocks noGrp="1"/>
          </p:cNvSpPr>
          <p:nvPr>
            <p:ph type="sldNum" idx="12"/>
          </p:nvPr>
        </p:nvSpPr>
        <p:spPr bwMode="auto">
          <a:noFill/>
          <a:ln>
            <a:miter lim="800000"/>
            <a:headEnd/>
            <a:tailEnd/>
          </a:ln>
        </p:spPr>
        <p:txBody>
          <a:bodyPr wrap="square" numCol="1" anchorCtr="0" compatLnSpc="1">
            <a:prstTxWarp prst="textNoShape">
              <a:avLst/>
            </a:prstTxWarp>
          </a:bodyPr>
          <a:lstStyle/>
          <a:p>
            <a:fld id="{3B37CA04-C5EE-B14D-8537-824C4B9D4D05}" type="slidenum">
              <a:rPr lang="he-IL" smtClean="0"/>
              <a:pPr/>
              <a:t>21</a:t>
            </a:fld>
            <a:endParaRPr lang="en-GB"/>
          </a:p>
        </p:txBody>
      </p:sp>
      <p:sp>
        <p:nvSpPr>
          <p:cNvPr id="91140" name="Text Box 2"/>
          <p:cNvSpPr txBox="1">
            <a:spLocks noChangeArrowheads="1"/>
          </p:cNvSpPr>
          <p:nvPr/>
        </p:nvSpPr>
        <p:spPr bwMode="auto">
          <a:xfrm>
            <a:off x="1655763" y="192088"/>
            <a:ext cx="6299200" cy="587375"/>
          </a:xfrm>
          <a:prstGeom prst="rect">
            <a:avLst/>
          </a:prstGeom>
          <a:noFill/>
          <a:ln w="9525">
            <a:noFill/>
            <a:round/>
            <a:headEnd/>
            <a:tailEnd/>
          </a:ln>
        </p:spPr>
        <p:txBody>
          <a:bodyPr wrap="none" lIns="90000" tIns="46800" rIns="90000" bIns="46800">
            <a:prstTxWarp prst="textNoShape">
              <a:avLst/>
            </a:prstTxWarp>
            <a:spAutoFit/>
          </a:bodyPr>
          <a:lstStyle/>
          <a:p>
            <a:pPr algn="ctr">
              <a:lnSpc>
                <a:spcPct val="100000"/>
              </a:lnSpc>
              <a:buClr>
                <a:srgbClr val="66FF33"/>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3200">
                <a:solidFill>
                  <a:srgbClr val="091E24"/>
                </a:solidFill>
                <a:latin typeface="Comic Sans MS" pitchFamily="-107" charset="0"/>
              </a:rPr>
              <a:t>Relative Photometry (precision!)</a:t>
            </a:r>
          </a:p>
        </p:txBody>
      </p:sp>
      <p:pic>
        <p:nvPicPr>
          <p:cNvPr id="91141" name="Picture 7" descr="Plot_Mag_RMS"/>
          <p:cNvPicPr>
            <a:picLocks noChangeAspect="1" noChangeArrowheads="1"/>
          </p:cNvPicPr>
          <p:nvPr/>
        </p:nvPicPr>
        <p:blipFill>
          <a:blip r:embed="rId3"/>
          <a:srcRect/>
          <a:stretch>
            <a:fillRect/>
          </a:stretch>
        </p:blipFill>
        <p:spPr bwMode="auto">
          <a:xfrm>
            <a:off x="2133600" y="1600200"/>
            <a:ext cx="5192713" cy="4113213"/>
          </a:xfrm>
          <a:prstGeom prst="rect">
            <a:avLst/>
          </a:prstGeom>
          <a:noFill/>
          <a:ln w="9525">
            <a:noFill/>
            <a:miter lim="800000"/>
            <a:headEnd/>
            <a:tailEnd/>
          </a:ln>
        </p:spPr>
      </p:pic>
      <p:sp>
        <p:nvSpPr>
          <p:cNvPr id="91142" name="Rectangle 8"/>
          <p:cNvSpPr>
            <a:spLocks noChangeArrowheads="1"/>
          </p:cNvSpPr>
          <p:nvPr/>
        </p:nvSpPr>
        <p:spPr bwMode="auto">
          <a:xfrm>
            <a:off x="6553200" y="5791200"/>
            <a:ext cx="666750" cy="300038"/>
          </a:xfrm>
          <a:prstGeom prst="rect">
            <a:avLst/>
          </a:prstGeom>
          <a:noFill/>
          <a:ln w="9525">
            <a:noFill/>
            <a:miter lim="800000"/>
            <a:headEnd/>
            <a:tailEnd/>
          </a:ln>
        </p:spPr>
        <p:txBody>
          <a:bodyPr wrap="none">
            <a:prstTxWarp prst="textNoShape">
              <a:avLst/>
            </a:prstTxWarp>
            <a:spAutoFit/>
          </a:bodyPr>
          <a:lstStyle/>
          <a:p>
            <a:r>
              <a:rPr lang="en-US"/>
              <a:t>Ofek</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7" name="Slide Number Placeholder 5"/>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4680E69B-56B1-0C4D-8D1C-1217774432E4}" type="slidenum">
              <a:rPr lang="he-IL"/>
              <a:pPr/>
              <a:t>22</a:t>
            </a:fld>
            <a:endParaRPr lang="en-GB"/>
          </a:p>
        </p:txBody>
      </p:sp>
      <p:sp>
        <p:nvSpPr>
          <p:cNvPr id="93188" name="Text Box 2"/>
          <p:cNvSpPr txBox="1">
            <a:spLocks noChangeArrowheads="1"/>
          </p:cNvSpPr>
          <p:nvPr/>
        </p:nvSpPr>
        <p:spPr bwMode="auto">
          <a:xfrm>
            <a:off x="2674938" y="192088"/>
            <a:ext cx="3749675" cy="771525"/>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66FF33"/>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4400">
                <a:solidFill>
                  <a:srgbClr val="091E24"/>
                </a:solidFill>
                <a:latin typeface="Comic Sans MS" pitchFamily="-107" charset="0"/>
              </a:rPr>
              <a:t>PTF software</a:t>
            </a:r>
          </a:p>
        </p:txBody>
      </p:sp>
      <p:sp>
        <p:nvSpPr>
          <p:cNvPr id="93189" name="Text Box 3"/>
          <p:cNvSpPr txBox="1">
            <a:spLocks noChangeArrowheads="1"/>
          </p:cNvSpPr>
          <p:nvPr/>
        </p:nvSpPr>
        <p:spPr bwMode="auto">
          <a:xfrm>
            <a:off x="1793875" y="2681288"/>
            <a:ext cx="5222875" cy="519112"/>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rgbClr val="FF0066"/>
                </a:solidFill>
                <a:latin typeface="Comic Sans MS" pitchFamily="-107" charset="0"/>
              </a:rPr>
              <a:t>LBL image subtraction pipeline</a:t>
            </a:r>
          </a:p>
        </p:txBody>
      </p:sp>
      <p:sp>
        <p:nvSpPr>
          <p:cNvPr id="93190" name="Text Box 4"/>
          <p:cNvSpPr txBox="1">
            <a:spLocks noChangeArrowheads="1"/>
          </p:cNvSpPr>
          <p:nvPr/>
        </p:nvSpPr>
        <p:spPr bwMode="auto">
          <a:xfrm>
            <a:off x="1811338" y="3357563"/>
            <a:ext cx="5970587" cy="519112"/>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rgbClr val="FF0066"/>
                </a:solidFill>
                <a:latin typeface="Comic Sans MS" pitchFamily="-107" charset="0"/>
              </a:rPr>
              <a:t>IPAC images and catalogue pipeline</a:t>
            </a:r>
          </a:p>
        </p:txBody>
      </p:sp>
      <p:sp>
        <p:nvSpPr>
          <p:cNvPr id="93191" name="Text Box 7"/>
          <p:cNvSpPr txBox="1">
            <a:spLocks noChangeArrowheads="1"/>
          </p:cNvSpPr>
          <p:nvPr/>
        </p:nvSpPr>
        <p:spPr bwMode="auto">
          <a:xfrm>
            <a:off x="609600" y="1219200"/>
            <a:ext cx="5656263" cy="1387475"/>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chemeClr val="accent2"/>
                </a:solidFill>
                <a:latin typeface="Comic Sans MS" pitchFamily="-107" charset="0"/>
              </a:rPr>
              <a:t>Robotic</a:t>
            </a:r>
            <a:r>
              <a:rPr lang="en-GB" sz="2800">
                <a:solidFill>
                  <a:srgbClr val="FFFF00"/>
                </a:solidFill>
                <a:latin typeface="Comic Sans MS" pitchFamily="-107" charset="0"/>
              </a:rPr>
              <a:t> </a:t>
            </a:r>
            <a:r>
              <a:rPr lang="en-GB" sz="2800">
                <a:solidFill>
                  <a:schemeClr val="accent2"/>
                </a:solidFill>
                <a:latin typeface="Comic Sans MS" pitchFamily="-107" charset="0"/>
              </a:rPr>
              <a:t>operations</a:t>
            </a:r>
          </a:p>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chemeClr val="accent2"/>
                </a:solidFill>
                <a:latin typeface="Comic Sans MS" pitchFamily="-107" charset="0"/>
              </a:rPr>
              <a:t>Robust and Long lived Sequencer</a:t>
            </a:r>
          </a:p>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chemeClr val="accent2"/>
                </a:solidFill>
                <a:latin typeface="Comic Sans MS" pitchFamily="-107" charset="0"/>
              </a:rPr>
              <a:t>Two separate pipelines</a:t>
            </a:r>
          </a:p>
        </p:txBody>
      </p:sp>
      <p:sp>
        <p:nvSpPr>
          <p:cNvPr id="30728" name="AutoShape 8"/>
          <p:cNvSpPr>
            <a:spLocks noChangeArrowheads="1"/>
          </p:cNvSpPr>
          <p:nvPr/>
        </p:nvSpPr>
        <p:spPr bwMode="auto">
          <a:xfrm>
            <a:off x="295275" y="1295400"/>
            <a:ext cx="304800" cy="304800"/>
          </a:xfrm>
          <a:prstGeom prst="star5">
            <a:avLst/>
          </a:prstGeom>
          <a:solidFill>
            <a:srgbClr val="FF0000"/>
          </a:solidFill>
          <a:ln w="9360">
            <a:solidFill>
              <a:srgbClr val="000000"/>
            </a:solidFill>
            <a:miter lim="800000"/>
            <a:headEnd/>
            <a:tailEnd/>
          </a:ln>
          <a:effectLst/>
        </p:spPr>
        <p:txBody>
          <a:bodyPr wrap="none" anchor="ctr">
            <a:prstTxWarp prst="textNoShape">
              <a:avLst/>
            </a:prstTxWarp>
          </a:bodyPr>
          <a:lstStyle/>
          <a:p>
            <a:pPr>
              <a:buFont typeface="Arial" pitchFamily="-111" charset="0"/>
              <a:buNone/>
              <a:defRPr/>
            </a:pPr>
            <a:endParaRPr lang="en-US">
              <a:latin typeface="Arial" pitchFamily="-111" charset="0"/>
              <a:ea typeface="Arial" pitchFamily="-111" charset="0"/>
              <a:cs typeface="Arial" pitchFamily="-111" charset="0"/>
            </a:endParaRPr>
          </a:p>
        </p:txBody>
      </p:sp>
      <p:sp>
        <p:nvSpPr>
          <p:cNvPr id="30730" name="AutoShape 10"/>
          <p:cNvSpPr>
            <a:spLocks noChangeArrowheads="1"/>
          </p:cNvSpPr>
          <p:nvPr/>
        </p:nvSpPr>
        <p:spPr bwMode="auto">
          <a:xfrm>
            <a:off x="304800" y="1752600"/>
            <a:ext cx="304800" cy="304800"/>
          </a:xfrm>
          <a:prstGeom prst="star5">
            <a:avLst/>
          </a:prstGeom>
          <a:solidFill>
            <a:srgbClr val="FF0000"/>
          </a:solidFill>
          <a:ln w="9360">
            <a:solidFill>
              <a:srgbClr val="000000"/>
            </a:solidFill>
            <a:miter lim="800000"/>
            <a:headEnd/>
            <a:tailEnd/>
          </a:ln>
          <a:effectLst/>
        </p:spPr>
        <p:txBody>
          <a:bodyPr wrap="none" anchor="ctr">
            <a:prstTxWarp prst="textNoShape">
              <a:avLst/>
            </a:prstTxWarp>
          </a:bodyPr>
          <a:lstStyle/>
          <a:p>
            <a:pPr>
              <a:buFont typeface="Arial" pitchFamily="-111" charset="0"/>
              <a:buNone/>
              <a:defRPr/>
            </a:pPr>
            <a:endParaRPr lang="en-US">
              <a:latin typeface="Arial" pitchFamily="-111" charset="0"/>
              <a:ea typeface="Arial" pitchFamily="-111" charset="0"/>
              <a:cs typeface="Arial" pitchFamily="-111" charset="0"/>
            </a:endParaRPr>
          </a:p>
        </p:txBody>
      </p:sp>
      <p:sp>
        <p:nvSpPr>
          <p:cNvPr id="30731" name="AutoShape 11"/>
          <p:cNvSpPr>
            <a:spLocks noChangeArrowheads="1"/>
          </p:cNvSpPr>
          <p:nvPr/>
        </p:nvSpPr>
        <p:spPr bwMode="auto">
          <a:xfrm>
            <a:off x="304800" y="2133600"/>
            <a:ext cx="304800" cy="304800"/>
          </a:xfrm>
          <a:prstGeom prst="star5">
            <a:avLst/>
          </a:prstGeom>
          <a:solidFill>
            <a:srgbClr val="FF0000"/>
          </a:solidFill>
          <a:ln w="9360">
            <a:solidFill>
              <a:srgbClr val="000000"/>
            </a:solidFill>
            <a:miter lim="800000"/>
            <a:headEnd/>
            <a:tailEnd/>
          </a:ln>
          <a:effectLst/>
        </p:spPr>
        <p:txBody>
          <a:bodyPr wrap="none" anchor="ctr">
            <a:prstTxWarp prst="textNoShape">
              <a:avLst/>
            </a:prstTxWarp>
          </a:bodyPr>
          <a:lstStyle/>
          <a:p>
            <a:pPr>
              <a:buFont typeface="Arial" pitchFamily="-111" charset="0"/>
              <a:buNone/>
              <a:defRPr/>
            </a:pPr>
            <a:endParaRPr lang="en-US">
              <a:latin typeface="Arial" pitchFamily="-111" charset="0"/>
              <a:ea typeface="Arial" pitchFamily="-111" charset="0"/>
              <a:cs typeface="Arial" pitchFamily="-111"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Footer Placeholder 8"/>
          <p:cNvSpPr>
            <a:spLocks noGrp="1"/>
          </p:cNvSpPr>
          <p:nvPr>
            <p:ph type="ftr" idx="11"/>
          </p:nvPr>
        </p:nvSpPr>
        <p:spPr bwMode="auto">
          <a:noFill/>
          <a:ln>
            <a:miter lim="800000"/>
            <a:headEnd/>
            <a:tailEnd/>
          </a:ln>
        </p:spPr>
        <p:txBody>
          <a:bodyPr wrap="square" numCol="1" anchorCtr="0" compatLnSpc="1">
            <a:prstTxWarp prst="textNoShape">
              <a:avLst/>
            </a:prstTxWarp>
          </a:bodyPr>
          <a:lstStyle/>
          <a:p>
            <a:endParaRPr lang="en-GB" dirty="0"/>
          </a:p>
        </p:txBody>
      </p:sp>
      <p:sp>
        <p:nvSpPr>
          <p:cNvPr id="95235" name="Slide Number Placeholder 4"/>
          <p:cNvSpPr>
            <a:spLocks noGrp="1"/>
          </p:cNvSpPr>
          <p:nvPr>
            <p:ph type="sldNum" idx="12"/>
          </p:nvPr>
        </p:nvSpPr>
        <p:spPr bwMode="auto">
          <a:noFill/>
          <a:ln>
            <a:miter lim="800000"/>
            <a:headEnd/>
            <a:tailEnd/>
          </a:ln>
        </p:spPr>
        <p:txBody>
          <a:bodyPr wrap="square" numCol="1" anchorCtr="0" compatLnSpc="1">
            <a:prstTxWarp prst="textNoShape">
              <a:avLst/>
            </a:prstTxWarp>
          </a:bodyPr>
          <a:lstStyle/>
          <a:p>
            <a:fld id="{36AB2309-6CCF-874B-A0BD-8C7F68232E2C}" type="slidenum">
              <a:rPr lang="he-IL" smtClean="0"/>
              <a:pPr/>
              <a:t>23</a:t>
            </a:fld>
            <a:endParaRPr lang="en-GB"/>
          </a:p>
        </p:txBody>
      </p:sp>
      <p:sp>
        <p:nvSpPr>
          <p:cNvPr id="95236" name="Text Box 2"/>
          <p:cNvSpPr txBox="1">
            <a:spLocks noChangeArrowheads="1"/>
          </p:cNvSpPr>
          <p:nvPr/>
        </p:nvSpPr>
        <p:spPr bwMode="auto">
          <a:xfrm>
            <a:off x="2051050" y="192088"/>
            <a:ext cx="4981575" cy="762000"/>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66FF33"/>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4400">
                <a:solidFill>
                  <a:srgbClr val="66FF33"/>
                </a:solidFill>
                <a:latin typeface="Comic Sans MS" pitchFamily="-107" charset="0"/>
              </a:rPr>
              <a:t>Image subtraction</a:t>
            </a:r>
          </a:p>
        </p:txBody>
      </p:sp>
      <p:sp>
        <p:nvSpPr>
          <p:cNvPr id="95237" name="Text Box 3"/>
          <p:cNvSpPr txBox="1">
            <a:spLocks noChangeArrowheads="1"/>
          </p:cNvSpPr>
          <p:nvPr/>
        </p:nvSpPr>
        <p:spPr bwMode="auto">
          <a:xfrm>
            <a:off x="1793875" y="1052513"/>
            <a:ext cx="6794500" cy="519112"/>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rgbClr val="FF0066"/>
                </a:solidFill>
                <a:latin typeface="Comic Sans MS" pitchFamily="-107" charset="0"/>
              </a:rPr>
              <a:t>LBL image subtraction pipeline (Nugent)</a:t>
            </a:r>
          </a:p>
        </p:txBody>
      </p:sp>
      <p:sp>
        <p:nvSpPr>
          <p:cNvPr id="95238" name="Text Box 4"/>
          <p:cNvSpPr txBox="1">
            <a:spLocks noChangeArrowheads="1"/>
          </p:cNvSpPr>
          <p:nvPr/>
        </p:nvSpPr>
        <p:spPr bwMode="auto">
          <a:xfrm>
            <a:off x="638175" y="1830388"/>
            <a:ext cx="6659563" cy="955675"/>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chemeClr val="accent2"/>
                </a:solidFill>
                <a:latin typeface="Comic Sans MS" pitchFamily="-107" charset="0"/>
              </a:rPr>
              <a:t>Challenge: 0.5-1 M sources detected in</a:t>
            </a:r>
          </a:p>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chemeClr val="accent2"/>
                </a:solidFill>
                <a:latin typeface="Comic Sans MS" pitchFamily="-107" charset="0"/>
              </a:rPr>
              <a:t>Subtracted images each night!</a:t>
            </a:r>
          </a:p>
        </p:txBody>
      </p:sp>
      <p:sp>
        <p:nvSpPr>
          <p:cNvPr id="366597" name="AutoShape 5"/>
          <p:cNvSpPr>
            <a:spLocks noChangeArrowheads="1"/>
          </p:cNvSpPr>
          <p:nvPr/>
        </p:nvSpPr>
        <p:spPr bwMode="auto">
          <a:xfrm>
            <a:off x="295275" y="1928813"/>
            <a:ext cx="304800" cy="304800"/>
          </a:xfrm>
          <a:prstGeom prst="star5">
            <a:avLst/>
          </a:prstGeom>
          <a:solidFill>
            <a:srgbClr val="FF0000"/>
          </a:solidFill>
          <a:ln w="9360">
            <a:solidFill>
              <a:srgbClr val="000000"/>
            </a:solidFill>
            <a:miter lim="800000"/>
            <a:headEnd/>
            <a:tailEnd/>
          </a:ln>
          <a:effectLst/>
        </p:spPr>
        <p:txBody>
          <a:bodyPr wrap="none" anchor="ctr">
            <a:prstTxWarp prst="textNoShape">
              <a:avLst/>
            </a:prstTxWarp>
          </a:bodyPr>
          <a:lstStyle/>
          <a:p>
            <a:pPr>
              <a:buFont typeface="Arial" pitchFamily="-111" charset="0"/>
              <a:buNone/>
              <a:defRPr/>
            </a:pPr>
            <a:endParaRPr lang="en-US">
              <a:latin typeface="Arial" pitchFamily="-111" charset="0"/>
              <a:ea typeface="Arial" pitchFamily="-111" charset="0"/>
              <a:cs typeface="Arial" pitchFamily="-111" charset="0"/>
            </a:endParaRPr>
          </a:p>
        </p:txBody>
      </p:sp>
      <p:sp>
        <p:nvSpPr>
          <p:cNvPr id="95240" name="Text Box 8"/>
          <p:cNvSpPr txBox="1">
            <a:spLocks noChangeArrowheads="1"/>
          </p:cNvSpPr>
          <p:nvPr/>
        </p:nvSpPr>
        <p:spPr bwMode="auto">
          <a:xfrm>
            <a:off x="593725" y="3054350"/>
            <a:ext cx="8731250" cy="525463"/>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chemeClr val="accent2"/>
                </a:solidFill>
                <a:latin typeface="Comic Sans MS" pitchFamily="-107" charset="0"/>
              </a:rPr>
              <a:t>after cleaning – large number of candidates (~10%</a:t>
            </a:r>
            <a:r>
              <a:rPr lang="en-GB" sz="2800">
                <a:solidFill>
                  <a:srgbClr val="FFFF00"/>
                </a:solidFill>
                <a:latin typeface="Comic Sans MS" pitchFamily="-107" charset="0"/>
              </a:rPr>
              <a:t>)</a:t>
            </a:r>
            <a:endParaRPr lang="en-GB" sz="2800">
              <a:solidFill>
                <a:srgbClr val="FF0000"/>
              </a:solidFill>
              <a:latin typeface="Comic Sans MS" pitchFamily="-107" charset="0"/>
            </a:endParaRPr>
          </a:p>
        </p:txBody>
      </p:sp>
      <p:sp>
        <p:nvSpPr>
          <p:cNvPr id="366601" name="AutoShape 9"/>
          <p:cNvSpPr>
            <a:spLocks noChangeArrowheads="1"/>
          </p:cNvSpPr>
          <p:nvPr/>
        </p:nvSpPr>
        <p:spPr bwMode="auto">
          <a:xfrm>
            <a:off x="250825" y="3152775"/>
            <a:ext cx="304800" cy="304800"/>
          </a:xfrm>
          <a:prstGeom prst="star5">
            <a:avLst/>
          </a:prstGeom>
          <a:solidFill>
            <a:srgbClr val="FF0000"/>
          </a:solidFill>
          <a:ln w="9360">
            <a:solidFill>
              <a:srgbClr val="000000"/>
            </a:solidFill>
            <a:miter lim="800000"/>
            <a:headEnd/>
            <a:tailEnd/>
          </a:ln>
          <a:effectLst/>
        </p:spPr>
        <p:txBody>
          <a:bodyPr wrap="none" anchor="ctr">
            <a:prstTxWarp prst="textNoShape">
              <a:avLst/>
            </a:prstTxWarp>
          </a:bodyPr>
          <a:lstStyle/>
          <a:p>
            <a:pPr>
              <a:buFont typeface="Arial" pitchFamily="-111" charset="0"/>
              <a:buNone/>
              <a:defRPr/>
            </a:pPr>
            <a:endParaRPr lang="en-US">
              <a:latin typeface="Arial" pitchFamily="-111" charset="0"/>
              <a:ea typeface="Arial" pitchFamily="-111" charset="0"/>
              <a:cs typeface="Arial" pitchFamily="-111"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Footer Placeholder 14"/>
          <p:cNvSpPr>
            <a:spLocks noGrp="1"/>
          </p:cNvSpPr>
          <p:nvPr>
            <p:ph type="ftr" idx="11"/>
          </p:nvPr>
        </p:nvSpPr>
        <p:spPr bwMode="auto">
          <a:noFill/>
          <a:ln>
            <a:miter lim="800000"/>
            <a:headEnd/>
            <a:tailEnd/>
          </a:ln>
        </p:spPr>
        <p:txBody>
          <a:bodyPr wrap="square" numCol="1" anchorCtr="0" compatLnSpc="1">
            <a:prstTxWarp prst="textNoShape">
              <a:avLst/>
            </a:prstTxWarp>
          </a:bodyPr>
          <a:lstStyle/>
          <a:p>
            <a:endParaRPr lang="en-GB" dirty="0"/>
          </a:p>
        </p:txBody>
      </p:sp>
      <p:sp>
        <p:nvSpPr>
          <p:cNvPr id="97283" name="Slide Number Placeholder 4"/>
          <p:cNvSpPr>
            <a:spLocks noGrp="1"/>
          </p:cNvSpPr>
          <p:nvPr>
            <p:ph type="sldNum" idx="12"/>
          </p:nvPr>
        </p:nvSpPr>
        <p:spPr bwMode="auto">
          <a:noFill/>
          <a:ln>
            <a:miter lim="800000"/>
            <a:headEnd/>
            <a:tailEnd/>
          </a:ln>
        </p:spPr>
        <p:txBody>
          <a:bodyPr wrap="square" numCol="1" anchorCtr="0" compatLnSpc="1">
            <a:prstTxWarp prst="textNoShape">
              <a:avLst/>
            </a:prstTxWarp>
          </a:bodyPr>
          <a:lstStyle/>
          <a:p>
            <a:fld id="{1162C045-39B0-D149-95D0-25DD796FAB18}" type="slidenum">
              <a:rPr lang="he-IL" smtClean="0"/>
              <a:pPr/>
              <a:t>24</a:t>
            </a:fld>
            <a:endParaRPr lang="en-GB"/>
          </a:p>
        </p:txBody>
      </p:sp>
      <p:sp>
        <p:nvSpPr>
          <p:cNvPr id="97284" name="Text Box 1026"/>
          <p:cNvSpPr txBox="1">
            <a:spLocks noChangeArrowheads="1"/>
          </p:cNvSpPr>
          <p:nvPr/>
        </p:nvSpPr>
        <p:spPr bwMode="auto">
          <a:xfrm>
            <a:off x="2051050" y="192088"/>
            <a:ext cx="6080125" cy="762000"/>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66FF33"/>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4400">
                <a:solidFill>
                  <a:srgbClr val="66FF33"/>
                </a:solidFill>
                <a:latin typeface="Comic Sans MS" pitchFamily="-107" charset="0"/>
              </a:rPr>
              <a:t>Berkeley classification</a:t>
            </a:r>
          </a:p>
        </p:txBody>
      </p:sp>
      <p:sp>
        <p:nvSpPr>
          <p:cNvPr id="97285" name="Text Box 1027"/>
          <p:cNvSpPr txBox="1">
            <a:spLocks noChangeArrowheads="1"/>
          </p:cNvSpPr>
          <p:nvPr/>
        </p:nvSpPr>
        <p:spPr bwMode="auto">
          <a:xfrm>
            <a:off x="3200400" y="990600"/>
            <a:ext cx="2974975" cy="519113"/>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rgbClr val="FF0066"/>
                </a:solidFill>
                <a:latin typeface="Comic Sans MS" pitchFamily="-107" charset="0"/>
              </a:rPr>
              <a:t>Lead by J. Bloom</a:t>
            </a:r>
          </a:p>
        </p:txBody>
      </p:sp>
      <p:sp>
        <p:nvSpPr>
          <p:cNvPr id="97286" name="Text Box 1028"/>
          <p:cNvSpPr txBox="1">
            <a:spLocks noChangeArrowheads="1"/>
          </p:cNvSpPr>
          <p:nvPr/>
        </p:nvSpPr>
        <p:spPr bwMode="auto">
          <a:xfrm>
            <a:off x="638175" y="1830388"/>
            <a:ext cx="6845300" cy="525462"/>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chemeClr val="accent2"/>
                </a:solidFill>
                <a:latin typeface="Comic Sans MS" pitchFamily="-107" charset="0"/>
              </a:rPr>
              <a:t>Only a few percent of “events” are real</a:t>
            </a:r>
            <a:r>
              <a:rPr lang="en-GB" sz="2800">
                <a:solidFill>
                  <a:srgbClr val="FFFF00"/>
                </a:solidFill>
                <a:latin typeface="Comic Sans MS" pitchFamily="-107" charset="0"/>
              </a:rPr>
              <a:t>!</a:t>
            </a:r>
            <a:endParaRPr lang="en-GB" sz="2800">
              <a:solidFill>
                <a:srgbClr val="FF0000"/>
              </a:solidFill>
              <a:latin typeface="Comic Sans MS" pitchFamily="-107" charset="0"/>
            </a:endParaRPr>
          </a:p>
        </p:txBody>
      </p:sp>
      <p:sp>
        <p:nvSpPr>
          <p:cNvPr id="508933" name="AutoShape 1029"/>
          <p:cNvSpPr>
            <a:spLocks noChangeArrowheads="1"/>
          </p:cNvSpPr>
          <p:nvPr/>
        </p:nvSpPr>
        <p:spPr bwMode="auto">
          <a:xfrm>
            <a:off x="295275" y="1928813"/>
            <a:ext cx="304800" cy="304800"/>
          </a:xfrm>
          <a:prstGeom prst="star5">
            <a:avLst/>
          </a:prstGeom>
          <a:solidFill>
            <a:srgbClr val="FF0000"/>
          </a:solidFill>
          <a:ln w="9360">
            <a:solidFill>
              <a:srgbClr val="000000"/>
            </a:solidFill>
            <a:miter lim="800000"/>
            <a:headEnd/>
            <a:tailEnd/>
          </a:ln>
          <a:effectLst/>
        </p:spPr>
        <p:txBody>
          <a:bodyPr wrap="none" anchor="ctr">
            <a:prstTxWarp prst="textNoShape">
              <a:avLst/>
            </a:prstTxWarp>
          </a:bodyPr>
          <a:lstStyle/>
          <a:p>
            <a:pPr>
              <a:buFont typeface="Arial" pitchFamily="-111" charset="0"/>
              <a:buNone/>
              <a:defRPr/>
            </a:pPr>
            <a:endParaRPr lang="en-US">
              <a:latin typeface="Arial" pitchFamily="-111" charset="0"/>
              <a:ea typeface="Arial" pitchFamily="-111" charset="0"/>
              <a:cs typeface="Arial" pitchFamily="-111" charset="0"/>
            </a:endParaRPr>
          </a:p>
        </p:txBody>
      </p:sp>
      <p:sp>
        <p:nvSpPr>
          <p:cNvPr id="508935" name="AutoShape 1031"/>
          <p:cNvSpPr>
            <a:spLocks noChangeArrowheads="1"/>
          </p:cNvSpPr>
          <p:nvPr/>
        </p:nvSpPr>
        <p:spPr bwMode="auto">
          <a:xfrm>
            <a:off x="290513" y="4724400"/>
            <a:ext cx="304800" cy="304800"/>
          </a:xfrm>
          <a:prstGeom prst="star5">
            <a:avLst/>
          </a:prstGeom>
          <a:solidFill>
            <a:srgbClr val="FF0000"/>
          </a:solidFill>
          <a:ln w="9360">
            <a:solidFill>
              <a:srgbClr val="000000"/>
            </a:solidFill>
            <a:miter lim="800000"/>
            <a:headEnd/>
            <a:tailEnd/>
          </a:ln>
          <a:effectLst/>
        </p:spPr>
        <p:txBody>
          <a:bodyPr wrap="none" anchor="ctr">
            <a:prstTxWarp prst="textNoShape">
              <a:avLst/>
            </a:prstTxWarp>
          </a:bodyPr>
          <a:lstStyle/>
          <a:p>
            <a:pPr>
              <a:buFont typeface="Arial" pitchFamily="-111" charset="0"/>
              <a:buNone/>
              <a:defRPr/>
            </a:pPr>
            <a:endParaRPr lang="en-US">
              <a:latin typeface="Arial" pitchFamily="-111" charset="0"/>
              <a:ea typeface="Arial" pitchFamily="-111" charset="0"/>
              <a:cs typeface="Arial" pitchFamily="-111" charset="0"/>
            </a:endParaRPr>
          </a:p>
        </p:txBody>
      </p:sp>
      <p:sp>
        <p:nvSpPr>
          <p:cNvPr id="508937" name="AutoShape 1033"/>
          <p:cNvSpPr>
            <a:spLocks noChangeArrowheads="1"/>
          </p:cNvSpPr>
          <p:nvPr/>
        </p:nvSpPr>
        <p:spPr bwMode="auto">
          <a:xfrm>
            <a:off x="250825" y="3152775"/>
            <a:ext cx="304800" cy="304800"/>
          </a:xfrm>
          <a:prstGeom prst="star5">
            <a:avLst/>
          </a:prstGeom>
          <a:solidFill>
            <a:srgbClr val="FF0000"/>
          </a:solidFill>
          <a:ln w="9360">
            <a:solidFill>
              <a:srgbClr val="000000"/>
            </a:solidFill>
            <a:miter lim="800000"/>
            <a:headEnd/>
            <a:tailEnd/>
          </a:ln>
          <a:effectLst/>
        </p:spPr>
        <p:txBody>
          <a:bodyPr wrap="none" anchor="ctr">
            <a:prstTxWarp prst="textNoShape">
              <a:avLst/>
            </a:prstTxWarp>
          </a:bodyPr>
          <a:lstStyle/>
          <a:p>
            <a:pPr>
              <a:buFont typeface="Arial" pitchFamily="-111" charset="0"/>
              <a:buNone/>
              <a:defRPr/>
            </a:pPr>
            <a:endParaRPr lang="en-US">
              <a:latin typeface="Arial" pitchFamily="-111" charset="0"/>
              <a:ea typeface="Arial" pitchFamily="-111" charset="0"/>
              <a:cs typeface="Arial" pitchFamily="-111" charset="0"/>
            </a:endParaRPr>
          </a:p>
        </p:txBody>
      </p:sp>
      <p:sp>
        <p:nvSpPr>
          <p:cNvPr id="97290" name="Text Box 1034"/>
          <p:cNvSpPr txBox="1">
            <a:spLocks noChangeArrowheads="1"/>
          </p:cNvSpPr>
          <p:nvPr/>
        </p:nvSpPr>
        <p:spPr bwMode="auto">
          <a:xfrm>
            <a:off x="601663" y="3046413"/>
            <a:ext cx="3500437" cy="1387475"/>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chemeClr val="accent2"/>
                </a:solidFill>
                <a:latin typeface="Comic Sans MS" pitchFamily="-107" charset="0"/>
              </a:rPr>
              <a:t>Solutions:</a:t>
            </a:r>
          </a:p>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chemeClr val="accent2"/>
                </a:solidFill>
                <a:latin typeface="Comic Sans MS" pitchFamily="-107" charset="0"/>
              </a:rPr>
              <a:t>      Machine vetting</a:t>
            </a:r>
          </a:p>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chemeClr val="accent2"/>
                </a:solidFill>
                <a:latin typeface="Comic Sans MS" pitchFamily="-107" charset="0"/>
              </a:rPr>
              <a:t>      Humans vetting</a:t>
            </a:r>
          </a:p>
        </p:txBody>
      </p:sp>
      <p:sp>
        <p:nvSpPr>
          <p:cNvPr id="97291" name="Line 1036"/>
          <p:cNvSpPr>
            <a:spLocks noChangeShapeType="1"/>
          </p:cNvSpPr>
          <p:nvPr/>
        </p:nvSpPr>
        <p:spPr bwMode="auto">
          <a:xfrm flipV="1">
            <a:off x="3963988" y="3886200"/>
            <a:ext cx="1152525" cy="215900"/>
          </a:xfrm>
          <a:prstGeom prst="line">
            <a:avLst/>
          </a:prstGeom>
          <a:noFill/>
          <a:ln w="31750">
            <a:solidFill>
              <a:srgbClr val="000000"/>
            </a:solidFill>
            <a:round/>
            <a:headEnd/>
            <a:tailEnd type="stealth" w="lg" len="lg"/>
          </a:ln>
        </p:spPr>
        <p:txBody>
          <a:bodyPr>
            <a:prstTxWarp prst="textNoShape">
              <a:avLst/>
            </a:prstTxWarp>
          </a:bodyPr>
          <a:lstStyle/>
          <a:p>
            <a:endParaRPr lang="en-US"/>
          </a:p>
        </p:txBody>
      </p:sp>
      <p:sp>
        <p:nvSpPr>
          <p:cNvPr id="97292" name="Line 1037"/>
          <p:cNvSpPr>
            <a:spLocks noChangeShapeType="1"/>
          </p:cNvSpPr>
          <p:nvPr/>
        </p:nvSpPr>
        <p:spPr bwMode="auto">
          <a:xfrm>
            <a:off x="3963988" y="4267200"/>
            <a:ext cx="1152525" cy="144463"/>
          </a:xfrm>
          <a:prstGeom prst="line">
            <a:avLst/>
          </a:prstGeom>
          <a:noFill/>
          <a:ln w="31750">
            <a:solidFill>
              <a:srgbClr val="000000"/>
            </a:solidFill>
            <a:round/>
            <a:headEnd/>
            <a:tailEnd type="stealth" w="lg" len="lg"/>
          </a:ln>
        </p:spPr>
        <p:txBody>
          <a:bodyPr>
            <a:prstTxWarp prst="textNoShape">
              <a:avLst/>
            </a:prstTxWarp>
          </a:bodyPr>
          <a:lstStyle/>
          <a:p>
            <a:endParaRPr lang="en-US"/>
          </a:p>
        </p:txBody>
      </p:sp>
      <p:sp>
        <p:nvSpPr>
          <p:cNvPr id="97293" name="Text Box 1038"/>
          <p:cNvSpPr txBox="1">
            <a:spLocks noChangeArrowheads="1"/>
          </p:cNvSpPr>
          <p:nvPr/>
        </p:nvSpPr>
        <p:spPr bwMode="auto">
          <a:xfrm>
            <a:off x="5105400" y="3589338"/>
            <a:ext cx="1889125" cy="525462"/>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rgbClr val="091E24"/>
                </a:solidFill>
                <a:latin typeface="Comic Sans MS" pitchFamily="-107" charset="0"/>
              </a:rPr>
              <a:t>Scientists</a:t>
            </a:r>
          </a:p>
        </p:txBody>
      </p:sp>
      <p:sp>
        <p:nvSpPr>
          <p:cNvPr id="97294" name="Text Box 1039"/>
          <p:cNvSpPr txBox="1">
            <a:spLocks noChangeArrowheads="1"/>
          </p:cNvSpPr>
          <p:nvPr/>
        </p:nvSpPr>
        <p:spPr bwMode="auto">
          <a:xfrm>
            <a:off x="5114925" y="4122738"/>
            <a:ext cx="2790825" cy="525462"/>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rgbClr val="091E24"/>
                </a:solidFill>
                <a:latin typeface="Comic Sans MS" pitchFamily="-107" charset="0"/>
              </a:rPr>
              <a:t>Public (SN Zoo)</a:t>
            </a:r>
          </a:p>
        </p:txBody>
      </p:sp>
      <p:sp>
        <p:nvSpPr>
          <p:cNvPr id="97295" name="Rectangle 1041"/>
          <p:cNvSpPr>
            <a:spLocks noChangeArrowheads="1"/>
          </p:cNvSpPr>
          <p:nvPr/>
        </p:nvSpPr>
        <p:spPr bwMode="auto">
          <a:xfrm>
            <a:off x="806450" y="4689475"/>
            <a:ext cx="6653213" cy="1419225"/>
          </a:xfrm>
          <a:prstGeom prst="rect">
            <a:avLst/>
          </a:prstGeom>
          <a:noFill/>
          <a:ln w="9525">
            <a:noFill/>
            <a:miter lim="800000"/>
            <a:headEnd/>
            <a:tailEnd/>
          </a:ln>
        </p:spPr>
        <p:txBody>
          <a:bodyPr wrap="none">
            <a:prstTxWarp prst="textNoShape">
              <a:avLst/>
            </a:prstTxWarp>
            <a:spAutoFit/>
          </a:bodyPr>
          <a:lstStyle/>
          <a:p>
            <a:r>
              <a:rPr lang="en-GB" sz="2800">
                <a:solidFill>
                  <a:schemeClr val="accent2"/>
                </a:solidFill>
                <a:latin typeface="Comic Sans MS" pitchFamily="-107" charset="0"/>
              </a:rPr>
              <a:t>Next: Transients need to be classified</a:t>
            </a:r>
          </a:p>
          <a:p>
            <a:r>
              <a:rPr lang="en-GB" sz="2800">
                <a:solidFill>
                  <a:schemeClr val="accent2"/>
                </a:solidFill>
                <a:latin typeface="Comic Sans MS" pitchFamily="-107" charset="0"/>
              </a:rPr>
              <a:t>    context (host galaxies)</a:t>
            </a:r>
          </a:p>
          <a:p>
            <a:r>
              <a:rPr lang="en-GB" sz="2800">
                <a:solidFill>
                  <a:schemeClr val="accent2"/>
                </a:solidFill>
                <a:latin typeface="Comic Sans MS" pitchFamily="-107" charset="0"/>
              </a:rPr>
              <a:t>    previous history </a:t>
            </a:r>
          </a:p>
          <a:p>
            <a:r>
              <a:rPr lang="en-GB" sz="2800">
                <a:solidFill>
                  <a:schemeClr val="accent2"/>
                </a:solidFill>
                <a:latin typeface="Comic Sans MS" pitchFamily="-107" charset="0"/>
              </a:rPr>
              <a:t>    other catalogs etc</a:t>
            </a:r>
            <a:endParaRPr lang="en-US" sz="2800">
              <a:solidFill>
                <a:schemeClr val="accent2"/>
              </a:solidFill>
              <a:latin typeface="Comic Sans MS" pitchFamily="-107"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330" name="Footer Placeholder 10"/>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endParaRPr lang="en-US" dirty="0"/>
          </a:p>
        </p:txBody>
      </p:sp>
      <p:sp>
        <p:nvSpPr>
          <p:cNvPr id="99331" name="Slide Number Placeholder 5"/>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33770EC3-9C6A-7248-8B74-E50FC949B5AC}" type="slidenum">
              <a:rPr lang="he-IL"/>
              <a:pPr/>
              <a:t>25</a:t>
            </a:fld>
            <a:endParaRPr lang="en-GB"/>
          </a:p>
        </p:txBody>
      </p:sp>
      <p:sp>
        <p:nvSpPr>
          <p:cNvPr id="99332" name="Text Box 1026"/>
          <p:cNvSpPr txBox="1">
            <a:spLocks noChangeArrowheads="1"/>
          </p:cNvSpPr>
          <p:nvPr/>
        </p:nvSpPr>
        <p:spPr bwMode="auto">
          <a:xfrm>
            <a:off x="176213" y="192088"/>
            <a:ext cx="8739187" cy="762000"/>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66FF33"/>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4400">
                <a:solidFill>
                  <a:srgbClr val="66FF33"/>
                </a:solidFill>
                <a:latin typeface="Comic Sans MS" pitchFamily="-107" charset="0"/>
              </a:rPr>
              <a:t>IPAC images &amp; catalogue pipeline</a:t>
            </a:r>
          </a:p>
        </p:txBody>
      </p:sp>
      <p:sp>
        <p:nvSpPr>
          <p:cNvPr id="99333" name="Text Box 1027"/>
          <p:cNvSpPr txBox="1">
            <a:spLocks noChangeArrowheads="1"/>
          </p:cNvSpPr>
          <p:nvPr/>
        </p:nvSpPr>
        <p:spPr bwMode="auto">
          <a:xfrm>
            <a:off x="3427413" y="1052513"/>
            <a:ext cx="2098675" cy="366712"/>
          </a:xfrm>
          <a:prstGeom prst="rect">
            <a:avLst/>
          </a:prstGeom>
          <a:noFill/>
          <a:ln w="9525">
            <a:noFill/>
            <a:round/>
            <a:headEnd/>
            <a:tailEnd/>
          </a:ln>
        </p:spPr>
        <p:txBody>
          <a:bodyPr wrap="none" lIns="90000" tIns="46800" rIns="90000" bIns="46800">
            <a:prstTxWarp prst="textNoShape">
              <a:avLst/>
            </a:prstTxWarp>
            <a:spAutoFit/>
          </a:bodyPr>
          <a:lstStyle/>
          <a:p>
            <a:pPr algn="ct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solidFill>
                  <a:srgbClr val="FF0066"/>
                </a:solidFill>
                <a:latin typeface="Comic Sans MS" pitchFamily="-107" charset="0"/>
              </a:rPr>
              <a:t>Lead by J. Surace</a:t>
            </a:r>
          </a:p>
        </p:txBody>
      </p:sp>
      <p:sp>
        <p:nvSpPr>
          <p:cNvPr id="99334" name="Text Box 1028"/>
          <p:cNvSpPr txBox="1">
            <a:spLocks noChangeArrowheads="1"/>
          </p:cNvSpPr>
          <p:nvPr/>
        </p:nvSpPr>
        <p:spPr bwMode="auto">
          <a:xfrm>
            <a:off x="593725" y="2262188"/>
            <a:ext cx="2671763" cy="525462"/>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chemeClr val="accent2"/>
                </a:solidFill>
                <a:latin typeface="Comic Sans MS" pitchFamily="-107" charset="0"/>
              </a:rPr>
              <a:t>Data products:</a:t>
            </a:r>
          </a:p>
        </p:txBody>
      </p:sp>
      <p:sp>
        <p:nvSpPr>
          <p:cNvPr id="368645" name="AutoShape 1029"/>
          <p:cNvSpPr>
            <a:spLocks noChangeArrowheads="1"/>
          </p:cNvSpPr>
          <p:nvPr/>
        </p:nvSpPr>
        <p:spPr bwMode="auto">
          <a:xfrm>
            <a:off x="250825" y="2360613"/>
            <a:ext cx="304800" cy="304800"/>
          </a:xfrm>
          <a:prstGeom prst="star5">
            <a:avLst/>
          </a:prstGeom>
          <a:solidFill>
            <a:srgbClr val="FF0000"/>
          </a:solidFill>
          <a:ln w="9360">
            <a:solidFill>
              <a:srgbClr val="000000"/>
            </a:solidFill>
            <a:miter lim="800000"/>
            <a:headEnd/>
            <a:tailEnd/>
          </a:ln>
          <a:effectLst/>
        </p:spPr>
        <p:txBody>
          <a:bodyPr wrap="none" anchor="ctr">
            <a:prstTxWarp prst="textNoShape">
              <a:avLst/>
            </a:prstTxWarp>
          </a:bodyPr>
          <a:lstStyle/>
          <a:p>
            <a:pPr>
              <a:buFont typeface="Arial" pitchFamily="-111" charset="0"/>
              <a:buNone/>
              <a:defRPr/>
            </a:pPr>
            <a:endParaRPr lang="en-US">
              <a:latin typeface="Arial" pitchFamily="-111" charset="0"/>
              <a:ea typeface="Arial" pitchFamily="-111" charset="0"/>
              <a:cs typeface="Arial" pitchFamily="-111" charset="0"/>
            </a:endParaRPr>
          </a:p>
        </p:txBody>
      </p:sp>
      <p:sp>
        <p:nvSpPr>
          <p:cNvPr id="99336" name="Text Box 1030"/>
          <p:cNvSpPr txBox="1">
            <a:spLocks noChangeArrowheads="1"/>
          </p:cNvSpPr>
          <p:nvPr/>
        </p:nvSpPr>
        <p:spPr bwMode="auto">
          <a:xfrm>
            <a:off x="1992313" y="3054350"/>
            <a:ext cx="2800350" cy="519113"/>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rgbClr val="FF0066"/>
                </a:solidFill>
                <a:latin typeface="Comic Sans MS" pitchFamily="-107" charset="0"/>
              </a:rPr>
              <a:t>Reduced images</a:t>
            </a:r>
          </a:p>
        </p:txBody>
      </p:sp>
      <p:sp>
        <p:nvSpPr>
          <p:cNvPr id="99337" name="Text Box 1031"/>
          <p:cNvSpPr txBox="1">
            <a:spLocks noChangeArrowheads="1"/>
          </p:cNvSpPr>
          <p:nvPr/>
        </p:nvSpPr>
        <p:spPr bwMode="auto">
          <a:xfrm>
            <a:off x="1979613" y="4349750"/>
            <a:ext cx="1779587" cy="519113"/>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rgbClr val="FF0066"/>
                </a:solidFill>
                <a:latin typeface="Comic Sans MS" pitchFamily="-107" charset="0"/>
              </a:rPr>
              <a:t>Catalogue</a:t>
            </a:r>
          </a:p>
        </p:txBody>
      </p:sp>
      <p:sp>
        <p:nvSpPr>
          <p:cNvPr id="99338" name="Text Box 1032"/>
          <p:cNvSpPr txBox="1">
            <a:spLocks noChangeArrowheads="1"/>
          </p:cNvSpPr>
          <p:nvPr/>
        </p:nvSpPr>
        <p:spPr bwMode="auto">
          <a:xfrm>
            <a:off x="2692400" y="3702050"/>
            <a:ext cx="2982913" cy="525463"/>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chemeClr val="accent2"/>
                </a:solidFill>
                <a:latin typeface="Comic Sans MS" pitchFamily="-107" charset="0"/>
              </a:rPr>
              <a:t>~100TB per year</a:t>
            </a:r>
          </a:p>
        </p:txBody>
      </p:sp>
      <p:sp>
        <p:nvSpPr>
          <p:cNvPr id="99339" name="Text Box 1033"/>
          <p:cNvSpPr txBox="1">
            <a:spLocks noChangeArrowheads="1"/>
          </p:cNvSpPr>
          <p:nvPr/>
        </p:nvSpPr>
        <p:spPr bwMode="auto">
          <a:xfrm>
            <a:off x="2590800" y="5029200"/>
            <a:ext cx="5260975" cy="525463"/>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FFFF00"/>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2800">
                <a:solidFill>
                  <a:schemeClr val="accent2"/>
                </a:solidFill>
                <a:latin typeface="Comic Sans MS" pitchFamily="-107" charset="0"/>
              </a:rPr>
              <a:t>~10</a:t>
            </a:r>
            <a:r>
              <a:rPr lang="en-GB" sz="2800" baseline="30000">
                <a:solidFill>
                  <a:schemeClr val="accent2"/>
                </a:solidFill>
                <a:latin typeface="Comic Sans MS" pitchFamily="-107" charset="0"/>
              </a:rPr>
              <a:t>12</a:t>
            </a:r>
            <a:r>
              <a:rPr lang="en-GB" sz="2800">
                <a:solidFill>
                  <a:schemeClr val="accent2"/>
                </a:solidFill>
                <a:latin typeface="Comic Sans MS" pitchFamily="-107" charset="0"/>
              </a:rPr>
              <a:t> sources per year (10 TB</a:t>
            </a:r>
            <a:r>
              <a:rPr lang="en-GB" sz="2800">
                <a:solidFill>
                  <a:srgbClr val="FFFF00"/>
                </a:solidFill>
                <a:latin typeface="Comic Sans MS" pitchFamily="-107" charset="0"/>
              </a:rPr>
              <a:t>)</a:t>
            </a:r>
            <a:endParaRPr lang="en-GB" sz="2800">
              <a:solidFill>
                <a:srgbClr val="FF0000"/>
              </a:solidFill>
              <a:latin typeface="Comic Sans MS" pitchFamily="-107"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379" name="Footer Placeholder 5"/>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endParaRPr lang="en-US" dirty="0"/>
          </a:p>
        </p:txBody>
      </p:sp>
      <p:sp>
        <p:nvSpPr>
          <p:cNvPr id="101380" name="Slide Number Placeholder 5"/>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975ECB36-3C12-9145-A6AB-F6773AFF7F92}" type="slidenum">
              <a:rPr lang="he-IL"/>
              <a:pPr/>
              <a:t>26</a:t>
            </a:fld>
            <a:endParaRPr lang="en-GB"/>
          </a:p>
        </p:txBody>
      </p:sp>
      <p:sp>
        <p:nvSpPr>
          <p:cNvPr id="101381" name="Text Box 2"/>
          <p:cNvSpPr txBox="1">
            <a:spLocks noChangeArrowheads="1"/>
          </p:cNvSpPr>
          <p:nvPr/>
        </p:nvSpPr>
        <p:spPr bwMode="auto">
          <a:xfrm>
            <a:off x="755650" y="146050"/>
            <a:ext cx="3573463" cy="762000"/>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66FF33"/>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4400">
                <a:solidFill>
                  <a:srgbClr val="66FF33"/>
                </a:solidFill>
                <a:latin typeface="Comic Sans MS" pitchFamily="-107" charset="0"/>
              </a:rPr>
              <a:t>PTF projects</a:t>
            </a:r>
          </a:p>
        </p:txBody>
      </p:sp>
      <p:graphicFrame>
        <p:nvGraphicFramePr>
          <p:cNvPr id="101378" name="Chart 5"/>
          <p:cNvGraphicFramePr>
            <a:graphicFrameLocks/>
          </p:cNvGraphicFramePr>
          <p:nvPr/>
        </p:nvGraphicFramePr>
        <p:xfrm>
          <a:off x="263525" y="990600"/>
          <a:ext cx="4994275" cy="4789488"/>
        </p:xfrm>
        <a:graphic>
          <a:graphicData uri="http://schemas.openxmlformats.org/presentationml/2006/ole">
            <p:oleObj spid="_x0000_s86018" name="Chart" r:id="rId4" imgW="6059424" imgH="5434584" progId="Excel.Sheet.8">
              <p:embed/>
            </p:oleObj>
          </a:graphicData>
        </a:graphic>
      </p:graphicFrame>
      <p:graphicFrame>
        <p:nvGraphicFramePr>
          <p:cNvPr id="115724" name="Group 12"/>
          <p:cNvGraphicFramePr>
            <a:graphicFrameLocks noGrp="1"/>
          </p:cNvGraphicFramePr>
          <p:nvPr/>
        </p:nvGraphicFramePr>
        <p:xfrm>
          <a:off x="5364163" y="604838"/>
          <a:ext cx="3646487" cy="6137278"/>
        </p:xfrm>
        <a:graphic>
          <a:graphicData uri="http://schemas.openxmlformats.org/drawingml/2006/table">
            <a:tbl>
              <a:tblPr/>
              <a:tblGrid>
                <a:gridCol w="1822450"/>
                <a:gridCol w="1824037"/>
              </a:tblGrid>
              <a:tr h="425450">
                <a:tc gridSpan="2">
                  <a:txBody>
                    <a:bodyPr/>
                    <a:lstStyle/>
                    <a:p>
                      <a:pPr marL="0" marR="0" lvl="0" indent="0" algn="ctr" defTabSz="457200" rtl="0" eaLnBrk="1" fontAlgn="base" latinLnBrk="0" hangingPunct="1">
                        <a:lnSpc>
                          <a:spcPct val="76000"/>
                        </a:lnSpc>
                        <a:spcBef>
                          <a:spcPct val="0"/>
                        </a:spcBef>
                        <a:spcAft>
                          <a:spcPct val="0"/>
                        </a:spcAft>
                        <a:buClr>
                          <a:srgbClr val="000000"/>
                        </a:buClr>
                        <a:buSzPct val="100000"/>
                        <a:buFontTx/>
                        <a:buNone/>
                        <a:tabLst/>
                      </a:pPr>
                      <a:r>
                        <a:rPr kumimoji="0" lang="en-US" sz="2200" b="1" i="0" u="none" strike="noStrike" cap="none" normalizeH="0" baseline="0" smtClean="0">
                          <a:ln>
                            <a:noFill/>
                          </a:ln>
                          <a:solidFill>
                            <a:srgbClr val="FFFFFF"/>
                          </a:solidFill>
                          <a:effectLst/>
                          <a:latin typeface="Arial" pitchFamily="-111" charset="0"/>
                          <a:ea typeface="Arial" pitchFamily="-111" charset="0"/>
                          <a:cs typeface="Arial" pitchFamily="-111" charset="0"/>
                        </a:rPr>
                        <a:t>PTF Key Projects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tr>
              <a:tr h="914400">
                <a:tc>
                  <a:txBody>
                    <a:bodyPr/>
                    <a:lstStyle/>
                    <a:p>
                      <a:pPr marL="0" marR="0" lvl="0" indent="0" algn="l" defTabSz="457200" rtl="0" eaLnBrk="1" fontAlgn="base" latinLnBrk="0" hangingPunct="1">
                        <a:lnSpc>
                          <a:spcPct val="76000"/>
                        </a:lnSpc>
                        <a:spcBef>
                          <a:spcPct val="0"/>
                        </a:spcBef>
                        <a:spcAft>
                          <a:spcPct val="0"/>
                        </a:spcAft>
                        <a:buClr>
                          <a:srgbClr val="000000"/>
                        </a:buClr>
                        <a:buSzPct val="100000"/>
                        <a:buFontTx/>
                        <a:buNone/>
                        <a:tabLst/>
                      </a:pPr>
                      <a:r>
                        <a:rPr kumimoji="0" lang="en-US" sz="1800" b="0" i="0" u="none" strike="noStrike" cap="none" normalizeH="0" baseline="0" smtClean="0">
                          <a:ln>
                            <a:noFill/>
                          </a:ln>
                          <a:solidFill>
                            <a:srgbClr val="000000"/>
                          </a:solidFill>
                          <a:effectLst/>
                          <a:latin typeface="Arial" pitchFamily="-111" charset="0"/>
                          <a:ea typeface="Arial" pitchFamily="-111" charset="0"/>
                          <a:cs typeface="Arial" pitchFamily="-111" charset="0"/>
                        </a:rPr>
                        <a:t>Transients in nearby galaxies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76000"/>
                        </a:lnSpc>
                        <a:spcBef>
                          <a:spcPct val="0"/>
                        </a:spcBef>
                        <a:spcAft>
                          <a:spcPct val="0"/>
                        </a:spcAft>
                        <a:buClr>
                          <a:srgbClr val="000000"/>
                        </a:buClr>
                        <a:buSzPct val="100000"/>
                        <a:buFontTx/>
                        <a:buNone/>
                        <a:tabLst/>
                      </a:pPr>
                      <a:r>
                        <a:rPr kumimoji="0" lang="en-US" sz="1800" b="0" i="0" u="none" strike="noStrike" cap="none" normalizeH="0" baseline="0" smtClean="0">
                          <a:ln>
                            <a:noFill/>
                          </a:ln>
                          <a:solidFill>
                            <a:srgbClr val="000000"/>
                          </a:solidFill>
                          <a:effectLst/>
                          <a:latin typeface="Arial" pitchFamily="-111" charset="0"/>
                          <a:ea typeface="Arial" pitchFamily="-111" charset="0"/>
                          <a:cs typeface="Arial" pitchFamily="-111" charset="0"/>
                        </a:rPr>
                        <a:t>Search for eLIGO/neutrino EM counterpart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39763">
                <a:tc>
                  <a:txBody>
                    <a:bodyPr/>
                    <a:lstStyle/>
                    <a:p>
                      <a:pPr marL="0" marR="0" lvl="0" indent="0" algn="l" defTabSz="457200" rtl="0" eaLnBrk="1" fontAlgn="base" latinLnBrk="0" hangingPunct="1">
                        <a:lnSpc>
                          <a:spcPct val="76000"/>
                        </a:lnSpc>
                        <a:spcBef>
                          <a:spcPct val="0"/>
                        </a:spcBef>
                        <a:spcAft>
                          <a:spcPct val="0"/>
                        </a:spcAft>
                        <a:buClr>
                          <a:srgbClr val="000000"/>
                        </a:buClr>
                        <a:buSzPct val="100000"/>
                        <a:buFontTx/>
                        <a:buNone/>
                        <a:tabLst/>
                      </a:pPr>
                      <a:r>
                        <a:rPr kumimoji="0" lang="en-US" sz="1800" b="0" i="0" u="none" strike="noStrike" cap="none" normalizeH="0" baseline="0" smtClean="0">
                          <a:ln>
                            <a:noFill/>
                          </a:ln>
                          <a:solidFill>
                            <a:srgbClr val="000000"/>
                          </a:solidFill>
                          <a:effectLst/>
                          <a:latin typeface="Arial" pitchFamily="-111" charset="0"/>
                          <a:ea typeface="Arial" pitchFamily="-111" charset="0"/>
                          <a:cs typeface="Arial" pitchFamily="-111" charset="0"/>
                        </a:rPr>
                        <a:t>Thermonuclear SNe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76000"/>
                        </a:lnSpc>
                        <a:spcBef>
                          <a:spcPct val="0"/>
                        </a:spcBef>
                        <a:spcAft>
                          <a:spcPct val="0"/>
                        </a:spcAft>
                        <a:buClr>
                          <a:srgbClr val="000000"/>
                        </a:buClr>
                        <a:buSzPct val="100000"/>
                        <a:buFontTx/>
                        <a:buNone/>
                        <a:tabLst/>
                      </a:pPr>
                      <a:r>
                        <a:rPr kumimoji="0" lang="en-US" sz="1800" b="0" i="0" u="none" strike="noStrike" cap="none" normalizeH="0" baseline="0" smtClean="0">
                          <a:ln>
                            <a:noFill/>
                          </a:ln>
                          <a:solidFill>
                            <a:srgbClr val="000000"/>
                          </a:solidFill>
                          <a:effectLst/>
                          <a:latin typeface="Arial" pitchFamily="-111" charset="0"/>
                          <a:ea typeface="Arial" pitchFamily="-111" charset="0"/>
                          <a:cs typeface="Arial" pitchFamily="-111" charset="0"/>
                        </a:rPr>
                        <a:t>Core Collapse SNe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639763">
                <a:tc>
                  <a:txBody>
                    <a:bodyPr/>
                    <a:lstStyle/>
                    <a:p>
                      <a:pPr marL="0" marR="0" lvl="0" indent="0" algn="l" defTabSz="457200" rtl="0" eaLnBrk="1" fontAlgn="base" latinLnBrk="0" hangingPunct="1">
                        <a:lnSpc>
                          <a:spcPct val="76000"/>
                        </a:lnSpc>
                        <a:spcBef>
                          <a:spcPct val="0"/>
                        </a:spcBef>
                        <a:spcAft>
                          <a:spcPct val="0"/>
                        </a:spcAft>
                        <a:buClr>
                          <a:srgbClr val="000000"/>
                        </a:buClr>
                        <a:buSzPct val="100000"/>
                        <a:buFontTx/>
                        <a:buNone/>
                        <a:tabLst/>
                      </a:pPr>
                      <a:r>
                        <a:rPr kumimoji="0" lang="en-US" sz="1800" b="0" i="0" u="none" strike="noStrike" cap="none" normalizeH="0" baseline="0" smtClean="0">
                          <a:ln>
                            <a:noFill/>
                          </a:ln>
                          <a:solidFill>
                            <a:srgbClr val="000000"/>
                          </a:solidFill>
                          <a:effectLst/>
                          <a:latin typeface="Arial" pitchFamily="-111" charset="0"/>
                          <a:ea typeface="Arial" pitchFamily="-111" charset="0"/>
                          <a:cs typeface="Arial" pitchFamily="-111" charset="0"/>
                        </a:rPr>
                        <a:t>Blazars/AGN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76000"/>
                        </a:lnSpc>
                        <a:spcBef>
                          <a:spcPct val="0"/>
                        </a:spcBef>
                        <a:spcAft>
                          <a:spcPct val="0"/>
                        </a:spcAft>
                        <a:buClr>
                          <a:srgbClr val="000000"/>
                        </a:buClr>
                        <a:buSzPct val="100000"/>
                        <a:buFontTx/>
                        <a:buNone/>
                        <a:tabLst/>
                      </a:pPr>
                      <a:r>
                        <a:rPr kumimoji="0" lang="en-US" sz="1800" b="0" i="0" u="none" strike="noStrike" cap="none" normalizeH="0" baseline="0" smtClean="0">
                          <a:ln>
                            <a:noFill/>
                          </a:ln>
                          <a:solidFill>
                            <a:srgbClr val="000000"/>
                          </a:solidFill>
                          <a:effectLst/>
                          <a:latin typeface="Arial" pitchFamily="-111" charset="0"/>
                          <a:ea typeface="Arial" pitchFamily="-111" charset="0"/>
                          <a:cs typeface="Arial" pitchFamily="-111" charset="0"/>
                        </a:rPr>
                        <a:t>Tidal Disruption Flares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39763">
                <a:tc>
                  <a:txBody>
                    <a:bodyPr/>
                    <a:lstStyle/>
                    <a:p>
                      <a:pPr marL="0" marR="0" lvl="0" indent="0" algn="l" defTabSz="457200" rtl="0" eaLnBrk="1" fontAlgn="base" latinLnBrk="0" hangingPunct="1">
                        <a:lnSpc>
                          <a:spcPct val="76000"/>
                        </a:lnSpc>
                        <a:spcBef>
                          <a:spcPct val="0"/>
                        </a:spcBef>
                        <a:spcAft>
                          <a:spcPct val="0"/>
                        </a:spcAft>
                        <a:buClr>
                          <a:srgbClr val="000000"/>
                        </a:buClr>
                        <a:buSzPct val="100000"/>
                        <a:buFontTx/>
                        <a:buNone/>
                        <a:tabLst/>
                      </a:pPr>
                      <a:r>
                        <a:rPr kumimoji="0" lang="en-US" sz="1800" b="0" i="0" u="none" strike="noStrike" cap="none" normalizeH="0" baseline="0" smtClean="0">
                          <a:ln>
                            <a:noFill/>
                          </a:ln>
                          <a:solidFill>
                            <a:srgbClr val="000000"/>
                          </a:solidFill>
                          <a:effectLst/>
                          <a:latin typeface="Arial" pitchFamily="-111" charset="0"/>
                          <a:ea typeface="Arial" pitchFamily="-111" charset="0"/>
                          <a:cs typeface="Arial" pitchFamily="-111" charset="0"/>
                        </a:rPr>
                        <a:t>H-alpha Sky Survey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76000"/>
                        </a:lnSpc>
                        <a:spcBef>
                          <a:spcPct val="0"/>
                        </a:spcBef>
                        <a:spcAft>
                          <a:spcPct val="0"/>
                        </a:spcAft>
                        <a:buClr>
                          <a:srgbClr val="000000"/>
                        </a:buClr>
                        <a:buSzPct val="100000"/>
                        <a:buFontTx/>
                        <a:buNone/>
                        <a:tabLst/>
                      </a:pPr>
                      <a:r>
                        <a:rPr kumimoji="0" lang="en-US" sz="1800" b="0" i="0" u="none" strike="noStrike" cap="none" normalizeH="0" baseline="0" smtClean="0">
                          <a:ln>
                            <a:noFill/>
                          </a:ln>
                          <a:solidFill>
                            <a:srgbClr val="000000"/>
                          </a:solidFill>
                          <a:effectLst/>
                          <a:latin typeface="Arial" pitchFamily="-111" charset="0"/>
                          <a:ea typeface="Arial" pitchFamily="-111" charset="0"/>
                          <a:cs typeface="Arial" pitchFamily="-111" charset="0"/>
                        </a:rPr>
                        <a:t>Orphan GRB afterglow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65125">
                <a:tc>
                  <a:txBody>
                    <a:bodyPr/>
                    <a:lstStyle/>
                    <a:p>
                      <a:pPr marL="0" marR="0" lvl="0" indent="0" algn="l" defTabSz="457200" rtl="0" eaLnBrk="1" fontAlgn="base" latinLnBrk="0" hangingPunct="1">
                        <a:lnSpc>
                          <a:spcPct val="76000"/>
                        </a:lnSpc>
                        <a:spcBef>
                          <a:spcPct val="0"/>
                        </a:spcBef>
                        <a:spcAft>
                          <a:spcPct val="0"/>
                        </a:spcAft>
                        <a:buClr>
                          <a:srgbClr val="000000"/>
                        </a:buClr>
                        <a:buSzPct val="100000"/>
                        <a:buFontTx/>
                        <a:buNone/>
                        <a:tabLst/>
                      </a:pPr>
                      <a:r>
                        <a:rPr kumimoji="0" lang="en-US" sz="1800" b="0" i="0" u="none" strike="noStrike" cap="none" normalizeH="0" baseline="0" smtClean="0">
                          <a:ln>
                            <a:noFill/>
                          </a:ln>
                          <a:solidFill>
                            <a:srgbClr val="000000"/>
                          </a:solidFill>
                          <a:effectLst/>
                          <a:latin typeface="Arial" pitchFamily="-111" charset="0"/>
                          <a:ea typeface="Arial" pitchFamily="-111" charset="0"/>
                          <a:cs typeface="Arial" pitchFamily="-111" charset="0"/>
                        </a:rPr>
                        <a:t>AM CVn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457200" rtl="0" eaLnBrk="1" fontAlgn="base" latinLnBrk="0" hangingPunct="1">
                        <a:lnSpc>
                          <a:spcPct val="76000"/>
                        </a:lnSpc>
                        <a:spcBef>
                          <a:spcPct val="0"/>
                        </a:spcBef>
                        <a:spcAft>
                          <a:spcPct val="0"/>
                        </a:spcAft>
                        <a:buClr>
                          <a:srgbClr val="000000"/>
                        </a:buClr>
                        <a:buSzPct val="100000"/>
                        <a:buFontTx/>
                        <a:buNone/>
                        <a:tabLst/>
                      </a:pPr>
                      <a:r>
                        <a:rPr kumimoji="0" lang="en-US" sz="1800" b="0" i="0" u="none" strike="noStrike" cap="none" normalizeH="0" baseline="0" smtClean="0">
                          <a:ln>
                            <a:noFill/>
                          </a:ln>
                          <a:solidFill>
                            <a:srgbClr val="000000"/>
                          </a:solidFill>
                          <a:effectLst/>
                          <a:latin typeface="Arial" pitchFamily="-111" charset="0"/>
                          <a:ea typeface="Arial" pitchFamily="-111" charset="0"/>
                          <a:cs typeface="Arial" pitchFamily="-111" charset="0"/>
                        </a:rPr>
                        <a:t>CVs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C99"/>
                    </a:solidFill>
                  </a:tcPr>
                </a:tc>
              </a:tr>
              <a:tr h="639763">
                <a:tc>
                  <a:txBody>
                    <a:bodyPr/>
                    <a:lstStyle/>
                    <a:p>
                      <a:pPr marL="0" marR="0" lvl="0" indent="0" algn="l" defTabSz="457200" rtl="0" eaLnBrk="1" fontAlgn="base" latinLnBrk="0" hangingPunct="1">
                        <a:lnSpc>
                          <a:spcPct val="76000"/>
                        </a:lnSpc>
                        <a:spcBef>
                          <a:spcPct val="0"/>
                        </a:spcBef>
                        <a:spcAft>
                          <a:spcPct val="0"/>
                        </a:spcAft>
                        <a:buClr>
                          <a:srgbClr val="000000"/>
                        </a:buClr>
                        <a:buSzPct val="100000"/>
                        <a:buFontTx/>
                        <a:buNone/>
                        <a:tabLst/>
                      </a:pPr>
                      <a:r>
                        <a:rPr kumimoji="0" lang="en-US" sz="1800" b="0" i="0" u="none" strike="noStrike" cap="none" normalizeH="0" baseline="0" smtClean="0">
                          <a:ln>
                            <a:noFill/>
                          </a:ln>
                          <a:solidFill>
                            <a:srgbClr val="000000"/>
                          </a:solidFill>
                          <a:effectLst/>
                          <a:latin typeface="Arial" pitchFamily="-111" charset="0"/>
                          <a:ea typeface="Arial" pitchFamily="-111" charset="0"/>
                          <a:cs typeface="Arial" pitchFamily="-111" charset="0"/>
                        </a:rPr>
                        <a:t>Galactic dynamics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6600"/>
                    </a:solidFill>
                  </a:tcPr>
                </a:tc>
                <a:tc>
                  <a:txBody>
                    <a:bodyPr/>
                    <a:lstStyle/>
                    <a:p>
                      <a:pPr marL="0" marR="0" lvl="0" indent="0" algn="l" defTabSz="457200" rtl="0" eaLnBrk="1" fontAlgn="base" latinLnBrk="0" hangingPunct="1">
                        <a:lnSpc>
                          <a:spcPct val="76000"/>
                        </a:lnSpc>
                        <a:spcBef>
                          <a:spcPct val="0"/>
                        </a:spcBef>
                        <a:spcAft>
                          <a:spcPct val="0"/>
                        </a:spcAft>
                        <a:buClr>
                          <a:srgbClr val="000000"/>
                        </a:buClr>
                        <a:buSzPct val="100000"/>
                        <a:buFontTx/>
                        <a:buNone/>
                        <a:tabLst/>
                      </a:pPr>
                      <a:r>
                        <a:rPr kumimoji="0" lang="en-US" sz="1800" b="0" i="0" u="none" strike="noStrike" cap="none" normalizeH="0" baseline="0" smtClean="0">
                          <a:ln>
                            <a:noFill/>
                          </a:ln>
                          <a:solidFill>
                            <a:srgbClr val="000000"/>
                          </a:solidFill>
                          <a:effectLst/>
                          <a:latin typeface="Arial" pitchFamily="-111" charset="0"/>
                          <a:ea typeface="Arial" pitchFamily="-111" charset="0"/>
                          <a:cs typeface="Arial" pitchFamily="-111" charset="0"/>
                        </a:rPr>
                        <a:t>RR Lyrae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6600"/>
                    </a:solidFill>
                  </a:tcPr>
                </a:tc>
              </a:tr>
              <a:tr h="639763">
                <a:tc>
                  <a:txBody>
                    <a:bodyPr/>
                    <a:lstStyle/>
                    <a:p>
                      <a:pPr marL="0" marR="0" lvl="0" indent="0" algn="l" defTabSz="457200" rtl="0" eaLnBrk="1" fontAlgn="base" latinLnBrk="0" hangingPunct="1">
                        <a:lnSpc>
                          <a:spcPct val="76000"/>
                        </a:lnSpc>
                        <a:spcBef>
                          <a:spcPct val="0"/>
                        </a:spcBef>
                        <a:spcAft>
                          <a:spcPct val="0"/>
                        </a:spcAft>
                        <a:buClr>
                          <a:srgbClr val="000000"/>
                        </a:buClr>
                        <a:buSzPct val="100000"/>
                        <a:buFontTx/>
                        <a:buNone/>
                        <a:tabLst/>
                      </a:pPr>
                      <a:r>
                        <a:rPr kumimoji="0" lang="en-US" sz="1800" b="0" i="0" u="none" strike="noStrike" cap="none" normalizeH="0" baseline="0" smtClean="0">
                          <a:ln>
                            <a:noFill/>
                          </a:ln>
                          <a:solidFill>
                            <a:srgbClr val="000000"/>
                          </a:solidFill>
                          <a:effectLst/>
                          <a:latin typeface="Arial" pitchFamily="-111" charset="0"/>
                          <a:ea typeface="Arial" pitchFamily="-111" charset="0"/>
                          <a:cs typeface="Arial" pitchFamily="-111" charset="0"/>
                        </a:rPr>
                        <a:t>Flare stars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457200" rtl="0" eaLnBrk="1" fontAlgn="base" latinLnBrk="0" hangingPunct="1">
                        <a:lnSpc>
                          <a:spcPct val="76000"/>
                        </a:lnSpc>
                        <a:spcBef>
                          <a:spcPct val="0"/>
                        </a:spcBef>
                        <a:spcAft>
                          <a:spcPct val="0"/>
                        </a:spcAft>
                        <a:buClr>
                          <a:srgbClr val="000000"/>
                        </a:buClr>
                        <a:buSzPct val="100000"/>
                        <a:buFontTx/>
                        <a:buNone/>
                        <a:tabLst/>
                      </a:pPr>
                      <a:r>
                        <a:rPr kumimoji="0" lang="en-US" sz="1800" b="0" i="0" u="none" strike="noStrike" cap="none" normalizeH="0" baseline="0" smtClean="0">
                          <a:ln>
                            <a:noFill/>
                          </a:ln>
                          <a:solidFill>
                            <a:srgbClr val="000000"/>
                          </a:solidFill>
                          <a:effectLst/>
                          <a:latin typeface="Arial" pitchFamily="-111" charset="0"/>
                          <a:ea typeface="Arial" pitchFamily="-111" charset="0"/>
                          <a:cs typeface="Arial" pitchFamily="-111" charset="0"/>
                        </a:rPr>
                        <a:t>Rotation in clusters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C99"/>
                    </a:solidFill>
                  </a:tcPr>
                </a:tc>
              </a:tr>
              <a:tr h="639763">
                <a:tc>
                  <a:txBody>
                    <a:bodyPr/>
                    <a:lstStyle/>
                    <a:p>
                      <a:pPr marL="0" marR="0" lvl="0" indent="0" algn="l" defTabSz="457200" rtl="0" eaLnBrk="1" fontAlgn="base" latinLnBrk="0" hangingPunct="1">
                        <a:lnSpc>
                          <a:spcPct val="76000"/>
                        </a:lnSpc>
                        <a:spcBef>
                          <a:spcPct val="0"/>
                        </a:spcBef>
                        <a:spcAft>
                          <a:spcPct val="0"/>
                        </a:spcAft>
                        <a:buClr>
                          <a:srgbClr val="000000"/>
                        </a:buClr>
                        <a:buSzPct val="100000"/>
                        <a:buFontTx/>
                        <a:buNone/>
                        <a:tabLst/>
                      </a:pPr>
                      <a:r>
                        <a:rPr kumimoji="0" lang="en-US" sz="1800" b="0" i="0" u="none" strike="noStrike" cap="none" normalizeH="0" baseline="0" smtClean="0">
                          <a:ln>
                            <a:noFill/>
                          </a:ln>
                          <a:solidFill>
                            <a:srgbClr val="000000"/>
                          </a:solidFill>
                          <a:effectLst/>
                          <a:latin typeface="Arial" pitchFamily="-111" charset="0"/>
                          <a:ea typeface="Arial" pitchFamily="-111" charset="0"/>
                          <a:cs typeface="Arial" pitchFamily="-111" charset="0"/>
                        </a:rPr>
                        <a:t>Nearby Star Kinematics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6600"/>
                    </a:solidFill>
                  </a:tcPr>
                </a:tc>
                <a:tc>
                  <a:txBody>
                    <a:bodyPr/>
                    <a:lstStyle/>
                    <a:p>
                      <a:pPr marL="0" marR="0" lvl="0" indent="0" algn="l" defTabSz="457200" rtl="0" eaLnBrk="1" fontAlgn="base" latinLnBrk="0" hangingPunct="1">
                        <a:lnSpc>
                          <a:spcPct val="76000"/>
                        </a:lnSpc>
                        <a:spcBef>
                          <a:spcPct val="0"/>
                        </a:spcBef>
                        <a:spcAft>
                          <a:spcPct val="0"/>
                        </a:spcAft>
                        <a:buClr>
                          <a:srgbClr val="000000"/>
                        </a:buClr>
                        <a:buSzPct val="100000"/>
                        <a:buFontTx/>
                        <a:buNone/>
                        <a:tabLst/>
                      </a:pPr>
                      <a:r>
                        <a:rPr kumimoji="0" lang="en-US" sz="1800" b="0" i="0" u="none" strike="noStrike" cap="none" normalizeH="0" baseline="0" smtClean="0">
                          <a:ln>
                            <a:noFill/>
                          </a:ln>
                          <a:solidFill>
                            <a:srgbClr val="000000"/>
                          </a:solidFill>
                          <a:effectLst/>
                          <a:latin typeface="Arial" pitchFamily="-111" charset="0"/>
                          <a:ea typeface="Arial" pitchFamily="-111" charset="0"/>
                          <a:cs typeface="Arial" pitchFamily="-111" charset="0"/>
                        </a:rPr>
                        <a:t>Eclipsing stars and planets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6600"/>
                    </a:solidFill>
                  </a:tcPr>
                </a:tc>
              </a:tr>
              <a:tr h="593725">
                <a:tc>
                  <a:txBody>
                    <a:bodyPr/>
                    <a:lstStyle/>
                    <a:p>
                      <a:pPr marL="0" marR="0" lvl="0" indent="0" algn="l" defTabSz="457200" rtl="0" eaLnBrk="1" fontAlgn="base" latinLnBrk="0" hangingPunct="1">
                        <a:lnSpc>
                          <a:spcPct val="76000"/>
                        </a:lnSpc>
                        <a:spcBef>
                          <a:spcPct val="0"/>
                        </a:spcBef>
                        <a:spcAft>
                          <a:spcPct val="0"/>
                        </a:spcAft>
                        <a:buClr>
                          <a:srgbClr val="000000"/>
                        </a:buClr>
                        <a:buSzPct val="100000"/>
                        <a:buFontTx/>
                        <a:buNone/>
                        <a:tabLst/>
                      </a:pPr>
                      <a:r>
                        <a:rPr kumimoji="0" lang="en-US" sz="1800" b="0" i="0" u="none" strike="noStrike" cap="none" normalizeH="0" baseline="0" smtClean="0">
                          <a:ln>
                            <a:noFill/>
                          </a:ln>
                          <a:solidFill>
                            <a:srgbClr val="000000"/>
                          </a:solidFill>
                          <a:effectLst/>
                          <a:latin typeface="Arial" pitchFamily="-111" charset="0"/>
                          <a:ea typeface="Arial" pitchFamily="-111" charset="0"/>
                          <a:cs typeface="Arial" pitchFamily="-111" charset="0"/>
                        </a:rPr>
                        <a:t>Asteroids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457200" rtl="0" eaLnBrk="1" fontAlgn="base" latinLnBrk="0" hangingPunct="1">
                        <a:lnSpc>
                          <a:spcPct val="76000"/>
                        </a:lnSpc>
                        <a:spcBef>
                          <a:spcPct val="0"/>
                        </a:spcBef>
                        <a:spcAft>
                          <a:spcPct val="0"/>
                        </a:spcAft>
                        <a:buClr>
                          <a:srgbClr val="000000"/>
                        </a:buClr>
                        <a:buSzPct val="100000"/>
                        <a:buFontTx/>
                        <a:buNone/>
                        <a:tabLst/>
                      </a:pPr>
                      <a:r>
                        <a:rPr kumimoji="0" lang="en-US" sz="1800" b="0" i="0" u="none" strike="noStrike" cap="none" normalizeH="0" baseline="0" smtClean="0">
                          <a:ln>
                            <a:noFill/>
                          </a:ln>
                          <a:solidFill>
                            <a:srgbClr val="000000"/>
                          </a:solidFill>
                          <a:effectLst/>
                          <a:latin typeface="Arial" pitchFamily="-111" charset="0"/>
                          <a:ea typeface="Arial" pitchFamily="-111" charset="0"/>
                          <a:cs typeface="Arial" pitchFamily="-111" charset="0"/>
                        </a:rPr>
                        <a:t>KBOs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CC99"/>
                    </a:solidFill>
                  </a:tcPr>
                </a:tc>
              </a:tr>
            </a:tbl>
          </a:graphicData>
        </a:graphic>
      </p:graphicFrame>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6" name="Footer Placeholder 7"/>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endParaRPr lang="en-US" dirty="0"/>
          </a:p>
        </p:txBody>
      </p:sp>
      <p:sp>
        <p:nvSpPr>
          <p:cNvPr id="103427" name="Slide Number Placeholder 6"/>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DD2CE1B7-6F2A-4541-879B-7596470C36EE}" type="slidenum">
              <a:rPr lang="he-IL"/>
              <a:pPr/>
              <a:t>27</a:t>
            </a:fld>
            <a:endParaRPr lang="en-GB"/>
          </a:p>
        </p:txBody>
      </p:sp>
      <p:sp>
        <p:nvSpPr>
          <p:cNvPr id="103428" name="Text Box 2"/>
          <p:cNvSpPr txBox="1">
            <a:spLocks noChangeArrowheads="1"/>
          </p:cNvSpPr>
          <p:nvPr/>
        </p:nvSpPr>
        <p:spPr bwMode="auto">
          <a:xfrm>
            <a:off x="2339975" y="115888"/>
            <a:ext cx="4894263" cy="762000"/>
          </a:xfrm>
          <a:prstGeom prst="rect">
            <a:avLst/>
          </a:prstGeom>
          <a:noFill/>
          <a:ln w="9525">
            <a:noFill/>
            <a:round/>
            <a:headEnd/>
            <a:tailEnd/>
          </a:ln>
        </p:spPr>
        <p:txBody>
          <a:bodyPr wrap="none" lIns="90000" tIns="46800" rIns="90000" bIns="46800">
            <a:prstTxWarp prst="textNoShape">
              <a:avLst/>
            </a:prstTxWarp>
            <a:spAutoFit/>
          </a:bodyPr>
          <a:lstStyle/>
          <a:p>
            <a:pPr>
              <a:lnSpc>
                <a:spcPct val="100000"/>
              </a:lnSpc>
              <a:buClr>
                <a:srgbClr val="66FF33"/>
              </a:buClr>
              <a:buFont typeface="Comic Sans MS" pitchFamily="-107"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4400">
                <a:solidFill>
                  <a:srgbClr val="66FF33"/>
                </a:solidFill>
                <a:latin typeface="Comic Sans MS" pitchFamily="-107" charset="0"/>
              </a:rPr>
              <a:t>PTF haul (to date)</a:t>
            </a:r>
          </a:p>
        </p:txBody>
      </p:sp>
      <p:pic>
        <p:nvPicPr>
          <p:cNvPr id="103429" name="Picture 21" descr="scorecard"/>
          <p:cNvPicPr>
            <a:picLocks noChangeAspect="1" noChangeArrowheads="1"/>
          </p:cNvPicPr>
          <p:nvPr/>
        </p:nvPicPr>
        <p:blipFill>
          <a:blip r:embed="rId3"/>
          <a:srcRect/>
          <a:stretch>
            <a:fillRect/>
          </a:stretch>
        </p:blipFill>
        <p:spPr bwMode="auto">
          <a:xfrm>
            <a:off x="1752600" y="1295400"/>
            <a:ext cx="6132513" cy="4618038"/>
          </a:xfrm>
          <a:prstGeom prst="rect">
            <a:avLst/>
          </a:prstGeom>
          <a:noFill/>
          <a:ln w="9525">
            <a:noFill/>
            <a:miter lim="800000"/>
            <a:headEnd/>
            <a:tailEnd/>
          </a:ln>
        </p:spPr>
      </p:pic>
      <p:sp>
        <p:nvSpPr>
          <p:cNvPr id="103430" name="TextBox 4"/>
          <p:cNvSpPr txBox="1">
            <a:spLocks noChangeArrowheads="1"/>
          </p:cNvSpPr>
          <p:nvPr/>
        </p:nvSpPr>
        <p:spPr bwMode="auto">
          <a:xfrm>
            <a:off x="947738" y="3979863"/>
            <a:ext cx="569912" cy="312737"/>
          </a:xfrm>
          <a:prstGeom prst="rect">
            <a:avLst/>
          </a:prstGeom>
          <a:noFill/>
          <a:ln w="9525">
            <a:noFill/>
            <a:miter lim="800000"/>
            <a:headEnd/>
            <a:tailEnd/>
          </a:ln>
        </p:spPr>
        <p:txBody>
          <a:bodyPr wrap="none">
            <a:prstTxWarp prst="textNoShape">
              <a:avLst/>
            </a:prstTxWarp>
            <a:spAutoFit/>
          </a:bodyPr>
          <a:lstStyle/>
          <a:p>
            <a:r>
              <a:rPr lang="en-US">
                <a:solidFill>
                  <a:srgbClr val="091E24"/>
                </a:solidFill>
              </a:rPr>
              <a:t>923</a:t>
            </a:r>
          </a:p>
        </p:txBody>
      </p:sp>
      <p:cxnSp>
        <p:nvCxnSpPr>
          <p:cNvPr id="7" name="Straight Arrow Connector 6"/>
          <p:cNvCxnSpPr/>
          <p:nvPr/>
        </p:nvCxnSpPr>
        <p:spPr>
          <a:xfrm rot="16200000" flipH="1">
            <a:off x="1028700" y="4610100"/>
            <a:ext cx="1219200" cy="5334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0290" name="Rectangle 2"/>
          <p:cNvSpPr>
            <a:spLocks noGrp="1" noChangeArrowheads="1"/>
          </p:cNvSpPr>
          <p:nvPr>
            <p:ph type="ctrTitle"/>
          </p:nvPr>
        </p:nvSpPr>
        <p:spPr/>
        <p:txBody>
          <a:bodyPr/>
          <a:lstStyle/>
          <a:p>
            <a:pPr fontAlgn="auto">
              <a:spcAft>
                <a:spcPts val="0"/>
              </a:spcAft>
              <a:defRPr/>
            </a:pPr>
            <a:r>
              <a:rPr lang="en-US">
                <a:ea typeface="ＭＳ Ｐゴシック" pitchFamily="-107" charset="-128"/>
                <a:cs typeface="ＭＳ Ｐゴシック" pitchFamily="-107" charset="-128"/>
              </a:rPr>
              <a:t>III. Some Results from PTF</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US"/>
              <a:t>Shock break out </a:t>
            </a:r>
          </a:p>
        </p:txBody>
      </p:sp>
      <p:sp>
        <p:nvSpPr>
          <p:cNvPr id="107523" name="Footer Placeholder 4"/>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r>
              <a:rPr lang="en-US"/>
              <a:t>#</a:t>
            </a:r>
          </a:p>
        </p:txBody>
      </p:sp>
      <p:sp>
        <p:nvSpPr>
          <p:cNvPr id="6" name="Slide Number Placeholder 5"/>
          <p:cNvSpPr>
            <a:spLocks noGrp="1"/>
          </p:cNvSpPr>
          <p:nvPr>
            <p:ph type="sldNum" sz="quarter" idx="12"/>
          </p:nvPr>
        </p:nvSpPr>
        <p:spPr/>
        <p:txBody>
          <a:bodyPr>
            <a:normAutofit/>
          </a:bodyPr>
          <a:lstStyle/>
          <a:p>
            <a:pPr>
              <a:defRPr/>
            </a:pPr>
            <a:fld id="{C13E2020-2F9D-0F41-90E8-0CE26E571340}" type="slidenum">
              <a:rPr lang="en-US"/>
              <a:pPr>
                <a:defRPr/>
              </a:pPr>
              <a:t>29</a:t>
            </a:fld>
            <a:r>
              <a:rPr lang="en-US"/>
              <a:t>/54</a:t>
            </a:r>
          </a:p>
        </p:txBody>
      </p:sp>
      <p:pic>
        <p:nvPicPr>
          <p:cNvPr id="107525" name="Picture 16"/>
          <p:cNvPicPr>
            <a:picLocks noChangeAspect="1" noChangeArrowheads="1"/>
          </p:cNvPicPr>
          <p:nvPr/>
        </p:nvPicPr>
        <p:blipFill>
          <a:blip r:embed="rId3"/>
          <a:srcRect/>
          <a:stretch>
            <a:fillRect/>
          </a:stretch>
        </p:blipFill>
        <p:spPr bwMode="auto">
          <a:xfrm>
            <a:off x="1295400" y="1600200"/>
            <a:ext cx="6965950" cy="5029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t>Decade of Mega Projects</a:t>
            </a:r>
          </a:p>
        </p:txBody>
      </p:sp>
      <p:sp>
        <p:nvSpPr>
          <p:cNvPr id="549891" name="Rectangle 3"/>
          <p:cNvSpPr>
            <a:spLocks noGrp="1" noChangeArrowheads="1"/>
          </p:cNvSpPr>
          <p:nvPr>
            <p:ph idx="1"/>
          </p:nvPr>
        </p:nvSpPr>
        <p:spPr/>
        <p:txBody>
          <a:bodyPr rtlCol="0">
            <a:normAutofit/>
          </a:bodyPr>
          <a:lstStyle/>
          <a:p>
            <a:pPr fontAlgn="auto">
              <a:lnSpc>
                <a:spcPct val="90000"/>
              </a:lnSpc>
              <a:spcAft>
                <a:spcPts val="0"/>
              </a:spcAft>
              <a:buClr>
                <a:schemeClr val="accent1">
                  <a:lumMod val="60000"/>
                  <a:lumOff val="40000"/>
                </a:schemeClr>
              </a:buClr>
              <a:buFont typeface="Wingdings" pitchFamily="-111" charset="2"/>
              <a:buChar char="§"/>
              <a:defRPr/>
            </a:pPr>
            <a:r>
              <a:rPr lang="en-US" sz="2800" dirty="0">
                <a:solidFill>
                  <a:schemeClr val="tx1">
                    <a:lumMod val="75000"/>
                    <a:lumOff val="25000"/>
                  </a:schemeClr>
                </a:solidFill>
                <a:ea typeface="+mn-ea"/>
                <a:cs typeface="+mn-cs"/>
              </a:rPr>
              <a:t>ALMA (Millimeter Wave)</a:t>
            </a:r>
          </a:p>
          <a:p>
            <a:pPr fontAlgn="auto">
              <a:lnSpc>
                <a:spcPct val="90000"/>
              </a:lnSpc>
              <a:spcAft>
                <a:spcPts val="0"/>
              </a:spcAft>
              <a:buClr>
                <a:schemeClr val="accent1">
                  <a:lumMod val="60000"/>
                  <a:lumOff val="40000"/>
                </a:schemeClr>
              </a:buClr>
              <a:buFont typeface="Wingdings" pitchFamily="-111" charset="2"/>
              <a:buChar char="§"/>
              <a:defRPr/>
            </a:pPr>
            <a:r>
              <a:rPr lang="en-US" sz="2800" dirty="0">
                <a:solidFill>
                  <a:schemeClr val="tx1">
                    <a:lumMod val="75000"/>
                    <a:lumOff val="25000"/>
                  </a:schemeClr>
                </a:solidFill>
                <a:ea typeface="+mn-ea"/>
                <a:cs typeface="+mn-cs"/>
              </a:rPr>
              <a:t>James Webb Space Telescope (IR)</a:t>
            </a:r>
          </a:p>
          <a:p>
            <a:pPr fontAlgn="auto">
              <a:lnSpc>
                <a:spcPct val="90000"/>
              </a:lnSpc>
              <a:spcAft>
                <a:spcPts val="0"/>
              </a:spcAft>
              <a:buClr>
                <a:schemeClr val="accent1">
                  <a:lumMod val="60000"/>
                  <a:lumOff val="40000"/>
                </a:schemeClr>
              </a:buClr>
              <a:buFont typeface="Wingdings" pitchFamily="-111" charset="2"/>
              <a:buChar char="§"/>
              <a:defRPr/>
            </a:pPr>
            <a:r>
              <a:rPr lang="en-US" sz="2800" dirty="0">
                <a:solidFill>
                  <a:schemeClr val="tx1">
                    <a:lumMod val="75000"/>
                    <a:lumOff val="25000"/>
                  </a:schemeClr>
                </a:solidFill>
                <a:ea typeface="+mn-ea"/>
                <a:cs typeface="+mn-cs"/>
              </a:rPr>
              <a:t>Extremely Large Telescopes (Optical) </a:t>
            </a:r>
          </a:p>
          <a:p>
            <a:pPr fontAlgn="auto">
              <a:lnSpc>
                <a:spcPct val="90000"/>
              </a:lnSpc>
              <a:spcAft>
                <a:spcPts val="0"/>
              </a:spcAft>
              <a:buClr>
                <a:schemeClr val="accent1">
                  <a:lumMod val="60000"/>
                  <a:lumOff val="40000"/>
                </a:schemeClr>
              </a:buClr>
              <a:buFont typeface="Wingdings" pitchFamily="-111" charset="2"/>
              <a:buChar char="§"/>
              <a:defRPr/>
            </a:pPr>
            <a:r>
              <a:rPr lang="en-US" sz="2800" dirty="0">
                <a:solidFill>
                  <a:schemeClr val="tx1">
                    <a:lumMod val="75000"/>
                    <a:lumOff val="25000"/>
                  </a:schemeClr>
                </a:solidFill>
                <a:ea typeface="+mn-ea"/>
                <a:cs typeface="+mn-cs"/>
              </a:rPr>
              <a:t>Laser interferometer Gravitational wave </a:t>
            </a:r>
            <a:r>
              <a:rPr lang="en-US" sz="2800" dirty="0" smtClean="0">
                <a:solidFill>
                  <a:schemeClr val="tx1">
                    <a:lumMod val="75000"/>
                    <a:lumOff val="25000"/>
                  </a:schemeClr>
                </a:solidFill>
                <a:ea typeface="+mn-ea"/>
                <a:cs typeface="+mn-cs"/>
              </a:rPr>
              <a:t>observatory</a:t>
            </a:r>
          </a:p>
          <a:p>
            <a:pPr fontAlgn="auto">
              <a:lnSpc>
                <a:spcPct val="90000"/>
              </a:lnSpc>
              <a:spcAft>
                <a:spcPts val="0"/>
              </a:spcAft>
              <a:buClr>
                <a:schemeClr val="accent1">
                  <a:lumMod val="60000"/>
                  <a:lumOff val="40000"/>
                </a:schemeClr>
              </a:buClr>
              <a:buFont typeface="Wingdings" pitchFamily="-111" charset="2"/>
              <a:buChar char="§"/>
              <a:defRPr/>
            </a:pPr>
            <a:r>
              <a:rPr lang="en-US" sz="2800" dirty="0" smtClean="0">
                <a:solidFill>
                  <a:schemeClr val="tx1">
                    <a:lumMod val="75000"/>
                    <a:lumOff val="25000"/>
                  </a:schemeClr>
                </a:solidFill>
                <a:ea typeface="+mn-ea"/>
                <a:cs typeface="+mn-cs"/>
              </a:rPr>
              <a:t>Large Synoptic Survey Telescope</a:t>
            </a:r>
          </a:p>
          <a:p>
            <a:pPr fontAlgn="auto">
              <a:lnSpc>
                <a:spcPct val="90000"/>
              </a:lnSpc>
              <a:spcAft>
                <a:spcPts val="0"/>
              </a:spcAft>
              <a:buClr>
                <a:schemeClr val="accent1">
                  <a:lumMod val="60000"/>
                  <a:lumOff val="40000"/>
                </a:schemeClr>
              </a:buClr>
              <a:buFont typeface="Wingdings" pitchFamily="-111" charset="2"/>
              <a:buChar char="§"/>
              <a:defRPr/>
            </a:pPr>
            <a:r>
              <a:rPr lang="en-US" sz="2800" dirty="0">
                <a:solidFill>
                  <a:schemeClr val="tx1">
                    <a:lumMod val="75000"/>
                    <a:lumOff val="25000"/>
                  </a:schemeClr>
                </a:solidFill>
                <a:ea typeface="+mn-ea"/>
                <a:cs typeface="+mn-cs"/>
              </a:rPr>
              <a:t>Laser interferometer space Array</a:t>
            </a:r>
          </a:p>
          <a:p>
            <a:pPr fontAlgn="auto">
              <a:lnSpc>
                <a:spcPct val="90000"/>
              </a:lnSpc>
              <a:spcAft>
                <a:spcPts val="0"/>
              </a:spcAft>
              <a:buClr>
                <a:schemeClr val="accent1">
                  <a:lumMod val="60000"/>
                  <a:lumOff val="40000"/>
                </a:schemeClr>
              </a:buClr>
              <a:buFont typeface="Wingdings" pitchFamily="-111" charset="2"/>
              <a:buChar char="§"/>
              <a:defRPr/>
            </a:pPr>
            <a:r>
              <a:rPr lang="en-US" sz="2800" dirty="0">
                <a:solidFill>
                  <a:schemeClr val="tx1">
                    <a:lumMod val="75000"/>
                    <a:lumOff val="25000"/>
                  </a:schemeClr>
                </a:solidFill>
                <a:ea typeface="+mn-ea"/>
                <a:cs typeface="+mn-cs"/>
              </a:rPr>
              <a:t>Square Kilometer Array (Radio</a:t>
            </a:r>
            <a:r>
              <a:rPr lang="en-US" sz="2800" dirty="0" smtClean="0">
                <a:solidFill>
                  <a:schemeClr val="tx1">
                    <a:lumMod val="75000"/>
                    <a:lumOff val="25000"/>
                  </a:schemeClr>
                </a:solidFill>
                <a:ea typeface="+mn-ea"/>
                <a:cs typeface="+mn-cs"/>
              </a:rPr>
              <a:t>)</a:t>
            </a:r>
            <a:endParaRPr lang="en-US" sz="2800" dirty="0">
              <a:solidFill>
                <a:schemeClr val="tx1">
                  <a:lumMod val="75000"/>
                  <a:lumOff val="25000"/>
                </a:schemeClr>
              </a:solidFill>
              <a:ea typeface="+mn-ea"/>
              <a:cs typeface="+mn-cs"/>
            </a:endParaRPr>
          </a:p>
        </p:txBody>
      </p:sp>
      <p:sp>
        <p:nvSpPr>
          <p:cNvPr id="39940" name="Footer Placeholder 4"/>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endParaRPr lang="en-US" dirty="0"/>
          </a:p>
        </p:txBody>
      </p:sp>
      <p:sp>
        <p:nvSpPr>
          <p:cNvPr id="39941" name="Slide Number Placeholder 5"/>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079F8615-FE9A-464E-A2CF-C3156F448D94}" type="slidenum">
              <a:rPr lang="en-US"/>
              <a:pPr/>
              <a:t>3</a:t>
            </a:fld>
            <a:r>
              <a:rPr lang="en-US"/>
              <a:t>/50</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US"/>
              <a:t>Shock break out </a:t>
            </a:r>
          </a:p>
        </p:txBody>
      </p:sp>
      <p:sp>
        <p:nvSpPr>
          <p:cNvPr id="109571" name="Footer Placeholder 5"/>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endParaRPr lang="en-US" dirty="0"/>
          </a:p>
        </p:txBody>
      </p:sp>
      <p:sp>
        <p:nvSpPr>
          <p:cNvPr id="7" name="Slide Number Placeholder 5"/>
          <p:cNvSpPr>
            <a:spLocks noGrp="1"/>
          </p:cNvSpPr>
          <p:nvPr>
            <p:ph type="sldNum" sz="quarter" idx="12"/>
          </p:nvPr>
        </p:nvSpPr>
        <p:spPr/>
        <p:txBody>
          <a:bodyPr>
            <a:normAutofit/>
          </a:bodyPr>
          <a:lstStyle/>
          <a:p>
            <a:pPr>
              <a:defRPr/>
            </a:pPr>
            <a:fld id="{EB572473-653F-1F4E-898E-4EF57AEBC3DA}" type="slidenum">
              <a:rPr lang="en-US"/>
              <a:pPr>
                <a:defRPr/>
              </a:pPr>
              <a:t>30</a:t>
            </a:fld>
            <a:r>
              <a:rPr lang="en-US"/>
              <a:t>/54</a:t>
            </a:r>
          </a:p>
        </p:txBody>
      </p:sp>
      <p:sp>
        <p:nvSpPr>
          <p:cNvPr id="109573" name="Rectangle 3"/>
          <p:cNvSpPr>
            <a:spLocks noChangeArrowheads="1"/>
          </p:cNvSpPr>
          <p:nvPr/>
        </p:nvSpPr>
        <p:spPr bwMode="auto">
          <a:xfrm>
            <a:off x="5778500" y="6053138"/>
            <a:ext cx="819150" cy="300037"/>
          </a:xfrm>
          <a:prstGeom prst="rect">
            <a:avLst/>
          </a:prstGeom>
          <a:noFill/>
          <a:ln w="9525">
            <a:noFill/>
            <a:miter lim="800000"/>
            <a:headEnd/>
            <a:tailEnd/>
          </a:ln>
        </p:spPr>
        <p:txBody>
          <a:bodyPr wrap="none">
            <a:prstTxWarp prst="textNoShape">
              <a:avLst/>
            </a:prstTxWarp>
            <a:spAutoFit/>
          </a:bodyPr>
          <a:lstStyle/>
          <a:p>
            <a:r>
              <a:rPr lang="en-US">
                <a:solidFill>
                  <a:srgbClr val="000000"/>
                </a:solidFill>
              </a:rPr>
              <a:t>Arcavi</a:t>
            </a:r>
            <a:endParaRPr lang="en-US"/>
          </a:p>
        </p:txBody>
      </p:sp>
      <p:pic>
        <p:nvPicPr>
          <p:cNvPr id="109574" name="Picture 4" descr="PTF09dah_vs_SN1993J_LC"/>
          <p:cNvPicPr>
            <a:picLocks noChangeAspect="1" noChangeArrowheads="1"/>
          </p:cNvPicPr>
          <p:nvPr/>
        </p:nvPicPr>
        <p:blipFill>
          <a:blip r:embed="rId3"/>
          <a:srcRect/>
          <a:stretch>
            <a:fillRect/>
          </a:stretch>
        </p:blipFill>
        <p:spPr bwMode="auto">
          <a:xfrm>
            <a:off x="1600200" y="1905000"/>
            <a:ext cx="5803900" cy="36528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US"/>
              <a:t>Shock break out </a:t>
            </a:r>
          </a:p>
        </p:txBody>
      </p:sp>
      <p:sp>
        <p:nvSpPr>
          <p:cNvPr id="111619" name="Footer Placeholder 6"/>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endParaRPr lang="en-US" dirty="0"/>
          </a:p>
        </p:txBody>
      </p:sp>
      <p:sp>
        <p:nvSpPr>
          <p:cNvPr id="8" name="Slide Number Placeholder 5"/>
          <p:cNvSpPr>
            <a:spLocks noGrp="1"/>
          </p:cNvSpPr>
          <p:nvPr>
            <p:ph type="sldNum" sz="quarter" idx="12"/>
          </p:nvPr>
        </p:nvSpPr>
        <p:spPr/>
        <p:txBody>
          <a:bodyPr>
            <a:normAutofit/>
          </a:bodyPr>
          <a:lstStyle/>
          <a:p>
            <a:pPr>
              <a:defRPr/>
            </a:pPr>
            <a:fld id="{396EA6A2-C8FF-B94F-B12E-E1A6D0504496}" type="slidenum">
              <a:rPr lang="en-US"/>
              <a:pPr>
                <a:defRPr/>
              </a:pPr>
              <a:t>31</a:t>
            </a:fld>
            <a:r>
              <a:rPr lang="en-US"/>
              <a:t>/54</a:t>
            </a:r>
          </a:p>
        </p:txBody>
      </p:sp>
      <p:sp>
        <p:nvSpPr>
          <p:cNvPr id="111621" name="Rectangle 3"/>
          <p:cNvSpPr>
            <a:spLocks noChangeArrowheads="1"/>
          </p:cNvSpPr>
          <p:nvPr/>
        </p:nvSpPr>
        <p:spPr bwMode="auto">
          <a:xfrm>
            <a:off x="5778500" y="6053138"/>
            <a:ext cx="1238250" cy="300037"/>
          </a:xfrm>
          <a:prstGeom prst="rect">
            <a:avLst/>
          </a:prstGeom>
          <a:noFill/>
          <a:ln w="9525">
            <a:noFill/>
            <a:miter lim="800000"/>
            <a:headEnd/>
            <a:tailEnd/>
          </a:ln>
        </p:spPr>
        <p:txBody>
          <a:bodyPr wrap="none">
            <a:prstTxWarp prst="textNoShape">
              <a:avLst/>
            </a:prstTxWarp>
            <a:spAutoFit/>
          </a:bodyPr>
          <a:lstStyle/>
          <a:p>
            <a:r>
              <a:rPr lang="en-US">
                <a:solidFill>
                  <a:srgbClr val="000000"/>
                </a:solidFill>
              </a:rPr>
              <a:t>Ofek, Neill</a:t>
            </a:r>
            <a:endParaRPr lang="en-US"/>
          </a:p>
        </p:txBody>
      </p:sp>
      <p:pic>
        <p:nvPicPr>
          <p:cNvPr id="111622" name="Picture 5"/>
          <p:cNvPicPr>
            <a:picLocks noChangeAspect="1" noChangeArrowheads="1"/>
          </p:cNvPicPr>
          <p:nvPr/>
        </p:nvPicPr>
        <p:blipFill>
          <a:blip r:embed="rId3"/>
          <a:srcRect/>
          <a:stretch>
            <a:fillRect/>
          </a:stretch>
        </p:blipFill>
        <p:spPr bwMode="auto">
          <a:xfrm>
            <a:off x="366713" y="1981200"/>
            <a:ext cx="3748087" cy="3201988"/>
          </a:xfrm>
          <a:prstGeom prst="rect">
            <a:avLst/>
          </a:prstGeom>
          <a:noFill/>
          <a:ln w="9525">
            <a:noFill/>
            <a:miter lim="800000"/>
            <a:headEnd/>
            <a:tailEnd/>
          </a:ln>
        </p:spPr>
      </p:pic>
      <p:pic>
        <p:nvPicPr>
          <p:cNvPr id="111623" name="Picture 6"/>
          <p:cNvPicPr>
            <a:picLocks noChangeAspect="1" noChangeArrowheads="1"/>
          </p:cNvPicPr>
          <p:nvPr/>
        </p:nvPicPr>
        <p:blipFill>
          <a:blip r:embed="rId4"/>
          <a:srcRect/>
          <a:stretch>
            <a:fillRect/>
          </a:stretch>
        </p:blipFill>
        <p:spPr bwMode="auto">
          <a:xfrm>
            <a:off x="4191000" y="1981200"/>
            <a:ext cx="4762500" cy="31988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US"/>
              <a:t>Supernovae for Cosmography</a:t>
            </a:r>
          </a:p>
        </p:txBody>
      </p:sp>
      <p:sp>
        <p:nvSpPr>
          <p:cNvPr id="113667" name="Footer Placeholder 4"/>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r>
              <a:rPr lang="en-US"/>
              <a:t>#</a:t>
            </a:r>
          </a:p>
        </p:txBody>
      </p:sp>
      <p:sp>
        <p:nvSpPr>
          <p:cNvPr id="6" name="Slide Number Placeholder 5"/>
          <p:cNvSpPr>
            <a:spLocks noGrp="1"/>
          </p:cNvSpPr>
          <p:nvPr>
            <p:ph type="sldNum" sz="quarter" idx="12"/>
          </p:nvPr>
        </p:nvSpPr>
        <p:spPr/>
        <p:txBody>
          <a:bodyPr>
            <a:normAutofit/>
          </a:bodyPr>
          <a:lstStyle/>
          <a:p>
            <a:pPr>
              <a:defRPr/>
            </a:pPr>
            <a:fld id="{9ABF2EC3-DCFD-9344-A0AB-44D626BEC2E3}" type="slidenum">
              <a:rPr lang="en-US"/>
              <a:pPr>
                <a:defRPr/>
              </a:pPr>
              <a:t>32</a:t>
            </a:fld>
            <a:r>
              <a:rPr lang="en-US"/>
              <a:t>/54</a:t>
            </a:r>
          </a:p>
        </p:txBody>
      </p:sp>
      <p:pic>
        <p:nvPicPr>
          <p:cNvPr id="113669" name="Picture 4"/>
          <p:cNvPicPr>
            <a:picLocks noChangeAspect="1" noChangeArrowheads="1"/>
          </p:cNvPicPr>
          <p:nvPr/>
        </p:nvPicPr>
        <p:blipFill>
          <a:blip r:embed="rId3"/>
          <a:srcRect/>
          <a:stretch>
            <a:fillRect/>
          </a:stretch>
        </p:blipFill>
        <p:spPr bwMode="auto">
          <a:xfrm>
            <a:off x="2228850" y="1524000"/>
            <a:ext cx="4552950" cy="53070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r>
              <a:rPr lang="en-US"/>
              <a:t>UV spectroscopy of local Ia  </a:t>
            </a:r>
          </a:p>
        </p:txBody>
      </p:sp>
      <p:sp>
        <p:nvSpPr>
          <p:cNvPr id="115715" name="Footer Placeholder 5"/>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endParaRPr lang="en-US" dirty="0"/>
          </a:p>
        </p:txBody>
      </p:sp>
      <p:sp>
        <p:nvSpPr>
          <p:cNvPr id="7" name="Slide Number Placeholder 5"/>
          <p:cNvSpPr>
            <a:spLocks noGrp="1"/>
          </p:cNvSpPr>
          <p:nvPr>
            <p:ph type="sldNum" sz="quarter" idx="12"/>
          </p:nvPr>
        </p:nvSpPr>
        <p:spPr/>
        <p:txBody>
          <a:bodyPr>
            <a:normAutofit/>
          </a:bodyPr>
          <a:lstStyle/>
          <a:p>
            <a:pPr>
              <a:defRPr/>
            </a:pPr>
            <a:fld id="{5F11C952-A08B-F44E-8EB4-9F85D827F0E7}" type="slidenum">
              <a:rPr lang="en-US"/>
              <a:pPr>
                <a:defRPr/>
              </a:pPr>
              <a:t>33</a:t>
            </a:fld>
            <a:r>
              <a:rPr lang="en-US"/>
              <a:t>/54</a:t>
            </a:r>
          </a:p>
        </p:txBody>
      </p:sp>
      <p:pic>
        <p:nvPicPr>
          <p:cNvPr id="115717" name="Picture 7" descr="IaDiscovery"/>
          <p:cNvPicPr>
            <a:picLocks noChangeAspect="1" noChangeArrowheads="1"/>
          </p:cNvPicPr>
          <p:nvPr/>
        </p:nvPicPr>
        <p:blipFill>
          <a:blip r:embed="rId3"/>
          <a:srcRect/>
          <a:stretch>
            <a:fillRect/>
          </a:stretch>
        </p:blipFill>
        <p:spPr bwMode="auto">
          <a:xfrm>
            <a:off x="152400" y="2057400"/>
            <a:ext cx="4725988" cy="3651250"/>
          </a:xfrm>
          <a:prstGeom prst="rect">
            <a:avLst/>
          </a:prstGeom>
          <a:noFill/>
          <a:ln w="9525">
            <a:noFill/>
            <a:miter lim="800000"/>
            <a:headEnd/>
            <a:tailEnd/>
          </a:ln>
        </p:spPr>
      </p:pic>
      <p:sp>
        <p:nvSpPr>
          <p:cNvPr id="115718" name="Rectangle 9"/>
          <p:cNvSpPr>
            <a:spLocks noChangeArrowheads="1"/>
          </p:cNvSpPr>
          <p:nvPr/>
        </p:nvSpPr>
        <p:spPr bwMode="auto">
          <a:xfrm>
            <a:off x="4877273" y="6379767"/>
            <a:ext cx="3500437" cy="300038"/>
          </a:xfrm>
          <a:prstGeom prst="rect">
            <a:avLst/>
          </a:prstGeom>
          <a:noFill/>
          <a:ln w="9525">
            <a:noFill/>
            <a:miter lim="800000"/>
            <a:headEnd/>
            <a:tailEnd/>
          </a:ln>
        </p:spPr>
        <p:txBody>
          <a:bodyPr wrap="none">
            <a:prstTxWarp prst="textNoShape">
              <a:avLst/>
            </a:prstTxWarp>
            <a:spAutoFit/>
          </a:bodyPr>
          <a:lstStyle/>
          <a:p>
            <a:r>
              <a:rPr lang="en-US" dirty="0">
                <a:solidFill>
                  <a:srgbClr val="000000"/>
                </a:solidFill>
              </a:rPr>
              <a:t>Nugent, Ellis, Howell, Sullivan …</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en-US"/>
              <a:t>UV spectroscopy of local Ia  </a:t>
            </a:r>
          </a:p>
        </p:txBody>
      </p:sp>
      <p:sp>
        <p:nvSpPr>
          <p:cNvPr id="117763" name="Footer Placeholder 6"/>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endParaRPr lang="en-US" dirty="0"/>
          </a:p>
        </p:txBody>
      </p:sp>
      <p:sp>
        <p:nvSpPr>
          <p:cNvPr id="8" name="Slide Number Placeholder 5"/>
          <p:cNvSpPr>
            <a:spLocks noGrp="1"/>
          </p:cNvSpPr>
          <p:nvPr>
            <p:ph type="sldNum" sz="quarter" idx="12"/>
          </p:nvPr>
        </p:nvSpPr>
        <p:spPr/>
        <p:txBody>
          <a:bodyPr>
            <a:normAutofit/>
          </a:bodyPr>
          <a:lstStyle/>
          <a:p>
            <a:pPr>
              <a:defRPr/>
            </a:pPr>
            <a:fld id="{4B006C85-7BF9-A843-B73E-6C07C14A4C1F}" type="slidenum">
              <a:rPr lang="en-US"/>
              <a:pPr>
                <a:defRPr/>
              </a:pPr>
              <a:t>34</a:t>
            </a:fld>
            <a:r>
              <a:rPr lang="en-US"/>
              <a:t>/54</a:t>
            </a:r>
          </a:p>
        </p:txBody>
      </p:sp>
      <p:pic>
        <p:nvPicPr>
          <p:cNvPr id="117765" name="Picture 3" descr="IaDiscovery"/>
          <p:cNvPicPr>
            <a:picLocks noChangeAspect="1" noChangeArrowheads="1"/>
          </p:cNvPicPr>
          <p:nvPr/>
        </p:nvPicPr>
        <p:blipFill>
          <a:blip r:embed="rId3"/>
          <a:srcRect/>
          <a:stretch>
            <a:fillRect/>
          </a:stretch>
        </p:blipFill>
        <p:spPr bwMode="auto">
          <a:xfrm>
            <a:off x="152400" y="2057400"/>
            <a:ext cx="4725988" cy="3651250"/>
          </a:xfrm>
          <a:prstGeom prst="rect">
            <a:avLst/>
          </a:prstGeom>
          <a:noFill/>
          <a:ln w="9525">
            <a:noFill/>
            <a:miter lim="800000"/>
            <a:headEnd/>
            <a:tailEnd/>
          </a:ln>
        </p:spPr>
      </p:pic>
      <p:sp>
        <p:nvSpPr>
          <p:cNvPr id="117766" name="Rectangle 4"/>
          <p:cNvSpPr>
            <a:spLocks noChangeArrowheads="1"/>
          </p:cNvSpPr>
          <p:nvPr/>
        </p:nvSpPr>
        <p:spPr bwMode="auto">
          <a:xfrm>
            <a:off x="4779588" y="6365810"/>
            <a:ext cx="3500437" cy="300038"/>
          </a:xfrm>
          <a:prstGeom prst="rect">
            <a:avLst/>
          </a:prstGeom>
          <a:noFill/>
          <a:ln w="9525">
            <a:noFill/>
            <a:miter lim="800000"/>
            <a:headEnd/>
            <a:tailEnd/>
          </a:ln>
        </p:spPr>
        <p:txBody>
          <a:bodyPr wrap="none">
            <a:prstTxWarp prst="textNoShape">
              <a:avLst/>
            </a:prstTxWarp>
            <a:spAutoFit/>
          </a:bodyPr>
          <a:lstStyle/>
          <a:p>
            <a:r>
              <a:rPr lang="en-US" dirty="0">
                <a:solidFill>
                  <a:srgbClr val="000000"/>
                </a:solidFill>
              </a:rPr>
              <a:t>Nugent, Ellis, Howell, Sullivan …</a:t>
            </a:r>
          </a:p>
        </p:txBody>
      </p:sp>
      <p:pic>
        <p:nvPicPr>
          <p:cNvPr id="117767" name="Picture 5" descr="plotfirst5"/>
          <p:cNvPicPr>
            <a:picLocks noChangeAspect="1" noChangeArrowheads="1"/>
          </p:cNvPicPr>
          <p:nvPr/>
        </p:nvPicPr>
        <p:blipFill>
          <a:blip r:embed="rId4"/>
          <a:srcRect/>
          <a:stretch>
            <a:fillRect/>
          </a:stretch>
        </p:blipFill>
        <p:spPr bwMode="auto">
          <a:xfrm>
            <a:off x="5000625" y="2054225"/>
            <a:ext cx="4067175" cy="36607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1075" name="Rectangle 2"/>
          <p:cNvSpPr>
            <a:spLocks noGrp="1" noChangeArrowheads="1"/>
          </p:cNvSpPr>
          <p:nvPr>
            <p:ph type="title"/>
          </p:nvPr>
        </p:nvSpPr>
        <p:spPr/>
        <p:txBody>
          <a:bodyPr rtlCol="0">
            <a:normAutofit fontScale="90000"/>
          </a:bodyPr>
          <a:lstStyle/>
          <a:p>
            <a:pPr fontAlgn="auto">
              <a:spcAft>
                <a:spcPts val="0"/>
              </a:spcAft>
              <a:defRPr/>
            </a:pPr>
            <a:r>
              <a:rPr lang="en-US">
                <a:ea typeface="+mj-ea"/>
                <a:cs typeface="+mj-cs"/>
              </a:rPr>
              <a:t>Sorting out mysteries (via large samples)</a:t>
            </a:r>
          </a:p>
        </p:txBody>
      </p:sp>
      <p:sp>
        <p:nvSpPr>
          <p:cNvPr id="119811" name="Footer Placeholder 8"/>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endParaRPr lang="en-US" dirty="0"/>
          </a:p>
        </p:txBody>
      </p:sp>
      <p:sp>
        <p:nvSpPr>
          <p:cNvPr id="10" name="Slide Number Placeholder 5"/>
          <p:cNvSpPr>
            <a:spLocks noGrp="1"/>
          </p:cNvSpPr>
          <p:nvPr>
            <p:ph type="sldNum" sz="quarter" idx="12"/>
          </p:nvPr>
        </p:nvSpPr>
        <p:spPr/>
        <p:txBody>
          <a:bodyPr>
            <a:normAutofit/>
          </a:bodyPr>
          <a:lstStyle/>
          <a:p>
            <a:pPr>
              <a:defRPr/>
            </a:pPr>
            <a:fld id="{25C6501D-9A98-8640-A5B7-42DEB0A2F5E7}" type="slidenum">
              <a:rPr lang="en-US"/>
              <a:pPr>
                <a:defRPr/>
              </a:pPr>
              <a:t>35</a:t>
            </a:fld>
            <a:r>
              <a:rPr lang="en-US"/>
              <a:t>/54</a:t>
            </a:r>
          </a:p>
        </p:txBody>
      </p:sp>
      <p:pic>
        <p:nvPicPr>
          <p:cNvPr id="119813" name="Picture 4"/>
          <p:cNvPicPr>
            <a:picLocks noChangeAspect="1" noChangeArrowheads="1"/>
          </p:cNvPicPr>
          <p:nvPr/>
        </p:nvPicPr>
        <p:blipFill>
          <a:blip r:embed="rId3"/>
          <a:srcRect/>
          <a:stretch>
            <a:fillRect/>
          </a:stretch>
        </p:blipFill>
        <p:spPr bwMode="auto">
          <a:xfrm>
            <a:off x="0" y="3962400"/>
            <a:ext cx="3957638" cy="2740025"/>
          </a:xfrm>
          <a:prstGeom prst="rect">
            <a:avLst/>
          </a:prstGeom>
          <a:noFill/>
          <a:ln w="9525">
            <a:noFill/>
            <a:miter lim="800000"/>
            <a:headEnd/>
            <a:tailEnd/>
          </a:ln>
        </p:spPr>
      </p:pic>
      <p:pic>
        <p:nvPicPr>
          <p:cNvPr id="119814" name="Picture 5"/>
          <p:cNvPicPr>
            <a:picLocks noChangeAspect="1" noChangeArrowheads="1"/>
          </p:cNvPicPr>
          <p:nvPr/>
        </p:nvPicPr>
        <p:blipFill>
          <a:blip r:embed="rId4"/>
          <a:srcRect/>
          <a:stretch>
            <a:fillRect/>
          </a:stretch>
        </p:blipFill>
        <p:spPr bwMode="auto">
          <a:xfrm>
            <a:off x="4267200" y="1981200"/>
            <a:ext cx="4735513" cy="1736725"/>
          </a:xfrm>
          <a:prstGeom prst="rect">
            <a:avLst/>
          </a:prstGeom>
          <a:noFill/>
          <a:ln w="9525">
            <a:noFill/>
            <a:miter lim="800000"/>
            <a:headEnd/>
            <a:tailEnd/>
          </a:ln>
        </p:spPr>
      </p:pic>
      <p:sp>
        <p:nvSpPr>
          <p:cNvPr id="119815" name="Rectangle 6"/>
          <p:cNvSpPr>
            <a:spLocks noChangeArrowheads="1"/>
          </p:cNvSpPr>
          <p:nvPr/>
        </p:nvSpPr>
        <p:spPr bwMode="auto">
          <a:xfrm>
            <a:off x="6350000" y="6243638"/>
            <a:ext cx="1022350" cy="300037"/>
          </a:xfrm>
          <a:prstGeom prst="rect">
            <a:avLst/>
          </a:prstGeom>
          <a:noFill/>
          <a:ln w="9525">
            <a:noFill/>
            <a:miter lim="800000"/>
            <a:headEnd/>
            <a:tailEnd/>
          </a:ln>
        </p:spPr>
        <p:txBody>
          <a:bodyPr wrap="none">
            <a:prstTxWarp prst="textNoShape">
              <a:avLst/>
            </a:prstTxWarp>
            <a:spAutoFit/>
          </a:bodyPr>
          <a:lstStyle/>
          <a:p>
            <a:r>
              <a:rPr lang="en-US">
                <a:solidFill>
                  <a:schemeClr val="tx2"/>
                </a:solidFill>
              </a:rPr>
              <a:t>Kasliwal</a:t>
            </a:r>
          </a:p>
        </p:txBody>
      </p:sp>
      <p:sp>
        <p:nvSpPr>
          <p:cNvPr id="119816" name="Rectangle 7"/>
          <p:cNvSpPr>
            <a:spLocks noChangeArrowheads="1"/>
          </p:cNvSpPr>
          <p:nvPr/>
        </p:nvSpPr>
        <p:spPr bwMode="auto">
          <a:xfrm>
            <a:off x="6248400" y="3810000"/>
            <a:ext cx="1517650" cy="300038"/>
          </a:xfrm>
          <a:prstGeom prst="rect">
            <a:avLst/>
          </a:prstGeom>
          <a:noFill/>
          <a:ln w="9525">
            <a:noFill/>
            <a:miter lim="800000"/>
            <a:headEnd/>
            <a:tailEnd/>
          </a:ln>
        </p:spPr>
        <p:txBody>
          <a:bodyPr wrap="none">
            <a:prstTxWarp prst="textNoShape">
              <a:avLst/>
            </a:prstTxWarp>
            <a:spAutoFit/>
          </a:bodyPr>
          <a:lstStyle/>
          <a:p>
            <a:r>
              <a:rPr lang="en-US">
                <a:solidFill>
                  <a:schemeClr val="tx2"/>
                </a:solidFill>
              </a:rPr>
              <a:t>2005E-family</a:t>
            </a:r>
          </a:p>
        </p:txBody>
      </p:sp>
      <p:sp>
        <p:nvSpPr>
          <p:cNvPr id="119817" name="Rectangle 8"/>
          <p:cNvSpPr>
            <a:spLocks noChangeArrowheads="1"/>
          </p:cNvSpPr>
          <p:nvPr/>
        </p:nvSpPr>
        <p:spPr bwMode="auto">
          <a:xfrm>
            <a:off x="1447800" y="3662363"/>
            <a:ext cx="1593850" cy="300037"/>
          </a:xfrm>
          <a:prstGeom prst="rect">
            <a:avLst/>
          </a:prstGeom>
          <a:noFill/>
          <a:ln w="9525">
            <a:noFill/>
            <a:miter lim="800000"/>
            <a:headEnd/>
            <a:tailEnd/>
          </a:ln>
        </p:spPr>
        <p:txBody>
          <a:bodyPr wrap="none">
            <a:prstTxWarp prst="textNoShape">
              <a:avLst/>
            </a:prstTxWarp>
            <a:spAutoFit/>
          </a:bodyPr>
          <a:lstStyle/>
          <a:p>
            <a:r>
              <a:rPr lang="en-US">
                <a:solidFill>
                  <a:schemeClr val="tx2"/>
                </a:solidFill>
              </a:rPr>
              <a:t>2002cx-family</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r>
              <a:rPr lang="en-US"/>
              <a:t>Statistics of Core Collapse</a:t>
            </a:r>
          </a:p>
        </p:txBody>
      </p:sp>
      <p:sp>
        <p:nvSpPr>
          <p:cNvPr id="123907" name="Rectangle 7"/>
          <p:cNvSpPr>
            <a:spLocks noGrp="1" noChangeArrowheads="1"/>
          </p:cNvSpPr>
          <p:nvPr>
            <p:ph type="body" sz="half" idx="2"/>
          </p:nvPr>
        </p:nvSpPr>
        <p:spPr>
          <a:xfrm>
            <a:off x="5791200" y="2209800"/>
            <a:ext cx="3810000" cy="4114800"/>
          </a:xfrm>
        </p:spPr>
        <p:txBody>
          <a:bodyPr/>
          <a:lstStyle/>
          <a:p>
            <a:r>
              <a:rPr lang="en-US"/>
              <a:t>Dwarf galaxies:</a:t>
            </a:r>
          </a:p>
          <a:p>
            <a:pPr lvl="1"/>
            <a:r>
              <a:rPr lang="en-US" sz="2000"/>
              <a:t>Over-abundance of IIb</a:t>
            </a:r>
          </a:p>
          <a:p>
            <a:pPr lvl="1"/>
            <a:r>
              <a:rPr lang="en-US" sz="2000"/>
              <a:t>No normal Ic </a:t>
            </a:r>
          </a:p>
          <a:p>
            <a:pPr lvl="1"/>
            <a:r>
              <a:rPr lang="en-US" sz="2000"/>
              <a:t>BL Ic</a:t>
            </a:r>
          </a:p>
          <a:p>
            <a:pPr lvl="1"/>
            <a:r>
              <a:rPr lang="en-US" sz="2000"/>
              <a:t>Ib</a:t>
            </a:r>
          </a:p>
          <a:p>
            <a:r>
              <a:rPr lang="en-US"/>
              <a:t>Large Galaxies:</a:t>
            </a:r>
          </a:p>
          <a:p>
            <a:pPr lvl="1"/>
            <a:r>
              <a:rPr lang="en-US" sz="2000"/>
              <a:t>Over-abundance of II</a:t>
            </a:r>
          </a:p>
          <a:p>
            <a:endParaRPr lang="en-US" sz="2800"/>
          </a:p>
        </p:txBody>
      </p:sp>
      <p:sp>
        <p:nvSpPr>
          <p:cNvPr id="9" name="Slide Number Placeholder 6"/>
          <p:cNvSpPr>
            <a:spLocks noGrp="1"/>
          </p:cNvSpPr>
          <p:nvPr>
            <p:ph type="sldNum" sz="quarter" idx="12"/>
          </p:nvPr>
        </p:nvSpPr>
        <p:spPr/>
        <p:txBody>
          <a:bodyPr>
            <a:normAutofit/>
          </a:bodyPr>
          <a:lstStyle/>
          <a:p>
            <a:pPr>
              <a:defRPr/>
            </a:pPr>
            <a:fld id="{865C0959-9A68-4B4E-AF24-96A5535D1BE7}" type="slidenum">
              <a:rPr lang="en-US" smtClean="0"/>
              <a:pPr>
                <a:defRPr/>
              </a:pPr>
              <a:t>36</a:t>
            </a:fld>
            <a:r>
              <a:rPr lang="en-US" smtClean="0"/>
              <a:t>/54</a:t>
            </a:r>
            <a:endParaRPr lang="en-US"/>
          </a:p>
        </p:txBody>
      </p:sp>
      <p:pic>
        <p:nvPicPr>
          <p:cNvPr id="123910" name="Picture 3" descr="pie_spec"/>
          <p:cNvPicPr>
            <a:picLocks noChangeAspect="1" noChangeArrowheads="1"/>
          </p:cNvPicPr>
          <p:nvPr/>
        </p:nvPicPr>
        <p:blipFill>
          <a:blip r:embed="rId3"/>
          <a:srcRect/>
          <a:stretch>
            <a:fillRect/>
          </a:stretch>
        </p:blipFill>
        <p:spPr bwMode="auto">
          <a:xfrm>
            <a:off x="-76200" y="1905000"/>
            <a:ext cx="5981700" cy="4572000"/>
          </a:xfrm>
          <a:prstGeom prst="rect">
            <a:avLst/>
          </a:prstGeom>
          <a:noFill/>
          <a:ln w="9525">
            <a:noFill/>
            <a:miter lim="800000"/>
            <a:headEnd/>
            <a:tailEnd/>
          </a:ln>
        </p:spPr>
      </p:pic>
      <p:sp>
        <p:nvSpPr>
          <p:cNvPr id="123911" name="Rectangle 4"/>
          <p:cNvSpPr>
            <a:spLocks noChangeArrowheads="1"/>
          </p:cNvSpPr>
          <p:nvPr/>
        </p:nvSpPr>
        <p:spPr bwMode="auto">
          <a:xfrm>
            <a:off x="6477000" y="1905000"/>
            <a:ext cx="2514600" cy="300038"/>
          </a:xfrm>
          <a:prstGeom prst="rect">
            <a:avLst/>
          </a:prstGeom>
          <a:noFill/>
          <a:ln w="9525">
            <a:noFill/>
            <a:miter lim="800000"/>
            <a:headEnd/>
            <a:tailEnd/>
          </a:ln>
        </p:spPr>
        <p:txBody>
          <a:bodyPr>
            <a:prstTxWarp prst="textNoShape">
              <a:avLst/>
            </a:prstTxWarp>
            <a:spAutoFit/>
          </a:bodyPr>
          <a:lstStyle/>
          <a:p>
            <a:endParaRPr lang="en-US"/>
          </a:p>
        </p:txBody>
      </p:sp>
      <p:sp>
        <p:nvSpPr>
          <p:cNvPr id="123912" name="Rectangle 8"/>
          <p:cNvSpPr>
            <a:spLocks noChangeArrowheads="1"/>
          </p:cNvSpPr>
          <p:nvPr/>
        </p:nvSpPr>
        <p:spPr bwMode="auto">
          <a:xfrm>
            <a:off x="4953000" y="6176963"/>
            <a:ext cx="882650" cy="300037"/>
          </a:xfrm>
          <a:prstGeom prst="rect">
            <a:avLst/>
          </a:prstGeom>
          <a:noFill/>
          <a:ln w="9525">
            <a:noFill/>
            <a:miter lim="800000"/>
            <a:headEnd/>
            <a:tailEnd/>
          </a:ln>
        </p:spPr>
        <p:txBody>
          <a:bodyPr wrap="none">
            <a:prstTxWarp prst="textNoShape">
              <a:avLst/>
            </a:prstTxWarp>
            <a:spAutoFit/>
          </a:bodyPr>
          <a:lstStyle/>
          <a:p>
            <a:r>
              <a:rPr lang="en-US">
                <a:solidFill>
                  <a:srgbClr val="000000"/>
                </a:solidFill>
              </a:rPr>
              <a:t>Arcavi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r>
              <a:rPr lang="en-US"/>
              <a:t>The Mysterious SCP06F6</a:t>
            </a:r>
          </a:p>
        </p:txBody>
      </p:sp>
      <p:sp>
        <p:nvSpPr>
          <p:cNvPr id="8" name="Slide Number Placeholder 5"/>
          <p:cNvSpPr>
            <a:spLocks noGrp="1"/>
          </p:cNvSpPr>
          <p:nvPr>
            <p:ph type="sldNum" sz="quarter" idx="12"/>
          </p:nvPr>
        </p:nvSpPr>
        <p:spPr/>
        <p:txBody>
          <a:bodyPr>
            <a:normAutofit/>
          </a:bodyPr>
          <a:lstStyle/>
          <a:p>
            <a:pPr>
              <a:defRPr/>
            </a:pPr>
            <a:fld id="{DBBFC13E-704B-C74F-B970-DDEC92A7904D}" type="slidenum">
              <a:rPr lang="en-US"/>
              <a:pPr>
                <a:defRPr/>
              </a:pPr>
              <a:t>37</a:t>
            </a:fld>
            <a:r>
              <a:rPr lang="en-US"/>
              <a:t>/54</a:t>
            </a:r>
          </a:p>
        </p:txBody>
      </p:sp>
      <p:pic>
        <p:nvPicPr>
          <p:cNvPr id="125957" name="Picture 3"/>
          <p:cNvPicPr>
            <a:picLocks noChangeAspect="1" noChangeArrowheads="1"/>
          </p:cNvPicPr>
          <p:nvPr/>
        </p:nvPicPr>
        <p:blipFill>
          <a:blip r:embed="rId3"/>
          <a:srcRect/>
          <a:stretch>
            <a:fillRect/>
          </a:stretch>
        </p:blipFill>
        <p:spPr bwMode="auto">
          <a:xfrm>
            <a:off x="4724400" y="1828800"/>
            <a:ext cx="3867150" cy="4568825"/>
          </a:xfrm>
          <a:prstGeom prst="rect">
            <a:avLst/>
          </a:prstGeom>
          <a:noFill/>
          <a:ln w="9525">
            <a:noFill/>
            <a:miter lim="800000"/>
            <a:headEnd/>
            <a:tailEnd/>
          </a:ln>
        </p:spPr>
      </p:pic>
      <p:pic>
        <p:nvPicPr>
          <p:cNvPr id="125958" name="Picture 4"/>
          <p:cNvPicPr>
            <a:picLocks noChangeAspect="1" noChangeArrowheads="1"/>
          </p:cNvPicPr>
          <p:nvPr/>
        </p:nvPicPr>
        <p:blipFill>
          <a:blip r:embed="rId4"/>
          <a:srcRect/>
          <a:stretch>
            <a:fillRect/>
          </a:stretch>
        </p:blipFill>
        <p:spPr bwMode="auto">
          <a:xfrm>
            <a:off x="609600" y="1905000"/>
            <a:ext cx="3656013" cy="4567238"/>
          </a:xfrm>
          <a:prstGeom prst="rect">
            <a:avLst/>
          </a:prstGeom>
          <a:noFill/>
          <a:ln w="9525">
            <a:noFill/>
            <a:miter lim="800000"/>
            <a:headEnd/>
            <a:tailEnd/>
          </a:ln>
        </p:spPr>
      </p:pic>
      <p:sp>
        <p:nvSpPr>
          <p:cNvPr id="125959" name="Rectangle 5"/>
          <p:cNvSpPr>
            <a:spLocks noChangeArrowheads="1"/>
          </p:cNvSpPr>
          <p:nvPr/>
        </p:nvSpPr>
        <p:spPr bwMode="auto">
          <a:xfrm>
            <a:off x="5130800" y="6324600"/>
            <a:ext cx="1997075" cy="457200"/>
          </a:xfrm>
          <a:prstGeom prst="rect">
            <a:avLst/>
          </a:prstGeom>
          <a:noFill/>
          <a:ln w="9525">
            <a:noFill/>
            <a:miter lim="800000"/>
            <a:headEnd/>
            <a:tailEnd/>
          </a:ln>
        </p:spPr>
        <p:txBody>
          <a:bodyPr wrap="none">
            <a:prstTxWarp prst="textNoShape">
              <a:avLst/>
            </a:prstTxWarp>
            <a:spAutoFit/>
          </a:bodyPr>
          <a:lstStyle/>
          <a:p>
            <a:pPr eaLnBrk="0" hangingPunct="0">
              <a:lnSpc>
                <a:spcPct val="100000"/>
              </a:lnSpc>
              <a:buClrTx/>
              <a:buSzTx/>
              <a:buFontTx/>
              <a:buNone/>
            </a:pPr>
            <a:r>
              <a:rPr lang="en-US" sz="2400">
                <a:solidFill>
                  <a:schemeClr val="tx1"/>
                </a:solidFill>
                <a:ea typeface="ＭＳ Ｐゴシック" pitchFamily="-107" charset="-128"/>
                <a:cs typeface="ＭＳ Ｐゴシック" pitchFamily="-107" charset="-128"/>
              </a:rPr>
              <a:t>Barbary et al.</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685800" y="152400"/>
            <a:ext cx="7772400" cy="1143000"/>
          </a:xfrm>
        </p:spPr>
        <p:txBody>
          <a:bodyPr/>
          <a:lstStyle/>
          <a:p>
            <a:r>
              <a:rPr lang="en-US"/>
              <a:t>PTF Discovery</a:t>
            </a:r>
          </a:p>
        </p:txBody>
      </p:sp>
      <p:sp>
        <p:nvSpPr>
          <p:cNvPr id="132099" name="Footer Placeholder 5"/>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r>
              <a:rPr lang="en-US"/>
              <a:t>#</a:t>
            </a:r>
          </a:p>
        </p:txBody>
      </p:sp>
      <p:sp>
        <p:nvSpPr>
          <p:cNvPr id="7" name="Slide Number Placeholder 4"/>
          <p:cNvSpPr>
            <a:spLocks noGrp="1"/>
          </p:cNvSpPr>
          <p:nvPr>
            <p:ph type="sldNum" sz="quarter" idx="12"/>
          </p:nvPr>
        </p:nvSpPr>
        <p:spPr/>
        <p:txBody>
          <a:bodyPr>
            <a:normAutofit/>
          </a:bodyPr>
          <a:lstStyle/>
          <a:p>
            <a:pPr>
              <a:defRPr/>
            </a:pPr>
            <a:fld id="{7F598ED0-91FF-3544-8A86-DF8CE3ABB983}" type="slidenum">
              <a:rPr lang="en-US"/>
              <a:pPr>
                <a:defRPr/>
              </a:pPr>
              <a:t>38</a:t>
            </a:fld>
            <a:r>
              <a:rPr lang="en-US"/>
              <a:t>/54</a:t>
            </a:r>
          </a:p>
        </p:txBody>
      </p:sp>
      <p:pic>
        <p:nvPicPr>
          <p:cNvPr id="132101" name="Picture 3"/>
          <p:cNvPicPr>
            <a:picLocks noChangeAspect="1" noChangeArrowheads="1"/>
          </p:cNvPicPr>
          <p:nvPr/>
        </p:nvPicPr>
        <p:blipFill>
          <a:blip r:embed="rId3"/>
          <a:srcRect/>
          <a:stretch>
            <a:fillRect/>
          </a:stretch>
        </p:blipFill>
        <p:spPr bwMode="auto">
          <a:xfrm>
            <a:off x="2514600" y="1371600"/>
            <a:ext cx="4022725" cy="5483225"/>
          </a:xfrm>
          <a:prstGeom prst="rect">
            <a:avLst/>
          </a:prstGeom>
          <a:noFill/>
          <a:ln w="9525">
            <a:noFill/>
            <a:miter lim="800000"/>
            <a:headEnd/>
            <a:tailEnd/>
          </a:ln>
        </p:spPr>
      </p:pic>
      <p:sp>
        <p:nvSpPr>
          <p:cNvPr id="132102" name="Rectangle 4"/>
          <p:cNvSpPr>
            <a:spLocks noChangeArrowheads="1"/>
          </p:cNvSpPr>
          <p:nvPr/>
        </p:nvSpPr>
        <p:spPr bwMode="auto">
          <a:xfrm>
            <a:off x="1066800" y="6248400"/>
            <a:ext cx="1035050" cy="300038"/>
          </a:xfrm>
          <a:prstGeom prst="rect">
            <a:avLst/>
          </a:prstGeom>
          <a:noFill/>
          <a:ln w="9525">
            <a:noFill/>
            <a:miter lim="800000"/>
            <a:headEnd/>
            <a:tailEnd/>
          </a:ln>
        </p:spPr>
        <p:txBody>
          <a:bodyPr wrap="none">
            <a:prstTxWarp prst="textNoShape">
              <a:avLst/>
            </a:prstTxWarp>
            <a:spAutoFit/>
          </a:bodyPr>
          <a:lstStyle/>
          <a:p>
            <a:r>
              <a:rPr lang="en-US" b="1">
                <a:solidFill>
                  <a:srgbClr val="000000"/>
                </a:solidFill>
              </a:rPr>
              <a:t>Quimby</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endParaRPr lang="en-US"/>
          </a:p>
        </p:txBody>
      </p:sp>
      <p:sp>
        <p:nvSpPr>
          <p:cNvPr id="134147" name="Footer Placeholder 4"/>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pPr>
              <a:buFont typeface="Arial" charset="0"/>
              <a:buNone/>
            </a:pPr>
            <a:r>
              <a:rPr lang="en-US">
                <a:latin typeface="Arial" charset="0"/>
                <a:ea typeface="Arial" charset="0"/>
                <a:cs typeface="Arial" charset="0"/>
              </a:rPr>
              <a:t>#</a:t>
            </a:r>
          </a:p>
        </p:txBody>
      </p:sp>
      <p:sp>
        <p:nvSpPr>
          <p:cNvPr id="6" name="Slide Number Placeholder 4"/>
          <p:cNvSpPr>
            <a:spLocks noGrp="1"/>
          </p:cNvSpPr>
          <p:nvPr>
            <p:ph type="sldNum" sz="quarter" idx="12"/>
          </p:nvPr>
        </p:nvSpPr>
        <p:spPr/>
        <p:txBody>
          <a:bodyPr>
            <a:normAutofit/>
          </a:bodyPr>
          <a:lstStyle/>
          <a:p>
            <a:pPr>
              <a:defRPr/>
            </a:pPr>
            <a:fld id="{BBC7479C-ED5E-1A4B-A74B-C8A3A7CE284F}" type="slidenum">
              <a:rPr lang="en-US"/>
              <a:pPr>
                <a:defRPr/>
              </a:pPr>
              <a:t>39</a:t>
            </a:fld>
            <a:r>
              <a:rPr lang="en-US"/>
              <a:t>/54</a:t>
            </a:r>
          </a:p>
        </p:txBody>
      </p:sp>
      <p:pic>
        <p:nvPicPr>
          <p:cNvPr id="134149" name="Picture 3"/>
          <p:cNvPicPr>
            <a:picLocks noChangeAspect="1" noChangeArrowheads="1"/>
          </p:cNvPicPr>
          <p:nvPr/>
        </p:nvPicPr>
        <p:blipFill>
          <a:blip r:embed="rId3"/>
          <a:srcRect/>
          <a:stretch>
            <a:fillRect/>
          </a:stretch>
        </p:blipFill>
        <p:spPr bwMode="auto">
          <a:xfrm>
            <a:off x="73025" y="0"/>
            <a:ext cx="8994775" cy="64055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Sideways revolution</a:t>
            </a:r>
            <a:endParaRPr lang="en-US" dirty="0"/>
          </a:p>
        </p:txBody>
      </p:sp>
      <p:sp>
        <p:nvSpPr>
          <p:cNvPr id="3" name="Text Placeholder 2"/>
          <p:cNvSpPr>
            <a:spLocks noGrp="1"/>
          </p:cNvSpPr>
          <p:nvPr>
            <p:ph type="body" idx="1"/>
          </p:nvPr>
        </p:nvSpPr>
        <p:spPr/>
        <p:txBody>
          <a:bodyPr/>
          <a:lstStyle/>
          <a:p>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5" name="Rectangle 2"/>
          <p:cNvSpPr>
            <a:spLocks noGrp="1" noChangeArrowheads="1"/>
          </p:cNvSpPr>
          <p:nvPr>
            <p:ph type="title"/>
          </p:nvPr>
        </p:nvSpPr>
        <p:spPr/>
        <p:txBody>
          <a:bodyPr rtlCol="0">
            <a:normAutofit fontScale="90000"/>
          </a:bodyPr>
          <a:lstStyle/>
          <a:p>
            <a:pPr fontAlgn="auto">
              <a:spcAft>
                <a:spcPts val="0"/>
              </a:spcAft>
              <a:defRPr/>
            </a:pPr>
            <a:r>
              <a:rPr lang="en-US">
                <a:ea typeface="+mj-ea"/>
                <a:cs typeface="+mj-cs"/>
              </a:rPr>
              <a:t>Luminous Supernovae: New Avenues</a:t>
            </a:r>
          </a:p>
        </p:txBody>
      </p:sp>
      <p:sp>
        <p:nvSpPr>
          <p:cNvPr id="140291" name="Rectangle 3"/>
          <p:cNvSpPr>
            <a:spLocks noGrp="1" noChangeArrowheads="1"/>
          </p:cNvSpPr>
          <p:nvPr>
            <p:ph idx="1"/>
          </p:nvPr>
        </p:nvSpPr>
        <p:spPr/>
        <p:txBody>
          <a:bodyPr/>
          <a:lstStyle/>
          <a:p>
            <a:pPr>
              <a:lnSpc>
                <a:spcPct val="90000"/>
              </a:lnSpc>
            </a:pPr>
            <a:r>
              <a:rPr lang="en-US"/>
              <a:t> Deaths or death throes of very massive stars (but not like those found locally)</a:t>
            </a:r>
          </a:p>
          <a:p>
            <a:pPr>
              <a:lnSpc>
                <a:spcPct val="90000"/>
              </a:lnSpc>
            </a:pPr>
            <a:r>
              <a:rPr lang="en-US"/>
              <a:t> Arise in tiny galaxies (likely metal poor)</a:t>
            </a:r>
          </a:p>
          <a:p>
            <a:pPr>
              <a:lnSpc>
                <a:spcPct val="90000"/>
              </a:lnSpc>
            </a:pPr>
            <a:r>
              <a:rPr lang="en-US"/>
              <a:t> Long-lived optical/UV emission allows both IGM and ISM to be probed</a:t>
            </a:r>
          </a:p>
          <a:p>
            <a:pPr>
              <a:lnSpc>
                <a:spcPct val="90000"/>
              </a:lnSpc>
            </a:pPr>
            <a:r>
              <a:rPr lang="en-US"/>
              <a:t> Fading source offers powerful way to study DLA</a:t>
            </a:r>
          </a:p>
          <a:p>
            <a:pPr>
              <a:lnSpc>
                <a:spcPct val="90000"/>
              </a:lnSpc>
            </a:pPr>
            <a:r>
              <a:rPr lang="en-US"/>
              <a:t> Arm-chair astronomy?</a:t>
            </a:r>
          </a:p>
        </p:txBody>
      </p:sp>
      <p:sp>
        <p:nvSpPr>
          <p:cNvPr id="140292" name="Footer Placeholder 4"/>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r>
              <a:rPr lang="en-US"/>
              <a:t>#</a:t>
            </a:r>
          </a:p>
        </p:txBody>
      </p:sp>
      <p:sp>
        <p:nvSpPr>
          <p:cNvPr id="6" name="Slide Number Placeholder 5"/>
          <p:cNvSpPr>
            <a:spLocks noGrp="1"/>
          </p:cNvSpPr>
          <p:nvPr>
            <p:ph type="sldNum" sz="quarter" idx="12"/>
          </p:nvPr>
        </p:nvSpPr>
        <p:spPr/>
        <p:txBody>
          <a:bodyPr>
            <a:normAutofit/>
          </a:bodyPr>
          <a:lstStyle/>
          <a:p>
            <a:pPr>
              <a:defRPr/>
            </a:pPr>
            <a:fld id="{A1BA1A60-A016-484E-9FBA-87D9E2BC5E58}" type="slidenum">
              <a:rPr lang="en-US"/>
              <a:pPr>
                <a:defRPr/>
              </a:pPr>
              <a:t>40</a:t>
            </a:fld>
            <a:r>
              <a:rPr lang="en-US"/>
              <a:t>/54</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en-US" dirty="0"/>
              <a:t>In the</a:t>
            </a:r>
            <a:r>
              <a:rPr lang="en-US" dirty="0" smtClean="0"/>
              <a:t> six months</a:t>
            </a:r>
            <a:endParaRPr lang="en-US" dirty="0"/>
          </a:p>
        </p:txBody>
      </p:sp>
      <p:sp>
        <p:nvSpPr>
          <p:cNvPr id="142339" name="Rectangle 3"/>
          <p:cNvSpPr>
            <a:spLocks noGrp="1" noChangeArrowheads="1"/>
          </p:cNvSpPr>
          <p:nvPr>
            <p:ph idx="1"/>
          </p:nvPr>
        </p:nvSpPr>
        <p:spPr>
          <a:xfrm>
            <a:off x="1371600" y="1404938"/>
            <a:ext cx="6197600" cy="5782096"/>
          </a:xfrm>
        </p:spPr>
        <p:txBody>
          <a:bodyPr>
            <a:spAutoFit/>
          </a:bodyPr>
          <a:lstStyle/>
          <a:p>
            <a:pPr>
              <a:lnSpc>
                <a:spcPct val="90000"/>
              </a:lnSpc>
              <a:buFont typeface="Wingdings" pitchFamily="-107" charset="2"/>
              <a:buNone/>
            </a:pPr>
            <a:endParaRPr lang="en-US" sz="2800" dirty="0"/>
          </a:p>
          <a:p>
            <a:pPr>
              <a:lnSpc>
                <a:spcPct val="90000"/>
              </a:lnSpc>
            </a:pPr>
            <a:r>
              <a:rPr lang="en-US" sz="2800" dirty="0"/>
              <a:t>PTF09dav, PTF10iuv may answer the mystery of 2005E subclass</a:t>
            </a:r>
          </a:p>
          <a:p>
            <a:pPr>
              <a:lnSpc>
                <a:spcPct val="90000"/>
              </a:lnSpc>
            </a:pPr>
            <a:r>
              <a:rPr lang="en-US" sz="2800" dirty="0"/>
              <a:t>A family of 2002cx supernovae</a:t>
            </a:r>
          </a:p>
          <a:p>
            <a:pPr>
              <a:lnSpc>
                <a:spcPct val="90000"/>
              </a:lnSpc>
            </a:pPr>
            <a:r>
              <a:rPr lang="en-US" sz="2800" dirty="0"/>
              <a:t>A trove of eclipsing M dwarfs</a:t>
            </a:r>
          </a:p>
          <a:p>
            <a:pPr>
              <a:lnSpc>
                <a:spcPct val="90000"/>
              </a:lnSpc>
            </a:pPr>
            <a:r>
              <a:rPr lang="en-US" sz="2800" dirty="0"/>
              <a:t>Discovery of</a:t>
            </a:r>
            <a:r>
              <a:rPr lang="en-US" sz="2800" dirty="0" smtClean="0"/>
              <a:t>  weird FU </a:t>
            </a:r>
            <a:r>
              <a:rPr lang="en-US" sz="2800" dirty="0" err="1" smtClean="0"/>
              <a:t>Ori</a:t>
            </a:r>
            <a:r>
              <a:rPr lang="en-US" sz="2800" dirty="0" smtClean="0"/>
              <a:t> events</a:t>
            </a:r>
          </a:p>
          <a:p>
            <a:pPr>
              <a:lnSpc>
                <a:spcPct val="90000"/>
              </a:lnSpc>
            </a:pPr>
            <a:r>
              <a:rPr lang="en-US" sz="2800" dirty="0"/>
              <a:t>An eclipsing binary in </a:t>
            </a:r>
            <a:r>
              <a:rPr lang="en-US" sz="2800" dirty="0" err="1" smtClean="0"/>
              <a:t>Praesepe</a:t>
            </a:r>
            <a:endParaRPr lang="en-US" sz="2800" dirty="0" smtClean="0"/>
          </a:p>
          <a:p>
            <a:pPr>
              <a:lnSpc>
                <a:spcPct val="90000"/>
              </a:lnSpc>
            </a:pPr>
            <a:r>
              <a:rPr lang="en-US" sz="2800" dirty="0" smtClean="0"/>
              <a:t>Discovery of two AM </a:t>
            </a:r>
            <a:r>
              <a:rPr lang="en-US" sz="2800" dirty="0" err="1" smtClean="0"/>
              <a:t>CVn</a:t>
            </a:r>
            <a:r>
              <a:rPr lang="en-US" sz="2800" dirty="0" smtClean="0"/>
              <a:t> stars</a:t>
            </a:r>
          </a:p>
          <a:p>
            <a:pPr>
              <a:lnSpc>
                <a:spcPct val="90000"/>
              </a:lnSpc>
            </a:pPr>
            <a:r>
              <a:rPr lang="en-US" sz="2800" dirty="0"/>
              <a:t>The rotational history of stars in the Orion and </a:t>
            </a:r>
            <a:r>
              <a:rPr lang="en-US" sz="2800" dirty="0" err="1"/>
              <a:t>Praesepe</a:t>
            </a:r>
            <a:r>
              <a:rPr lang="en-US" sz="2800" dirty="0"/>
              <a:t> clusters (via high cadence </a:t>
            </a:r>
            <a:r>
              <a:rPr lang="en-US" sz="2800" dirty="0" smtClean="0"/>
              <a:t>observations</a:t>
            </a:r>
            <a:endParaRPr lang="en-US" sz="1400" dirty="0"/>
          </a:p>
          <a:p>
            <a:pPr>
              <a:lnSpc>
                <a:spcPct val="90000"/>
              </a:lnSpc>
              <a:buNone/>
            </a:pPr>
            <a:endParaRPr lang="en-US" sz="1600" dirty="0" smtClean="0"/>
          </a:p>
          <a:p>
            <a:pPr>
              <a:lnSpc>
                <a:spcPct val="90000"/>
              </a:lnSpc>
            </a:pPr>
            <a:endParaRPr lang="en-US" dirty="0"/>
          </a:p>
        </p:txBody>
      </p:sp>
      <p:sp>
        <p:nvSpPr>
          <p:cNvPr id="142340" name="Footer Placeholder 4"/>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r>
              <a:rPr lang="en-US"/>
              <a:t>#</a:t>
            </a:r>
          </a:p>
        </p:txBody>
      </p:sp>
      <p:sp>
        <p:nvSpPr>
          <p:cNvPr id="6" name="Slide Number Placeholder 5"/>
          <p:cNvSpPr>
            <a:spLocks noGrp="1"/>
          </p:cNvSpPr>
          <p:nvPr>
            <p:ph type="sldNum" sz="quarter" idx="12"/>
          </p:nvPr>
        </p:nvSpPr>
        <p:spPr/>
        <p:txBody>
          <a:bodyPr>
            <a:normAutofit/>
          </a:bodyPr>
          <a:lstStyle/>
          <a:p>
            <a:pPr>
              <a:defRPr/>
            </a:pPr>
            <a:fld id="{8DF5366B-3B0F-2348-97C0-897ADD46335C}" type="slidenum">
              <a:rPr lang="en-US"/>
              <a:pPr>
                <a:defRPr/>
              </a:pPr>
              <a:t>41</a:t>
            </a:fld>
            <a:r>
              <a:rPr lang="en-US"/>
              <a:t>/54</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6434" name="Rectangle 9"/>
          <p:cNvSpPr>
            <a:spLocks noGrp="1" noChangeArrowheads="1"/>
          </p:cNvSpPr>
          <p:nvPr>
            <p:ph type="title"/>
          </p:nvPr>
        </p:nvSpPr>
        <p:spPr/>
        <p:txBody>
          <a:bodyPr/>
          <a:lstStyle/>
          <a:p>
            <a:r>
              <a:rPr lang="en-US" dirty="0" smtClean="0"/>
              <a:t>Six months ago</a:t>
            </a:r>
          </a:p>
        </p:txBody>
      </p:sp>
      <p:sp>
        <p:nvSpPr>
          <p:cNvPr id="146435" name="Footer Placeholder 4"/>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r>
              <a:rPr lang="en-US"/>
              <a:t>#</a:t>
            </a:r>
          </a:p>
        </p:txBody>
      </p:sp>
      <p:sp>
        <p:nvSpPr>
          <p:cNvPr id="6" name="Slide Number Placeholder 5"/>
          <p:cNvSpPr>
            <a:spLocks noGrp="1"/>
          </p:cNvSpPr>
          <p:nvPr>
            <p:ph type="sldNum" sz="quarter" idx="12"/>
          </p:nvPr>
        </p:nvSpPr>
        <p:spPr/>
        <p:txBody>
          <a:bodyPr>
            <a:normAutofit/>
          </a:bodyPr>
          <a:lstStyle/>
          <a:p>
            <a:pPr>
              <a:defRPr/>
            </a:pPr>
            <a:fld id="{990B8D7B-9C85-5C4B-8A44-8D7882ADA7EF}" type="slidenum">
              <a:rPr lang="en-US"/>
              <a:pPr>
                <a:defRPr/>
              </a:pPr>
              <a:t>42</a:t>
            </a:fld>
            <a:r>
              <a:rPr lang="en-US"/>
              <a:t>/54</a:t>
            </a:r>
          </a:p>
        </p:txBody>
      </p:sp>
      <p:pic>
        <p:nvPicPr>
          <p:cNvPr id="146437" name="Picture 11"/>
          <p:cNvPicPr>
            <a:picLocks noChangeAspect="1" noChangeArrowheads="1"/>
          </p:cNvPicPr>
          <p:nvPr/>
        </p:nvPicPr>
        <p:blipFill>
          <a:blip r:embed="rId3"/>
          <a:srcRect/>
          <a:stretch>
            <a:fillRect/>
          </a:stretch>
        </p:blipFill>
        <p:spPr bwMode="auto">
          <a:xfrm>
            <a:off x="838200" y="1524000"/>
            <a:ext cx="6983413" cy="5487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8482" name="Rectangle 6"/>
          <p:cNvSpPr>
            <a:spLocks noGrp="1" noChangeArrowheads="1"/>
          </p:cNvSpPr>
          <p:nvPr>
            <p:ph type="title"/>
          </p:nvPr>
        </p:nvSpPr>
        <p:spPr/>
        <p:txBody>
          <a:bodyPr/>
          <a:lstStyle/>
          <a:p>
            <a:r>
              <a:rPr lang="en-US"/>
              <a:t>Spitzer &amp; Hubble Images</a:t>
            </a:r>
          </a:p>
        </p:txBody>
      </p:sp>
      <p:sp>
        <p:nvSpPr>
          <p:cNvPr id="148483" name="Footer Placeholder 5"/>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r>
              <a:rPr lang="en-US"/>
              <a:t>#</a:t>
            </a:r>
          </a:p>
        </p:txBody>
      </p:sp>
      <p:sp>
        <p:nvSpPr>
          <p:cNvPr id="7" name="Slide Number Placeholder 4"/>
          <p:cNvSpPr>
            <a:spLocks noGrp="1"/>
          </p:cNvSpPr>
          <p:nvPr>
            <p:ph type="sldNum" sz="quarter" idx="12"/>
          </p:nvPr>
        </p:nvSpPr>
        <p:spPr/>
        <p:txBody>
          <a:bodyPr>
            <a:normAutofit/>
          </a:bodyPr>
          <a:lstStyle/>
          <a:p>
            <a:pPr>
              <a:defRPr/>
            </a:pPr>
            <a:fld id="{F7075E93-3096-2845-9994-E1FA593D4EE8}" type="slidenum">
              <a:rPr lang="en-US"/>
              <a:pPr>
                <a:defRPr/>
              </a:pPr>
              <a:t>43</a:t>
            </a:fld>
            <a:r>
              <a:rPr lang="en-US"/>
              <a:t>/54</a:t>
            </a:r>
          </a:p>
        </p:txBody>
      </p:sp>
      <p:pic>
        <p:nvPicPr>
          <p:cNvPr id="148485" name="Picture 4" descr="ptf10fqs_irac"/>
          <p:cNvPicPr>
            <a:picLocks noChangeAspect="1" noChangeArrowheads="1"/>
          </p:cNvPicPr>
          <p:nvPr/>
        </p:nvPicPr>
        <p:blipFill>
          <a:blip r:embed="rId3"/>
          <a:srcRect/>
          <a:stretch>
            <a:fillRect/>
          </a:stretch>
        </p:blipFill>
        <p:spPr bwMode="auto">
          <a:xfrm>
            <a:off x="4006850" y="4114800"/>
            <a:ext cx="5594350" cy="2743200"/>
          </a:xfrm>
          <a:prstGeom prst="rect">
            <a:avLst/>
          </a:prstGeom>
          <a:noFill/>
          <a:ln w="9525">
            <a:noFill/>
            <a:miter lim="800000"/>
            <a:headEnd/>
            <a:tailEnd/>
          </a:ln>
        </p:spPr>
      </p:pic>
      <p:pic>
        <p:nvPicPr>
          <p:cNvPr id="148486" name="Picture 5" descr="color_pic_arm"/>
          <p:cNvPicPr>
            <a:picLocks noChangeAspect="1" noChangeArrowheads="1"/>
          </p:cNvPicPr>
          <p:nvPr/>
        </p:nvPicPr>
        <p:blipFill>
          <a:blip r:embed="rId4"/>
          <a:srcRect/>
          <a:stretch>
            <a:fillRect/>
          </a:stretch>
        </p:blipFill>
        <p:spPr bwMode="auto">
          <a:xfrm>
            <a:off x="-687388" y="1828800"/>
            <a:ext cx="4725988" cy="2744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0530" name="Rectangle 3"/>
          <p:cNvSpPr>
            <a:spLocks noGrp="1" noChangeArrowheads="1"/>
          </p:cNvSpPr>
          <p:nvPr>
            <p:ph type="title"/>
          </p:nvPr>
        </p:nvSpPr>
        <p:spPr/>
        <p:txBody>
          <a:bodyPr/>
          <a:lstStyle/>
          <a:p>
            <a:r>
              <a:rPr lang="en-US" dirty="0" smtClean="0"/>
              <a:t>Two months later</a:t>
            </a:r>
            <a:endParaRPr lang="en-US" dirty="0"/>
          </a:p>
        </p:txBody>
      </p:sp>
      <p:sp>
        <p:nvSpPr>
          <p:cNvPr id="150531" name="Footer Placeholder 4"/>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r>
              <a:rPr lang="en-US"/>
              <a:t>#</a:t>
            </a:r>
          </a:p>
        </p:txBody>
      </p:sp>
      <p:sp>
        <p:nvSpPr>
          <p:cNvPr id="6" name="Slide Number Placeholder 5"/>
          <p:cNvSpPr>
            <a:spLocks noGrp="1"/>
          </p:cNvSpPr>
          <p:nvPr>
            <p:ph type="sldNum" sz="quarter" idx="12"/>
          </p:nvPr>
        </p:nvSpPr>
        <p:spPr/>
        <p:txBody>
          <a:bodyPr>
            <a:normAutofit/>
          </a:bodyPr>
          <a:lstStyle/>
          <a:p>
            <a:pPr>
              <a:defRPr/>
            </a:pPr>
            <a:fld id="{4082BC8A-9D5F-BC41-93F3-56E7C79FD452}" type="slidenum">
              <a:rPr lang="en-US"/>
              <a:pPr>
                <a:defRPr/>
              </a:pPr>
              <a:t>44</a:t>
            </a:fld>
            <a:r>
              <a:rPr lang="en-US"/>
              <a:t>/54</a:t>
            </a:r>
          </a:p>
        </p:txBody>
      </p:sp>
      <p:pic>
        <p:nvPicPr>
          <p:cNvPr id="150533" name="Picture 2"/>
          <p:cNvPicPr>
            <a:picLocks noChangeAspect="1" noChangeArrowheads="1"/>
          </p:cNvPicPr>
          <p:nvPr/>
        </p:nvPicPr>
        <p:blipFill>
          <a:blip r:embed="rId3"/>
          <a:srcRect/>
          <a:stretch>
            <a:fillRect/>
          </a:stretch>
        </p:blipFill>
        <p:spPr bwMode="auto">
          <a:xfrm>
            <a:off x="2362200" y="1533525"/>
            <a:ext cx="4038600" cy="50958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2578" name="Rectangle 3"/>
          <p:cNvSpPr>
            <a:spLocks noGrp="1" noChangeArrowheads="1"/>
          </p:cNvSpPr>
          <p:nvPr>
            <p:ph type="title"/>
          </p:nvPr>
        </p:nvSpPr>
        <p:spPr/>
        <p:txBody>
          <a:bodyPr/>
          <a:lstStyle/>
          <a:p>
            <a:r>
              <a:rPr lang="en-US" smtClean="0"/>
              <a:t>PTF10bhp: </a:t>
            </a:r>
          </a:p>
        </p:txBody>
      </p:sp>
      <p:sp>
        <p:nvSpPr>
          <p:cNvPr id="152579" name="Footer Placeholder 5"/>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r>
              <a:rPr lang="en-US"/>
              <a:t>#</a:t>
            </a:r>
          </a:p>
        </p:txBody>
      </p:sp>
      <p:sp>
        <p:nvSpPr>
          <p:cNvPr id="8" name="Slide Number Placeholder 5"/>
          <p:cNvSpPr>
            <a:spLocks noGrp="1"/>
          </p:cNvSpPr>
          <p:nvPr>
            <p:ph type="sldNum" sz="quarter" idx="12"/>
          </p:nvPr>
        </p:nvSpPr>
        <p:spPr/>
        <p:txBody>
          <a:bodyPr>
            <a:normAutofit/>
          </a:bodyPr>
          <a:lstStyle/>
          <a:p>
            <a:pPr>
              <a:defRPr/>
            </a:pPr>
            <a:fld id="{0BFC9BAC-4819-7946-8928-3966A1BBEF6A}" type="slidenum">
              <a:rPr lang="en-US"/>
              <a:pPr>
                <a:defRPr/>
              </a:pPr>
              <a:t>45</a:t>
            </a:fld>
            <a:r>
              <a:rPr lang="en-US"/>
              <a:t>/54</a:t>
            </a:r>
          </a:p>
        </p:txBody>
      </p:sp>
      <p:pic>
        <p:nvPicPr>
          <p:cNvPr id="152581" name="Picture 4"/>
          <p:cNvPicPr>
            <a:picLocks noChangeAspect="1" noChangeArrowheads="1"/>
          </p:cNvPicPr>
          <p:nvPr/>
        </p:nvPicPr>
        <p:blipFill>
          <a:blip r:embed="rId3"/>
          <a:srcRect/>
          <a:stretch>
            <a:fillRect/>
          </a:stretch>
        </p:blipFill>
        <p:spPr bwMode="auto">
          <a:xfrm>
            <a:off x="0" y="1524000"/>
            <a:ext cx="5413375" cy="4040188"/>
          </a:xfrm>
          <a:prstGeom prst="rect">
            <a:avLst/>
          </a:prstGeom>
          <a:noFill/>
          <a:ln w="12700">
            <a:solidFill>
              <a:schemeClr val="tx1"/>
            </a:solidFill>
            <a:miter lim="800000"/>
            <a:headEnd/>
            <a:tailEnd/>
          </a:ln>
        </p:spPr>
      </p:pic>
      <p:pic>
        <p:nvPicPr>
          <p:cNvPr id="152582" name="Picture 6"/>
          <p:cNvPicPr>
            <a:picLocks noChangeAspect="1" noChangeArrowheads="1"/>
          </p:cNvPicPr>
          <p:nvPr/>
        </p:nvPicPr>
        <p:blipFill>
          <a:blip r:embed="rId4"/>
          <a:srcRect/>
          <a:stretch>
            <a:fillRect/>
          </a:stretch>
        </p:blipFill>
        <p:spPr bwMode="auto">
          <a:xfrm>
            <a:off x="4359275" y="3200400"/>
            <a:ext cx="4784725" cy="3657600"/>
          </a:xfrm>
          <a:prstGeom prst="rect">
            <a:avLst/>
          </a:prstGeom>
          <a:noFill/>
          <a:ln w="12700">
            <a:solidFill>
              <a:schemeClr val="tx1"/>
            </a:solid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r>
              <a:rPr lang="en-US"/>
              <a:t>Puzzling Sources (Blazars?)</a:t>
            </a:r>
          </a:p>
        </p:txBody>
      </p:sp>
      <p:sp>
        <p:nvSpPr>
          <p:cNvPr id="154627" name="Footer Placeholder 6"/>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r>
              <a:rPr lang="en-US"/>
              <a:t>#</a:t>
            </a:r>
          </a:p>
        </p:txBody>
      </p:sp>
      <p:sp>
        <p:nvSpPr>
          <p:cNvPr id="8" name="Slide Number Placeholder 5"/>
          <p:cNvSpPr>
            <a:spLocks noGrp="1"/>
          </p:cNvSpPr>
          <p:nvPr>
            <p:ph type="sldNum" sz="quarter" idx="12"/>
          </p:nvPr>
        </p:nvSpPr>
        <p:spPr/>
        <p:txBody>
          <a:bodyPr>
            <a:normAutofit/>
          </a:bodyPr>
          <a:lstStyle/>
          <a:p>
            <a:pPr>
              <a:defRPr/>
            </a:pPr>
            <a:fld id="{91845339-8B4A-3B4A-9DA4-D3364224748D}" type="slidenum">
              <a:rPr lang="en-US"/>
              <a:pPr>
                <a:defRPr/>
              </a:pPr>
              <a:t>46</a:t>
            </a:fld>
            <a:r>
              <a:rPr lang="en-US"/>
              <a:t>/54</a:t>
            </a:r>
          </a:p>
        </p:txBody>
      </p:sp>
      <p:pic>
        <p:nvPicPr>
          <p:cNvPr id="154629" name="Picture 3"/>
          <p:cNvPicPr>
            <a:picLocks noChangeAspect="1" noChangeArrowheads="1"/>
          </p:cNvPicPr>
          <p:nvPr/>
        </p:nvPicPr>
        <p:blipFill>
          <a:blip r:embed="rId3"/>
          <a:srcRect/>
          <a:stretch>
            <a:fillRect/>
          </a:stretch>
        </p:blipFill>
        <p:spPr bwMode="auto">
          <a:xfrm>
            <a:off x="381000" y="1752600"/>
            <a:ext cx="3062288" cy="4565650"/>
          </a:xfrm>
          <a:prstGeom prst="rect">
            <a:avLst/>
          </a:prstGeom>
          <a:noFill/>
          <a:ln w="9525">
            <a:noFill/>
            <a:miter lim="800000"/>
            <a:headEnd/>
            <a:tailEnd/>
          </a:ln>
        </p:spPr>
      </p:pic>
      <p:pic>
        <p:nvPicPr>
          <p:cNvPr id="154630" name="Picture 7"/>
          <p:cNvPicPr>
            <a:picLocks noChangeAspect="1" noChangeArrowheads="1"/>
          </p:cNvPicPr>
          <p:nvPr/>
        </p:nvPicPr>
        <p:blipFill>
          <a:blip r:embed="rId4"/>
          <a:srcRect/>
          <a:stretch>
            <a:fillRect/>
          </a:stretch>
        </p:blipFill>
        <p:spPr bwMode="auto">
          <a:xfrm>
            <a:off x="3581400" y="1752600"/>
            <a:ext cx="5146675" cy="4565650"/>
          </a:xfrm>
          <a:prstGeom prst="rect">
            <a:avLst/>
          </a:prstGeom>
          <a:noFill/>
          <a:ln w="9525">
            <a:noFill/>
            <a:miter lim="800000"/>
            <a:headEnd/>
            <a:tailEnd/>
          </a:ln>
        </p:spPr>
      </p:pic>
      <p:pic>
        <p:nvPicPr>
          <p:cNvPr id="154631" name="Picture 9"/>
          <p:cNvPicPr>
            <a:picLocks noChangeAspect="1" noChangeArrowheads="1"/>
          </p:cNvPicPr>
          <p:nvPr/>
        </p:nvPicPr>
        <p:blipFill>
          <a:blip r:embed="rId5"/>
          <a:srcRect/>
          <a:stretch>
            <a:fillRect/>
          </a:stretch>
        </p:blipFill>
        <p:spPr bwMode="auto">
          <a:xfrm>
            <a:off x="6934200" y="4343400"/>
            <a:ext cx="1800225" cy="17383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next?</a:t>
            </a:r>
            <a:endParaRPr lang="en-US" dirty="0"/>
          </a:p>
        </p:txBody>
      </p:sp>
      <p:sp>
        <p:nvSpPr>
          <p:cNvPr id="3" name="Content Placeholder 2"/>
          <p:cNvSpPr>
            <a:spLocks noGrp="1"/>
          </p:cNvSpPr>
          <p:nvPr>
            <p:ph idx="1"/>
          </p:nvPr>
        </p:nvSpPr>
        <p:spPr/>
        <p:txBody>
          <a:bodyPr>
            <a:normAutofit/>
          </a:bodyPr>
          <a:lstStyle/>
          <a:p>
            <a:endParaRPr lang="en-US" dirty="0" smtClean="0"/>
          </a:p>
          <a:p>
            <a:r>
              <a:rPr lang="en-US" dirty="0" smtClean="0"/>
              <a:t>The transient game will split into two paths:</a:t>
            </a:r>
          </a:p>
          <a:p>
            <a:pPr lvl="1"/>
            <a:r>
              <a:rPr lang="en-US" dirty="0" smtClean="0"/>
              <a:t>High cadence</a:t>
            </a:r>
          </a:p>
          <a:p>
            <a:pPr lvl="1"/>
            <a:r>
              <a:rPr lang="en-US" dirty="0" smtClean="0"/>
              <a:t>High Sensitivity </a:t>
            </a:r>
          </a:p>
          <a:p>
            <a:pPr lvl="1">
              <a:buNone/>
            </a:pPr>
            <a:endParaRPr lang="en-US" dirty="0" smtClean="0"/>
          </a:p>
          <a:p>
            <a:r>
              <a:rPr lang="en-US" dirty="0" smtClean="0"/>
              <a:t>Lesson learnt: </a:t>
            </a:r>
          </a:p>
          <a:p>
            <a:pPr lvl="1"/>
            <a:r>
              <a:rPr lang="en-US" dirty="0" smtClean="0"/>
              <a:t>No classification =&gt; no (little) value</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799" y="2130425"/>
            <a:ext cx="8217477" cy="1470025"/>
          </a:xfrm>
        </p:spPr>
        <p:txBody>
          <a:bodyPr/>
          <a:lstStyle/>
          <a:p>
            <a:r>
              <a:rPr lang="en-US" dirty="0" smtClean="0"/>
              <a:t>Next Generation Transient Facility</a:t>
            </a:r>
            <a:br>
              <a:rPr lang="en-US" dirty="0" smtClean="0"/>
            </a:br>
            <a:r>
              <a:rPr lang="en-US" dirty="0" smtClean="0"/>
              <a:t>(NGTF)</a:t>
            </a:r>
            <a:endParaRPr lang="en-US" dirty="0"/>
          </a:p>
        </p:txBody>
      </p:sp>
      <p:sp>
        <p:nvSpPr>
          <p:cNvPr id="4" name="Subtitle 3"/>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Short timescale is terra incognito</a:t>
            </a:r>
            <a:endParaRPr lang="en-US" dirty="0"/>
          </a:p>
        </p:txBody>
      </p:sp>
      <p:pic>
        <p:nvPicPr>
          <p:cNvPr id="5" name="Picture 4"/>
          <p:cNvPicPr>
            <a:picLocks noChangeAspect="1"/>
          </p:cNvPicPr>
          <p:nvPr/>
        </p:nvPicPr>
        <p:blipFill>
          <a:blip r:embed="rId2"/>
          <a:stretch>
            <a:fillRect/>
          </a:stretch>
        </p:blipFill>
        <p:spPr>
          <a:xfrm>
            <a:off x="861499" y="1536698"/>
            <a:ext cx="7481554" cy="51181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1" name="Slide Number Placeholder 3"/>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6D45941C-7E70-D14E-B027-0CD7582C7164}" type="slidenum">
              <a:rPr lang="en-US"/>
              <a:pPr/>
              <a:t>5</a:t>
            </a:fld>
            <a:r>
              <a:rPr lang="en-US"/>
              <a:t>/50</a:t>
            </a:r>
          </a:p>
        </p:txBody>
      </p:sp>
      <p:pic>
        <p:nvPicPr>
          <p:cNvPr id="43012" name="Picture 5" descr="Untitled.png"/>
          <p:cNvPicPr>
            <a:picLocks noChangeAspect="1"/>
          </p:cNvPicPr>
          <p:nvPr/>
        </p:nvPicPr>
        <p:blipFill>
          <a:blip r:embed="rId2"/>
          <a:srcRect/>
          <a:stretch>
            <a:fillRect/>
          </a:stretch>
        </p:blipFill>
        <p:spPr bwMode="auto">
          <a:xfrm>
            <a:off x="685800" y="838200"/>
            <a:ext cx="8226425" cy="5489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 CCD (An example)</a:t>
            </a:r>
            <a:endParaRPr lang="en-US" dirty="0"/>
          </a:p>
        </p:txBody>
      </p:sp>
      <p:pic>
        <p:nvPicPr>
          <p:cNvPr id="8" name="Picture 7"/>
          <p:cNvPicPr>
            <a:picLocks noChangeAspect="1"/>
          </p:cNvPicPr>
          <p:nvPr/>
        </p:nvPicPr>
        <p:blipFill>
          <a:blip r:embed="rId2"/>
          <a:stretch>
            <a:fillRect/>
          </a:stretch>
        </p:blipFill>
        <p:spPr>
          <a:xfrm>
            <a:off x="4012503" y="1632925"/>
            <a:ext cx="5298957" cy="3362028"/>
          </a:xfrm>
          <a:prstGeom prst="rect">
            <a:avLst/>
          </a:prstGeom>
        </p:spPr>
      </p:pic>
      <p:pic>
        <p:nvPicPr>
          <p:cNvPr id="9" name="Picture 8"/>
          <p:cNvPicPr>
            <a:picLocks noChangeAspect="1"/>
          </p:cNvPicPr>
          <p:nvPr/>
        </p:nvPicPr>
        <p:blipFill>
          <a:blip r:embed="rId3"/>
          <a:stretch>
            <a:fillRect/>
          </a:stretch>
        </p:blipFill>
        <p:spPr>
          <a:xfrm>
            <a:off x="27909" y="2932741"/>
            <a:ext cx="4115225" cy="3920036"/>
          </a:xfrm>
          <a:prstGeom prst="rect">
            <a:avLst/>
          </a:prstGeom>
        </p:spPr>
      </p:pic>
      <p:sp>
        <p:nvSpPr>
          <p:cNvPr id="10" name="TextBox 9"/>
          <p:cNvSpPr txBox="1"/>
          <p:nvPr/>
        </p:nvSpPr>
        <p:spPr>
          <a:xfrm>
            <a:off x="4256266" y="6140973"/>
            <a:ext cx="3351849" cy="369332"/>
          </a:xfrm>
          <a:prstGeom prst="rect">
            <a:avLst/>
          </a:prstGeom>
          <a:noFill/>
        </p:spPr>
        <p:txBody>
          <a:bodyPr wrap="none" rtlCol="0">
            <a:spAutoFit/>
          </a:bodyPr>
          <a:lstStyle/>
          <a:p>
            <a:r>
              <a:rPr lang="en-US" dirty="0" smtClean="0"/>
              <a:t>9micron pitch, 92-mm on the side</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SED Machine</a:t>
            </a:r>
            <a:endParaRPr lang="en-US" dirty="0"/>
          </a:p>
        </p:txBody>
      </p:sp>
      <p:pic>
        <p:nvPicPr>
          <p:cNvPr id="3" name="Picture 2"/>
          <p:cNvPicPr>
            <a:picLocks noChangeAspect="1"/>
          </p:cNvPicPr>
          <p:nvPr/>
        </p:nvPicPr>
        <p:blipFill>
          <a:blip r:embed="rId2"/>
          <a:stretch>
            <a:fillRect/>
          </a:stretch>
        </p:blipFill>
        <p:spPr>
          <a:xfrm>
            <a:off x="2382382" y="1642538"/>
            <a:ext cx="4337547" cy="4393015"/>
          </a:xfrm>
          <a:prstGeom prst="rect">
            <a:avLst/>
          </a:prstGeom>
        </p:spPr>
      </p:pic>
      <p:cxnSp>
        <p:nvCxnSpPr>
          <p:cNvPr id="6" name="Straight Arrow Connector 5"/>
          <p:cNvCxnSpPr/>
          <p:nvPr/>
        </p:nvCxnSpPr>
        <p:spPr>
          <a:xfrm rot="5400000">
            <a:off x="4762614" y="3912726"/>
            <a:ext cx="4617722" cy="34327"/>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7346095" y="4101500"/>
            <a:ext cx="1308734" cy="369332"/>
          </a:xfrm>
          <a:prstGeom prst="rect">
            <a:avLst/>
          </a:prstGeom>
          <a:noFill/>
        </p:spPr>
        <p:txBody>
          <a:bodyPr wrap="none" rtlCol="0">
            <a:spAutoFit/>
          </a:bodyPr>
          <a:lstStyle/>
          <a:p>
            <a:r>
              <a:rPr lang="en-US" dirty="0" smtClean="0"/>
              <a:t>7 </a:t>
            </a:r>
            <a:r>
              <a:rPr lang="en-US" dirty="0" err="1" smtClean="0"/>
              <a:t>arcminute</a:t>
            </a:r>
            <a:endParaRPr lang="en-US" dirty="0"/>
          </a:p>
        </p:txBody>
      </p:sp>
      <p:cxnSp>
        <p:nvCxnSpPr>
          <p:cNvPr id="9" name="Straight Arrow Connector 8"/>
          <p:cNvCxnSpPr/>
          <p:nvPr/>
        </p:nvCxnSpPr>
        <p:spPr>
          <a:xfrm rot="5400000">
            <a:off x="1445538" y="4080233"/>
            <a:ext cx="369331" cy="1588"/>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394761" y="3964212"/>
            <a:ext cx="1058854" cy="369332"/>
          </a:xfrm>
          <a:prstGeom prst="rect">
            <a:avLst/>
          </a:prstGeom>
          <a:noFill/>
        </p:spPr>
        <p:txBody>
          <a:bodyPr wrap="none" rtlCol="0">
            <a:spAutoFit/>
          </a:bodyPr>
          <a:lstStyle/>
          <a:p>
            <a:r>
              <a:rPr lang="en-US" dirty="0" smtClean="0"/>
              <a:t>45 </a:t>
            </a:r>
            <a:r>
              <a:rPr lang="en-US" dirty="0" err="1" smtClean="0"/>
              <a:t>arcsec</a:t>
            </a:r>
            <a:endParaRPr lang="en-US" dirty="0"/>
          </a:p>
        </p:txBody>
      </p:sp>
      <p:sp>
        <p:nvSpPr>
          <p:cNvPr id="10" name="TextBox 9"/>
          <p:cNvSpPr txBox="1"/>
          <p:nvPr/>
        </p:nvSpPr>
        <p:spPr>
          <a:xfrm>
            <a:off x="2607711" y="6054084"/>
            <a:ext cx="4446600" cy="646331"/>
          </a:xfrm>
          <a:prstGeom prst="rect">
            <a:avLst/>
          </a:prstGeom>
          <a:noFill/>
        </p:spPr>
        <p:txBody>
          <a:bodyPr wrap="square" rtlCol="0">
            <a:spAutoFit/>
          </a:bodyPr>
          <a:lstStyle/>
          <a:p>
            <a:r>
              <a:rPr lang="en-US" dirty="0" smtClean="0"/>
              <a:t>PI: Nick </a:t>
            </a:r>
            <a:r>
              <a:rPr lang="en-US" dirty="0" err="1" smtClean="0"/>
              <a:t>Konidaris</a:t>
            </a:r>
            <a:r>
              <a:rPr lang="en-US" dirty="0" smtClean="0"/>
              <a:t>, PS: Robert </a:t>
            </a:r>
            <a:r>
              <a:rPr lang="en-US" dirty="0" err="1" smtClean="0"/>
              <a:t>Quimby</a:t>
            </a:r>
            <a:endParaRPr lang="en-US" dirty="0" smtClean="0"/>
          </a:p>
          <a:p>
            <a:r>
              <a:rPr lang="en-US" dirty="0" smtClean="0"/>
              <a:t>In collaboration with NCU-Taiwan</a:t>
            </a: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 Telescope</a:t>
            </a:r>
            <a:endParaRPr lang="en-US" dirty="0"/>
          </a:p>
        </p:txBody>
      </p:sp>
      <p:sp>
        <p:nvSpPr>
          <p:cNvPr id="3" name="Content Placeholder 2"/>
          <p:cNvSpPr>
            <a:spLocks noGrp="1"/>
          </p:cNvSpPr>
          <p:nvPr>
            <p:ph idx="1"/>
          </p:nvPr>
        </p:nvSpPr>
        <p:spPr/>
        <p:txBody>
          <a:bodyPr/>
          <a:lstStyle/>
          <a:p>
            <a:r>
              <a:rPr lang="en-US" dirty="0" smtClean="0"/>
              <a:t>Dedicate one or more telescopes whose job is classification</a:t>
            </a:r>
          </a:p>
          <a:p>
            <a:pPr lvl="1"/>
            <a:r>
              <a:rPr lang="en-US" dirty="0" smtClean="0"/>
              <a:t>e.g. KPNO 84-inch</a:t>
            </a:r>
          </a:p>
          <a:p>
            <a:pPr lvl="1"/>
            <a:r>
              <a:rPr lang="en-US" dirty="0" smtClean="0"/>
              <a:t>Other 2-m telescopes around the world</a:t>
            </a:r>
          </a:p>
          <a:p>
            <a:r>
              <a:rPr lang="en-US" dirty="0" smtClean="0"/>
              <a:t>SED Machine is designed bearing in mind the differing </a:t>
            </a:r>
            <a:r>
              <a:rPr lang="en-US" dirty="0" err="1" smtClean="0"/>
              <a:t>f</a:t>
            </a:r>
            <a:r>
              <a:rPr lang="en-US" dirty="0" smtClean="0"/>
              <a:t>-ratio of 1.5-m to 3-m class telescopes</a:t>
            </a: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r>
              <a:rPr lang="en-US" dirty="0" err="1" smtClean="0"/>
              <a:t>AO+)Photometric</a:t>
            </a:r>
            <a:r>
              <a:rPr lang="en-US" dirty="0" smtClean="0"/>
              <a:t> Machine</a:t>
            </a:r>
            <a:endParaRPr lang="en-US" dirty="0"/>
          </a:p>
        </p:txBody>
      </p:sp>
      <p:pic>
        <p:nvPicPr>
          <p:cNvPr id="4" name="Picture 3"/>
          <p:cNvPicPr>
            <a:picLocks noChangeAspect="1"/>
          </p:cNvPicPr>
          <p:nvPr/>
        </p:nvPicPr>
        <p:blipFill>
          <a:blip r:embed="rId2"/>
          <a:stretch>
            <a:fillRect/>
          </a:stretch>
        </p:blipFill>
        <p:spPr>
          <a:xfrm>
            <a:off x="3369733" y="1600200"/>
            <a:ext cx="5317067" cy="3531485"/>
          </a:xfrm>
          <a:prstGeom prst="rect">
            <a:avLst/>
          </a:prstGeom>
        </p:spPr>
      </p:pic>
      <p:pic>
        <p:nvPicPr>
          <p:cNvPr id="5" name="Picture 4"/>
          <p:cNvPicPr>
            <a:picLocks noChangeAspect="1"/>
          </p:cNvPicPr>
          <p:nvPr/>
        </p:nvPicPr>
        <p:blipFill>
          <a:blip r:embed="rId3"/>
          <a:stretch>
            <a:fillRect/>
          </a:stretch>
        </p:blipFill>
        <p:spPr>
          <a:xfrm>
            <a:off x="0" y="4031430"/>
            <a:ext cx="4135966" cy="2795704"/>
          </a:xfrm>
          <a:prstGeom prst="rect">
            <a:avLst/>
          </a:prstGeom>
        </p:spPr>
      </p:pic>
      <p:pic>
        <p:nvPicPr>
          <p:cNvPr id="6" name="Picture 5"/>
          <p:cNvPicPr>
            <a:picLocks noChangeAspect="1"/>
          </p:cNvPicPr>
          <p:nvPr/>
        </p:nvPicPr>
        <p:blipFill>
          <a:blip r:embed="rId4"/>
          <a:stretch>
            <a:fillRect/>
          </a:stretch>
        </p:blipFill>
        <p:spPr>
          <a:xfrm>
            <a:off x="6739467" y="5131684"/>
            <a:ext cx="2056710" cy="1726315"/>
          </a:xfrm>
          <a:prstGeom prst="rect">
            <a:avLst/>
          </a:prstGeom>
        </p:spPr>
      </p:pic>
      <p:sp>
        <p:nvSpPr>
          <p:cNvPr id="7" name="TextBox 6"/>
          <p:cNvSpPr txBox="1"/>
          <p:nvPr/>
        </p:nvSpPr>
        <p:spPr>
          <a:xfrm>
            <a:off x="4571998" y="6366925"/>
            <a:ext cx="2590795" cy="523220"/>
          </a:xfrm>
          <a:prstGeom prst="rect">
            <a:avLst/>
          </a:prstGeom>
          <a:noFill/>
        </p:spPr>
        <p:txBody>
          <a:bodyPr wrap="square" rtlCol="0">
            <a:spAutoFit/>
          </a:bodyPr>
          <a:lstStyle/>
          <a:p>
            <a:r>
              <a:rPr lang="en-US" sz="2800" dirty="0" smtClean="0"/>
              <a:t>IUCAA-Caltech</a:t>
            </a:r>
            <a:endParaRPr lang="en-US" sz="28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III.A Dedicated UV satellite</a:t>
            </a:r>
            <a:br>
              <a:rPr lang="en-US" dirty="0" smtClean="0"/>
            </a:br>
            <a:r>
              <a:rPr lang="en-US" dirty="0" smtClean="0"/>
              <a:t>(Less is More) </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Axis of Excellence</a:t>
            </a:r>
            <a:br>
              <a:rPr lang="en-US" dirty="0" smtClean="0"/>
            </a:br>
            <a:r>
              <a:rPr lang="en-US" dirty="0" smtClean="0"/>
              <a:t>(Slaved UV satellite)</a:t>
            </a:r>
            <a:endParaRPr lang="en-US" dirty="0"/>
          </a:p>
        </p:txBody>
      </p:sp>
      <p:pic>
        <p:nvPicPr>
          <p:cNvPr id="4" name="Picture 3"/>
          <p:cNvPicPr>
            <a:picLocks noChangeAspect="1"/>
          </p:cNvPicPr>
          <p:nvPr/>
        </p:nvPicPr>
        <p:blipFill>
          <a:blip r:embed="rId2"/>
          <a:stretch>
            <a:fillRect/>
          </a:stretch>
        </p:blipFill>
        <p:spPr>
          <a:xfrm>
            <a:off x="778934" y="1847088"/>
            <a:ext cx="7518400" cy="4877562"/>
          </a:xfrm>
          <a:prstGeom prst="rect">
            <a:avLst/>
          </a:prstGeom>
        </p:spPr>
      </p:pic>
      <p:sp>
        <p:nvSpPr>
          <p:cNvPr id="10" name="Rectangle 9"/>
          <p:cNvSpPr/>
          <p:nvPr/>
        </p:nvSpPr>
        <p:spPr>
          <a:xfrm>
            <a:off x="2573859" y="2692378"/>
            <a:ext cx="155448" cy="1554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892800" y="3826932"/>
            <a:ext cx="155448" cy="1554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4978400" y="3488266"/>
            <a:ext cx="155448" cy="1554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Arrow Connector 13"/>
          <p:cNvCxnSpPr/>
          <p:nvPr/>
        </p:nvCxnSpPr>
        <p:spPr>
          <a:xfrm rot="10800000">
            <a:off x="5737352" y="3840820"/>
            <a:ext cx="155448" cy="15544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 name="Straight Connector 8"/>
          <p:cNvCxnSpPr>
            <a:stCxn id="10" idx="3"/>
          </p:cNvCxnSpPr>
          <p:nvPr/>
        </p:nvCxnSpPr>
        <p:spPr>
          <a:xfrm>
            <a:off x="2729307" y="2770102"/>
            <a:ext cx="3241216" cy="115645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7938" name="Footer Placeholder 6"/>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r>
              <a:rPr lang="en-US"/>
              <a:t>#</a:t>
            </a:r>
          </a:p>
        </p:txBody>
      </p:sp>
      <p:sp>
        <p:nvSpPr>
          <p:cNvPr id="167939" name="Slide Number Placeholder 3"/>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97A23E15-4405-2547-BA4C-C76AF01B7B9B}" type="slidenum">
              <a:rPr lang="en-US">
                <a:latin typeface="Calibri" pitchFamily="-107" charset="0"/>
              </a:rPr>
              <a:pPr/>
              <a:t>56</a:t>
            </a:fld>
            <a:r>
              <a:rPr lang="en-US">
                <a:latin typeface="Calibri" pitchFamily="-107" charset="0"/>
              </a:rPr>
              <a:t>/54</a:t>
            </a:r>
          </a:p>
        </p:txBody>
      </p:sp>
      <p:pic>
        <p:nvPicPr>
          <p:cNvPr id="167940" name="Picture 2"/>
          <p:cNvPicPr>
            <a:picLocks noChangeAspect="1" noChangeArrowheads="1"/>
          </p:cNvPicPr>
          <p:nvPr/>
        </p:nvPicPr>
        <p:blipFill>
          <a:blip r:embed="rId3"/>
          <a:srcRect/>
          <a:stretch>
            <a:fillRect/>
          </a:stretch>
        </p:blipFill>
        <p:spPr bwMode="auto">
          <a:xfrm>
            <a:off x="4572000" y="3035300"/>
            <a:ext cx="4572000" cy="3822700"/>
          </a:xfrm>
          <a:prstGeom prst="rect">
            <a:avLst/>
          </a:prstGeom>
          <a:noFill/>
          <a:ln w="9525">
            <a:noFill/>
            <a:miter lim="800000"/>
            <a:headEnd/>
            <a:tailEnd/>
          </a:ln>
        </p:spPr>
      </p:pic>
      <p:pic>
        <p:nvPicPr>
          <p:cNvPr id="167941" name="Picture 3"/>
          <p:cNvPicPr>
            <a:picLocks noChangeAspect="1" noChangeArrowheads="1"/>
          </p:cNvPicPr>
          <p:nvPr/>
        </p:nvPicPr>
        <p:blipFill>
          <a:blip r:embed="rId4"/>
          <a:srcRect/>
          <a:stretch>
            <a:fillRect/>
          </a:stretch>
        </p:blipFill>
        <p:spPr bwMode="auto">
          <a:xfrm>
            <a:off x="-228600" y="0"/>
            <a:ext cx="6781800" cy="3149600"/>
          </a:xfrm>
          <a:prstGeom prst="rect">
            <a:avLst/>
          </a:prstGeom>
          <a:noFill/>
          <a:ln w="9525">
            <a:noFill/>
            <a:miter lim="800000"/>
            <a:headEnd/>
            <a:tailEnd/>
          </a:ln>
        </p:spPr>
      </p:pic>
      <p:pic>
        <p:nvPicPr>
          <p:cNvPr id="167942" name="Picture 4"/>
          <p:cNvPicPr>
            <a:picLocks noChangeAspect="1" noChangeArrowheads="1"/>
          </p:cNvPicPr>
          <p:nvPr/>
        </p:nvPicPr>
        <p:blipFill>
          <a:blip r:embed="rId5"/>
          <a:srcRect/>
          <a:stretch>
            <a:fillRect/>
          </a:stretch>
        </p:blipFill>
        <p:spPr bwMode="auto">
          <a:xfrm>
            <a:off x="0" y="3124200"/>
            <a:ext cx="5100638" cy="3752850"/>
          </a:xfrm>
          <a:prstGeom prst="rect">
            <a:avLst/>
          </a:prstGeom>
          <a:noFill/>
          <a:ln w="9525">
            <a:noFill/>
            <a:miter lim="800000"/>
            <a:headEnd/>
            <a:tailEnd/>
          </a:ln>
        </p:spPr>
      </p:pic>
      <p:pic>
        <p:nvPicPr>
          <p:cNvPr id="167943" name="Picture 5" descr="PTF09hva"/>
          <p:cNvPicPr>
            <a:picLocks noChangeAspect="1" noChangeArrowheads="1"/>
          </p:cNvPicPr>
          <p:nvPr/>
        </p:nvPicPr>
        <p:blipFill>
          <a:blip r:embed="rId6"/>
          <a:srcRect/>
          <a:stretch>
            <a:fillRect/>
          </a:stretch>
        </p:blipFill>
        <p:spPr bwMode="auto">
          <a:xfrm>
            <a:off x="5943600" y="0"/>
            <a:ext cx="4022725" cy="31083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44034" name="Footer Placeholder 7"/>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endParaRPr lang="en-US" dirty="0"/>
          </a:p>
        </p:txBody>
      </p:sp>
      <p:sp>
        <p:nvSpPr>
          <p:cNvPr id="44035" name="Slide Number Placeholder 3"/>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84583C3B-C104-2445-97AC-48C34997AF1E}" type="slidenum">
              <a:rPr lang="he-IL"/>
              <a:pPr/>
              <a:t>6</a:t>
            </a:fld>
            <a:endParaRPr lang="en-GB"/>
          </a:p>
        </p:txBody>
      </p:sp>
      <p:pic>
        <p:nvPicPr>
          <p:cNvPr id="44036" name="Picture 5" descr="Untitled.png"/>
          <p:cNvPicPr>
            <a:picLocks noChangeAspect="1"/>
          </p:cNvPicPr>
          <p:nvPr/>
        </p:nvPicPr>
        <p:blipFill>
          <a:blip r:embed="rId3"/>
          <a:srcRect/>
          <a:stretch>
            <a:fillRect/>
          </a:stretch>
        </p:blipFill>
        <p:spPr bwMode="auto">
          <a:xfrm>
            <a:off x="609600" y="838200"/>
            <a:ext cx="8226425" cy="5489575"/>
          </a:xfrm>
          <a:prstGeom prst="rect">
            <a:avLst/>
          </a:prstGeom>
          <a:noFill/>
          <a:ln w="9525">
            <a:noFill/>
            <a:miter lim="800000"/>
            <a:headEnd/>
            <a:tailEnd/>
          </a:ln>
        </p:spPr>
      </p:pic>
      <p:sp>
        <p:nvSpPr>
          <p:cNvPr id="44037" name="TextBox 7"/>
          <p:cNvSpPr txBox="1">
            <a:spLocks noChangeArrowheads="1"/>
          </p:cNvSpPr>
          <p:nvPr/>
        </p:nvSpPr>
        <p:spPr bwMode="auto">
          <a:xfrm>
            <a:off x="914400" y="3625850"/>
            <a:ext cx="1973263" cy="641350"/>
          </a:xfrm>
          <a:prstGeom prst="rect">
            <a:avLst/>
          </a:prstGeom>
          <a:noFill/>
          <a:ln w="9525">
            <a:noFill/>
            <a:miter lim="800000"/>
            <a:headEnd/>
            <a:tailEnd/>
          </a:ln>
        </p:spPr>
        <p:txBody>
          <a:bodyPr>
            <a:prstTxWarp prst="textNoShape">
              <a:avLst/>
            </a:prstTxWarp>
            <a:spAutoFit/>
          </a:bodyPr>
          <a:lstStyle/>
          <a:p>
            <a:pPr algn="ctr">
              <a:lnSpc>
                <a:spcPct val="100000"/>
              </a:lnSpc>
              <a:buClrTx/>
              <a:buSzTx/>
              <a:buFontTx/>
              <a:buNone/>
            </a:pPr>
            <a:r>
              <a:rPr lang="en-US" b="1" dirty="0">
                <a:solidFill>
                  <a:schemeClr val="bg2"/>
                </a:solidFill>
                <a:ea typeface="ＭＳ Ｐゴシック" pitchFamily="-107" charset="-128"/>
                <a:cs typeface="ＭＳ Ｐゴシック" pitchFamily="-107" charset="-128"/>
              </a:rPr>
              <a:t>P48</a:t>
            </a:r>
          </a:p>
          <a:p>
            <a:pPr algn="ctr">
              <a:lnSpc>
                <a:spcPct val="100000"/>
              </a:lnSpc>
              <a:buClrTx/>
              <a:buSzTx/>
              <a:buFontTx/>
              <a:buNone/>
            </a:pPr>
            <a:r>
              <a:rPr lang="en-US" dirty="0">
                <a:solidFill>
                  <a:schemeClr val="bg2"/>
                </a:solidFill>
                <a:ea typeface="ＭＳ Ｐゴシック" pitchFamily="-107" charset="-128"/>
                <a:cs typeface="ＭＳ Ｐゴシック" pitchFamily="-107" charset="-128"/>
              </a:rPr>
              <a:t>survey telescope</a:t>
            </a:r>
          </a:p>
        </p:txBody>
      </p:sp>
      <p:sp>
        <p:nvSpPr>
          <p:cNvPr id="44038" name="TextBox 8"/>
          <p:cNvSpPr txBox="1">
            <a:spLocks noChangeArrowheads="1"/>
          </p:cNvSpPr>
          <p:nvPr/>
        </p:nvSpPr>
        <p:spPr bwMode="auto">
          <a:xfrm>
            <a:off x="7315200" y="3429000"/>
            <a:ext cx="1662113" cy="915988"/>
          </a:xfrm>
          <a:prstGeom prst="rect">
            <a:avLst/>
          </a:prstGeom>
          <a:noFill/>
          <a:ln w="9525">
            <a:noFill/>
            <a:miter lim="800000"/>
            <a:headEnd/>
            <a:tailEnd/>
          </a:ln>
        </p:spPr>
        <p:txBody>
          <a:bodyPr>
            <a:prstTxWarp prst="textNoShape">
              <a:avLst/>
            </a:prstTxWarp>
            <a:spAutoFit/>
          </a:bodyPr>
          <a:lstStyle/>
          <a:p>
            <a:pPr algn="ctr">
              <a:lnSpc>
                <a:spcPct val="100000"/>
              </a:lnSpc>
              <a:buClrTx/>
              <a:buSzTx/>
              <a:buFontTx/>
              <a:buNone/>
            </a:pPr>
            <a:r>
              <a:rPr lang="en-US" b="1" dirty="0">
                <a:solidFill>
                  <a:schemeClr val="bg2"/>
                </a:solidFill>
                <a:ea typeface="ＭＳ Ｐゴシック" pitchFamily="-107" charset="-128"/>
                <a:cs typeface="ＭＳ Ｐゴシック" pitchFamily="-107" charset="-128"/>
              </a:rPr>
              <a:t>P60</a:t>
            </a:r>
          </a:p>
          <a:p>
            <a:pPr algn="ctr">
              <a:lnSpc>
                <a:spcPct val="100000"/>
              </a:lnSpc>
              <a:buClrTx/>
              <a:buSzTx/>
              <a:buFontTx/>
              <a:buNone/>
            </a:pPr>
            <a:r>
              <a:rPr lang="en-US" dirty="0">
                <a:solidFill>
                  <a:schemeClr val="bg2"/>
                </a:solidFill>
                <a:ea typeface="ＭＳ Ｐゴシック" pitchFamily="-107" charset="-128"/>
                <a:cs typeface="ＭＳ Ｐゴシック" pitchFamily="-107" charset="-128"/>
              </a:rPr>
              <a:t> classification telescope</a:t>
            </a:r>
          </a:p>
        </p:txBody>
      </p:sp>
      <p:sp>
        <p:nvSpPr>
          <p:cNvPr id="44039" name="Rectangle 12"/>
          <p:cNvSpPr>
            <a:spLocks noChangeArrowheads="1"/>
          </p:cNvSpPr>
          <p:nvPr/>
        </p:nvSpPr>
        <p:spPr bwMode="auto">
          <a:xfrm>
            <a:off x="8407400" y="6180138"/>
            <a:ext cx="184150" cy="300037"/>
          </a:xfrm>
          <a:prstGeom prst="rect">
            <a:avLst/>
          </a:prstGeom>
          <a:noFill/>
          <a:ln w="9525">
            <a:noFill/>
            <a:miter lim="800000"/>
            <a:headEnd/>
            <a:tailEnd/>
          </a:ln>
        </p:spPr>
        <p:txBody>
          <a:bodyPr wrap="none">
            <a:prstTxWarp prst="textNoShape">
              <a:avLst/>
            </a:prstTxWarp>
            <a:spAutoFit/>
          </a:bodyPr>
          <a:lstStyle/>
          <a:p>
            <a:endParaRPr lang="en-US"/>
          </a:p>
        </p:txBody>
      </p:sp>
      <p:sp>
        <p:nvSpPr>
          <p:cNvPr id="44040" name="Rectangle 16"/>
          <p:cNvSpPr>
            <a:spLocks noChangeArrowheads="1"/>
          </p:cNvSpPr>
          <p:nvPr/>
        </p:nvSpPr>
        <p:spPr bwMode="auto">
          <a:xfrm>
            <a:off x="5334000" y="4572000"/>
            <a:ext cx="1484789" cy="646331"/>
          </a:xfrm>
          <a:prstGeom prst="rect">
            <a:avLst/>
          </a:prstGeom>
          <a:noFill/>
          <a:ln w="9525">
            <a:noFill/>
            <a:miter lim="800000"/>
            <a:headEnd/>
            <a:tailEnd/>
          </a:ln>
        </p:spPr>
        <p:txBody>
          <a:bodyPr wrap="none">
            <a:prstTxWarp prst="textNoShape">
              <a:avLst/>
            </a:prstTxWarp>
            <a:spAutoFit/>
          </a:bodyPr>
          <a:lstStyle/>
          <a:p>
            <a:pPr>
              <a:lnSpc>
                <a:spcPct val="100000"/>
              </a:lnSpc>
              <a:buClrTx/>
              <a:buSzTx/>
              <a:buFontTx/>
              <a:buNone/>
            </a:pPr>
            <a:r>
              <a:rPr lang="en-US" b="1" dirty="0">
                <a:solidFill>
                  <a:schemeClr val="bg2"/>
                </a:solidFill>
                <a:ea typeface="ＭＳ Ｐゴシック" pitchFamily="-107" charset="-128"/>
                <a:cs typeface="ＭＳ Ｐゴシック" pitchFamily="-107" charset="-128"/>
              </a:rPr>
              <a:t>P200</a:t>
            </a:r>
          </a:p>
          <a:p>
            <a:pPr>
              <a:lnSpc>
                <a:spcPct val="100000"/>
              </a:lnSpc>
              <a:buClrTx/>
              <a:buSzTx/>
              <a:buFontTx/>
              <a:buNone/>
            </a:pPr>
            <a:r>
              <a:rPr lang="en-US" dirty="0">
                <a:solidFill>
                  <a:schemeClr val="bg2"/>
                </a:solidFill>
                <a:ea typeface="ＭＳ Ｐゴシック" pitchFamily="-107" charset="-128"/>
                <a:cs typeface="ＭＳ Ｐゴシック" pitchFamily="-107" charset="-128"/>
              </a:rPr>
              <a:t> Spectroscopy</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t>Organization of the talk</a:t>
            </a:r>
          </a:p>
        </p:txBody>
      </p:sp>
      <p:sp>
        <p:nvSpPr>
          <p:cNvPr id="46083" name="Rectangle 3"/>
          <p:cNvSpPr>
            <a:spLocks noGrp="1" noChangeArrowheads="1"/>
          </p:cNvSpPr>
          <p:nvPr>
            <p:ph idx="1"/>
          </p:nvPr>
        </p:nvSpPr>
        <p:spPr/>
        <p:txBody>
          <a:bodyPr/>
          <a:lstStyle/>
          <a:p>
            <a:pPr>
              <a:buFont typeface="Wingdings" pitchFamily="-107" charset="2"/>
              <a:buChar char="§"/>
            </a:pPr>
            <a:r>
              <a:rPr lang="en-US" dirty="0"/>
              <a:t>I. Transients in the nearby universe</a:t>
            </a:r>
          </a:p>
          <a:p>
            <a:pPr>
              <a:buFont typeface="Wingdings" pitchFamily="-107" charset="2"/>
              <a:buChar char="§"/>
            </a:pPr>
            <a:r>
              <a:rPr lang="en-US" dirty="0"/>
              <a:t>II. The</a:t>
            </a:r>
            <a:r>
              <a:rPr lang="en-US" dirty="0" smtClean="0"/>
              <a:t> Palomar Transient Factory</a:t>
            </a:r>
            <a:endParaRPr lang="en-US" dirty="0"/>
          </a:p>
          <a:p>
            <a:pPr>
              <a:buFont typeface="Wingdings" pitchFamily="-107" charset="2"/>
              <a:buChar char="§"/>
            </a:pPr>
            <a:r>
              <a:rPr lang="en-US" dirty="0"/>
              <a:t>III. Results from the Factory</a:t>
            </a:r>
          </a:p>
          <a:p>
            <a:pPr>
              <a:buFont typeface="Wingdings" pitchFamily="-107" charset="2"/>
              <a:buChar char="§"/>
            </a:pPr>
            <a:r>
              <a:rPr lang="en-US" dirty="0"/>
              <a:t>IV. The future</a:t>
            </a:r>
          </a:p>
        </p:txBody>
      </p:sp>
      <p:sp>
        <p:nvSpPr>
          <p:cNvPr id="46085" name="Slide Number Placeholder 5"/>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6876A13C-F3CA-2345-ACFE-BD6AB9D2E9A1}" type="slidenum">
              <a:rPr lang="en-US"/>
              <a:pPr/>
              <a:t>7</a:t>
            </a:fld>
            <a:r>
              <a:rPr lang="en-US"/>
              <a:t>/50</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Rectangle 2"/>
          <p:cNvSpPr>
            <a:spLocks noGrp="1" noChangeArrowheads="1"/>
          </p:cNvSpPr>
          <p:nvPr>
            <p:ph type="ctrTitle"/>
          </p:nvPr>
        </p:nvSpPr>
        <p:spPr>
          <a:effectLst>
            <a:outerShdw blurRad="12700" dist="12698" dir="2700000" algn="ctr" rotWithShape="0">
              <a:schemeClr val="bg2">
                <a:alpha val="99962"/>
              </a:schemeClr>
            </a:outerShdw>
          </a:effectLst>
        </p:spPr>
        <p:txBody>
          <a:bodyPr>
            <a:normAutofit/>
          </a:bodyPr>
          <a:lstStyle/>
          <a:p>
            <a:pPr fontAlgn="auto">
              <a:spcAft>
                <a:spcPts val="0"/>
              </a:spcAft>
              <a:defRPr/>
            </a:pPr>
            <a:r>
              <a:rPr lang="en-US"/>
              <a:t>I. Transients in the Local Universe</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t>Frontier Fields</a:t>
            </a:r>
          </a:p>
        </p:txBody>
      </p:sp>
      <p:sp>
        <p:nvSpPr>
          <p:cNvPr id="201731" name="Rectangle 3"/>
          <p:cNvSpPr>
            <a:spLocks noGrp="1" noChangeArrowheads="1"/>
          </p:cNvSpPr>
          <p:nvPr>
            <p:ph idx="1"/>
          </p:nvPr>
        </p:nvSpPr>
        <p:spPr>
          <a:xfrm>
            <a:off x="457200" y="1981200"/>
            <a:ext cx="8305800" cy="4114800"/>
          </a:xfrm>
        </p:spPr>
        <p:txBody>
          <a:bodyPr rtlCol="0">
            <a:normAutofit/>
          </a:bodyPr>
          <a:lstStyle/>
          <a:p>
            <a:pPr fontAlgn="auto">
              <a:lnSpc>
                <a:spcPct val="90000"/>
              </a:lnSpc>
              <a:spcAft>
                <a:spcPts val="0"/>
              </a:spcAft>
              <a:buClr>
                <a:schemeClr val="accent1">
                  <a:lumMod val="60000"/>
                  <a:lumOff val="40000"/>
                </a:schemeClr>
              </a:buClr>
              <a:buFont typeface="Wingdings" pitchFamily="-111" charset="2"/>
              <a:buChar char="§"/>
              <a:defRPr/>
            </a:pPr>
            <a:r>
              <a:rPr lang="en-US" sz="2800">
                <a:solidFill>
                  <a:schemeClr val="tx1">
                    <a:lumMod val="75000"/>
                    <a:lumOff val="25000"/>
                  </a:schemeClr>
                </a:solidFill>
                <a:ea typeface="+mn-ea"/>
                <a:cs typeface="+mn-cs"/>
              </a:rPr>
              <a:t>Ultra-high energy cosmic rays</a:t>
            </a:r>
          </a:p>
          <a:p>
            <a:pPr lvl="1" fontAlgn="auto">
              <a:lnSpc>
                <a:spcPct val="90000"/>
              </a:lnSpc>
              <a:spcAft>
                <a:spcPts val="0"/>
              </a:spcAft>
              <a:buClr>
                <a:schemeClr val="accent1">
                  <a:lumMod val="75000"/>
                </a:schemeClr>
              </a:buClr>
              <a:buFont typeface="Wingdings" pitchFamily="-111" charset="2"/>
              <a:buChar char="§"/>
              <a:defRPr/>
            </a:pPr>
            <a:r>
              <a:rPr lang="en-US" sz="2400">
                <a:solidFill>
                  <a:schemeClr val="tx1">
                    <a:lumMod val="75000"/>
                    <a:lumOff val="25000"/>
                  </a:schemeClr>
                </a:solidFill>
                <a:ea typeface="+mn-ea"/>
              </a:rPr>
              <a:t>GZK cutoff (proton-photon pion production)</a:t>
            </a:r>
          </a:p>
          <a:p>
            <a:pPr fontAlgn="auto">
              <a:lnSpc>
                <a:spcPct val="90000"/>
              </a:lnSpc>
              <a:spcAft>
                <a:spcPts val="0"/>
              </a:spcAft>
              <a:buClr>
                <a:schemeClr val="accent1">
                  <a:lumMod val="60000"/>
                  <a:lumOff val="40000"/>
                </a:schemeClr>
              </a:buClr>
              <a:buFont typeface="Wingdings" pitchFamily="-111" charset="2"/>
              <a:buChar char="§"/>
              <a:defRPr/>
            </a:pPr>
            <a:r>
              <a:rPr lang="en-US" sz="2800">
                <a:solidFill>
                  <a:schemeClr val="tx1">
                    <a:lumMod val="75000"/>
                    <a:lumOff val="25000"/>
                  </a:schemeClr>
                </a:solidFill>
                <a:ea typeface="+mn-ea"/>
                <a:cs typeface="+mn-cs"/>
              </a:rPr>
              <a:t>High Energy Neutrino Astronomy</a:t>
            </a:r>
          </a:p>
          <a:p>
            <a:pPr fontAlgn="auto">
              <a:lnSpc>
                <a:spcPct val="90000"/>
              </a:lnSpc>
              <a:spcAft>
                <a:spcPts val="0"/>
              </a:spcAft>
              <a:buClr>
                <a:schemeClr val="accent1">
                  <a:lumMod val="60000"/>
                  <a:lumOff val="40000"/>
                </a:schemeClr>
              </a:buClr>
              <a:buFont typeface="Wingdings" pitchFamily="-111" charset="2"/>
              <a:buChar char="§"/>
              <a:defRPr/>
            </a:pPr>
            <a:r>
              <a:rPr lang="en-US" sz="2800">
                <a:solidFill>
                  <a:schemeClr val="tx1">
                    <a:lumMod val="75000"/>
                    <a:lumOff val="25000"/>
                  </a:schemeClr>
                </a:solidFill>
                <a:ea typeface="+mn-ea"/>
                <a:cs typeface="+mn-cs"/>
              </a:rPr>
              <a:t>TeV Sources</a:t>
            </a:r>
          </a:p>
          <a:p>
            <a:pPr lvl="1" fontAlgn="auto">
              <a:lnSpc>
                <a:spcPct val="90000"/>
              </a:lnSpc>
              <a:spcAft>
                <a:spcPts val="0"/>
              </a:spcAft>
              <a:buClr>
                <a:schemeClr val="accent1">
                  <a:lumMod val="75000"/>
                </a:schemeClr>
              </a:buClr>
              <a:buFont typeface="Wingdings" pitchFamily="-111" charset="2"/>
              <a:buChar char="§"/>
              <a:defRPr/>
            </a:pPr>
            <a:r>
              <a:rPr lang="en-US" sz="2400">
                <a:solidFill>
                  <a:schemeClr val="tx1">
                    <a:lumMod val="75000"/>
                    <a:lumOff val="25000"/>
                  </a:schemeClr>
                </a:solidFill>
                <a:ea typeface="+mn-ea"/>
              </a:rPr>
              <a:t>Pair production on CMB photons</a:t>
            </a:r>
          </a:p>
          <a:p>
            <a:pPr fontAlgn="auto">
              <a:lnSpc>
                <a:spcPct val="90000"/>
              </a:lnSpc>
              <a:spcAft>
                <a:spcPts val="0"/>
              </a:spcAft>
              <a:buClr>
                <a:schemeClr val="accent1">
                  <a:lumMod val="60000"/>
                  <a:lumOff val="40000"/>
                </a:schemeClr>
              </a:buClr>
              <a:buFont typeface="Wingdings" pitchFamily="-111" charset="2"/>
              <a:buChar char="§"/>
              <a:defRPr/>
            </a:pPr>
            <a:r>
              <a:rPr lang="en-US" sz="2800">
                <a:solidFill>
                  <a:schemeClr val="tx1">
                    <a:lumMod val="75000"/>
                    <a:lumOff val="25000"/>
                  </a:schemeClr>
                </a:solidFill>
                <a:ea typeface="+mn-ea"/>
                <a:cs typeface="+mn-cs"/>
              </a:rPr>
              <a:t>GW Sources (100 Hz band) </a:t>
            </a:r>
          </a:p>
          <a:p>
            <a:pPr lvl="1" fontAlgn="auto">
              <a:lnSpc>
                <a:spcPct val="90000"/>
              </a:lnSpc>
              <a:spcAft>
                <a:spcPts val="0"/>
              </a:spcAft>
              <a:buClr>
                <a:schemeClr val="accent1">
                  <a:lumMod val="75000"/>
                </a:schemeClr>
              </a:buClr>
              <a:buFont typeface="Wingdings" pitchFamily="-111" charset="2"/>
              <a:buChar char="§"/>
              <a:defRPr/>
            </a:pPr>
            <a:r>
              <a:rPr lang="en-US" sz="2400">
                <a:solidFill>
                  <a:schemeClr val="tx1">
                    <a:lumMod val="75000"/>
                    <a:lumOff val="25000"/>
                  </a:schemeClr>
                </a:solidFill>
                <a:ea typeface="+mn-ea"/>
              </a:rPr>
              <a:t>eLIGO (2009), aLIGO (2013)</a:t>
            </a:r>
          </a:p>
          <a:p>
            <a:pPr lvl="1" fontAlgn="auto">
              <a:lnSpc>
                <a:spcPct val="90000"/>
              </a:lnSpc>
              <a:spcAft>
                <a:spcPts val="0"/>
              </a:spcAft>
              <a:buClr>
                <a:schemeClr val="accent1">
                  <a:lumMod val="75000"/>
                </a:schemeClr>
              </a:buClr>
              <a:buFont typeface="Wingdings" pitchFamily="-111" charset="2"/>
              <a:buNone/>
              <a:defRPr/>
            </a:pPr>
            <a:endParaRPr lang="en-US" sz="2400">
              <a:solidFill>
                <a:schemeClr val="tx1">
                  <a:lumMod val="75000"/>
                  <a:lumOff val="25000"/>
                </a:schemeClr>
              </a:solidFill>
              <a:ea typeface="+mn-ea"/>
            </a:endParaRPr>
          </a:p>
          <a:p>
            <a:pPr fontAlgn="auto">
              <a:lnSpc>
                <a:spcPct val="90000"/>
              </a:lnSpc>
              <a:spcAft>
                <a:spcPts val="0"/>
              </a:spcAft>
              <a:buClr>
                <a:schemeClr val="accent1">
                  <a:lumMod val="60000"/>
                  <a:lumOff val="40000"/>
                </a:schemeClr>
              </a:buClr>
              <a:buFont typeface="Wingdings" pitchFamily="-111" charset="2"/>
              <a:buChar char="§"/>
              <a:defRPr/>
            </a:pPr>
            <a:r>
              <a:rPr lang="en-US" sz="2800">
                <a:solidFill>
                  <a:schemeClr val="tx1">
                    <a:lumMod val="75000"/>
                    <a:lumOff val="25000"/>
                  </a:schemeClr>
                </a:solidFill>
                <a:ea typeface="+mn-ea"/>
                <a:cs typeface="+mn-cs"/>
              </a:rPr>
              <a:t>Transients in the Nova-Supernova Gap</a:t>
            </a:r>
          </a:p>
          <a:p>
            <a:pPr lvl="1" fontAlgn="auto">
              <a:lnSpc>
                <a:spcPct val="90000"/>
              </a:lnSpc>
              <a:spcAft>
                <a:spcPts val="0"/>
              </a:spcAft>
              <a:buClr>
                <a:schemeClr val="accent1">
                  <a:lumMod val="75000"/>
                </a:schemeClr>
              </a:buClr>
              <a:buFont typeface="Wingdings" pitchFamily="-111" charset="2"/>
              <a:buChar char="§"/>
              <a:defRPr/>
            </a:pPr>
            <a:endParaRPr lang="en-US" sz="2400">
              <a:solidFill>
                <a:schemeClr val="tx1">
                  <a:lumMod val="75000"/>
                  <a:lumOff val="25000"/>
                </a:schemeClr>
              </a:solidFill>
              <a:ea typeface="+mn-ea"/>
            </a:endParaRPr>
          </a:p>
        </p:txBody>
      </p:sp>
      <p:sp>
        <p:nvSpPr>
          <p:cNvPr id="50180" name="Footer Placeholder 4"/>
          <p:cNvSpPr>
            <a:spLocks noGrp="1"/>
          </p:cNvSpPr>
          <p:nvPr>
            <p:ph type="ftr" sz="quarter" idx="11"/>
          </p:nvPr>
        </p:nvSpPr>
        <p:spPr bwMode="auto">
          <a:noFill/>
          <a:ln>
            <a:miter lim="800000"/>
            <a:headEnd/>
            <a:tailEnd/>
          </a:ln>
        </p:spPr>
        <p:txBody>
          <a:bodyPr wrap="square" numCol="1" anchorCtr="0" compatLnSpc="1">
            <a:prstTxWarp prst="textNoShape">
              <a:avLst/>
            </a:prstTxWarp>
          </a:bodyPr>
          <a:lstStyle/>
          <a:p>
            <a:endParaRPr lang="en-US" dirty="0"/>
          </a:p>
        </p:txBody>
      </p:sp>
      <p:sp>
        <p:nvSpPr>
          <p:cNvPr id="50181" name="Slide Number Placeholder 5"/>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fld id="{BD897B33-2F93-0043-844A-6F9C999A4954}" type="slidenum">
              <a:rPr lang="en-US"/>
              <a:pPr/>
              <a:t>9</a:t>
            </a:fld>
            <a:r>
              <a:rPr lang="en-US"/>
              <a:t>/50</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330</TotalTime>
  <Words>1580</Words>
  <Application>Microsoft Macintosh PowerPoint</Application>
  <PresentationFormat>On-screen Show (4:3)</PresentationFormat>
  <Paragraphs>254</Paragraphs>
  <Slides>56</Slides>
  <Notes>45</Notes>
  <HiddenSlides>0</HiddenSlides>
  <MMClips>1</MMClips>
  <ScaleCrop>false</ScaleCrop>
  <HeadingPairs>
    <vt:vector size="6" baseType="variant">
      <vt:variant>
        <vt:lpstr>Design Template</vt:lpstr>
      </vt:variant>
      <vt:variant>
        <vt:i4>1</vt:i4>
      </vt:variant>
      <vt:variant>
        <vt:lpstr>Embedded OLE Servers</vt:lpstr>
      </vt:variant>
      <vt:variant>
        <vt:i4>1</vt:i4>
      </vt:variant>
      <vt:variant>
        <vt:lpstr>Slide Titles</vt:lpstr>
      </vt:variant>
      <vt:variant>
        <vt:i4>56</vt:i4>
      </vt:variant>
    </vt:vector>
  </HeadingPairs>
  <TitlesOfParts>
    <vt:vector size="58" baseType="lpstr">
      <vt:lpstr>Office Theme</vt:lpstr>
      <vt:lpstr>Chart</vt:lpstr>
      <vt:lpstr> The Restless Universe Optical (&amp; Radio) Transients:  The Next Big Thing [Palomar Transient Factory]  S. R. Kulkarni Director, Caltech Optical Observatories </vt:lpstr>
      <vt:lpstr>Astronomy: Golden Age</vt:lpstr>
      <vt:lpstr>Decade of Mega Projects</vt:lpstr>
      <vt:lpstr>A Sideways revolution</vt:lpstr>
      <vt:lpstr>Slide 5</vt:lpstr>
      <vt:lpstr>Slide 6</vt:lpstr>
      <vt:lpstr>Organization of the talk</vt:lpstr>
      <vt:lpstr>I. Transients in the Local Universe</vt:lpstr>
      <vt:lpstr>Frontier Fields</vt:lpstr>
      <vt:lpstr>Slide 10</vt:lpstr>
      <vt:lpstr>Slide 11</vt:lpstr>
      <vt:lpstr>Slide 12</vt:lpstr>
      <vt:lpstr>The Holy Grail</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III. Some Results from PTF</vt:lpstr>
      <vt:lpstr>Shock break out </vt:lpstr>
      <vt:lpstr>Shock break out </vt:lpstr>
      <vt:lpstr>Shock break out </vt:lpstr>
      <vt:lpstr>Supernovae for Cosmography</vt:lpstr>
      <vt:lpstr>UV spectroscopy of local Ia  </vt:lpstr>
      <vt:lpstr>UV spectroscopy of local Ia  </vt:lpstr>
      <vt:lpstr>Sorting out mysteries (via large samples)</vt:lpstr>
      <vt:lpstr>Statistics of Core Collapse</vt:lpstr>
      <vt:lpstr>The Mysterious SCP06F6</vt:lpstr>
      <vt:lpstr>PTF Discovery</vt:lpstr>
      <vt:lpstr>Slide 39</vt:lpstr>
      <vt:lpstr>Luminous Supernovae: New Avenues</vt:lpstr>
      <vt:lpstr>In the six months</vt:lpstr>
      <vt:lpstr>Six months ago</vt:lpstr>
      <vt:lpstr>Spitzer &amp; Hubble Images</vt:lpstr>
      <vt:lpstr>Two months later</vt:lpstr>
      <vt:lpstr>PTF10bhp: </vt:lpstr>
      <vt:lpstr>Puzzling Sources (Blazars?)</vt:lpstr>
      <vt:lpstr>What next?</vt:lpstr>
      <vt:lpstr>Next Generation Transient Facility (NGTF)</vt:lpstr>
      <vt:lpstr>Short timescale is terra incognito</vt:lpstr>
      <vt:lpstr>STA CCD (An example)</vt:lpstr>
      <vt:lpstr>The SED Machine</vt:lpstr>
      <vt:lpstr>TOO Telescope</vt:lpstr>
      <vt:lpstr>(AO+)Photometric Machine</vt:lpstr>
      <vt:lpstr>III.A Dedicated UV satellite (Less is More) </vt:lpstr>
      <vt:lpstr>Axis of Excellence (Slaved UV satellite)</vt:lpstr>
      <vt:lpstr>Slide 56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Optical (&amp; Radio) Transients:  The Next Big Thing [Palomar Transient Factory]  S. R. Kulkarni Director, Caltech Optical Observatories </dc:title>
  <dc:creator>S Kulkarni</dc:creator>
  <cp:lastModifiedBy>S Kulkarni</cp:lastModifiedBy>
  <cp:revision>7</cp:revision>
  <cp:lastPrinted>2011-01-05T01:17:38Z</cp:lastPrinted>
  <dcterms:created xsi:type="dcterms:W3CDTF">2011-01-05T01:17:58Z</dcterms:created>
  <dcterms:modified xsi:type="dcterms:W3CDTF">2011-01-05T01:18:02Z</dcterms:modified>
</cp:coreProperties>
</file>