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8" r:id="rId2"/>
    <p:sldId id="317" r:id="rId3"/>
    <p:sldId id="316" r:id="rId4"/>
    <p:sldId id="259" r:id="rId5"/>
    <p:sldId id="260" r:id="rId6"/>
    <p:sldId id="311" r:id="rId7"/>
    <p:sldId id="262" r:id="rId8"/>
    <p:sldId id="263" r:id="rId9"/>
    <p:sldId id="286" r:id="rId10"/>
    <p:sldId id="264" r:id="rId11"/>
    <p:sldId id="266" r:id="rId12"/>
    <p:sldId id="265" r:id="rId13"/>
    <p:sldId id="267" r:id="rId14"/>
    <p:sldId id="271" r:id="rId15"/>
    <p:sldId id="270" r:id="rId16"/>
    <p:sldId id="324" r:id="rId17"/>
    <p:sldId id="325" r:id="rId18"/>
    <p:sldId id="272" r:id="rId19"/>
    <p:sldId id="273" r:id="rId20"/>
    <p:sldId id="274" r:id="rId21"/>
    <p:sldId id="293" r:id="rId22"/>
    <p:sldId id="275" r:id="rId23"/>
    <p:sldId id="277" r:id="rId24"/>
    <p:sldId id="278" r:id="rId25"/>
    <p:sldId id="312" r:id="rId26"/>
    <p:sldId id="315" r:id="rId27"/>
    <p:sldId id="279" r:id="rId28"/>
    <p:sldId id="281" r:id="rId29"/>
    <p:sldId id="287" r:id="rId30"/>
    <p:sldId id="282" r:id="rId31"/>
    <p:sldId id="283" r:id="rId32"/>
    <p:sldId id="284" r:id="rId33"/>
    <p:sldId id="285" r:id="rId34"/>
    <p:sldId id="322" r:id="rId35"/>
    <p:sldId id="288" r:id="rId36"/>
    <p:sldId id="323" r:id="rId37"/>
    <p:sldId id="289" r:id="rId38"/>
    <p:sldId id="290" r:id="rId39"/>
    <p:sldId id="292" r:id="rId40"/>
    <p:sldId id="291" r:id="rId41"/>
    <p:sldId id="296" r:id="rId42"/>
    <p:sldId id="295" r:id="rId43"/>
    <p:sldId id="310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9" r:id="rId57"/>
    <p:sldId id="320" r:id="rId58"/>
    <p:sldId id="309" r:id="rId59"/>
    <p:sldId id="318" r:id="rId60"/>
    <p:sldId id="32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2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8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DCC81-6B55-4D2D-86B4-E31AB9450D0F}" type="datetimeFigureOut">
              <a:rPr lang="en-IN" smtClean="0"/>
              <a:pPr/>
              <a:t>22-01-2013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B3312-D276-4337-AF17-10448CA7EE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47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B3312-D276-4337-AF17-10448CA7EE94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146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25" y="1600200"/>
            <a:ext cx="7772400" cy="25908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en-IN" b="1" dirty="0"/>
              <a:t>The effect of electric field on crack formation patterns in drying </a:t>
            </a:r>
            <a:r>
              <a:rPr lang="en-IN" b="1" dirty="0" err="1"/>
              <a:t>laponite</a:t>
            </a:r>
            <a:endParaRPr lang="en-IN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025" y="4495800"/>
            <a:ext cx="5410200" cy="18288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Sujata Tarafdar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Jadavpur University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Kolkata, INDIA</a:t>
            </a:r>
            <a:endParaRPr lang="en-IN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3" name="Picture 4" descr="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52400"/>
            <a:ext cx="10668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6703"/>
            <a:ext cx="8926996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To study the effect of an 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electric field </a:t>
            </a:r>
            <a:r>
              <a:rPr lang="en-US" sz="4400" dirty="0" smtClean="0"/>
              <a:t>on the crack pattern</a:t>
            </a:r>
          </a:p>
          <a:p>
            <a:r>
              <a:rPr lang="en-US" sz="4400" dirty="0" smtClean="0"/>
              <a:t>We adopt a setup with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Circular geometry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</a:rPr>
              <a:t>Rectangular geometry</a:t>
            </a:r>
          </a:p>
          <a:p>
            <a:endParaRPr lang="en-US" sz="4400" dirty="0" smtClean="0"/>
          </a:p>
          <a:p>
            <a:r>
              <a:rPr lang="en-US" sz="4400" dirty="0">
                <a:latin typeface="Arial Black" pitchFamily="34" charset="0"/>
                <a:cs typeface="Aharoni" pitchFamily="2" charset="-79"/>
              </a:rPr>
              <a:t>Experiment:</a:t>
            </a:r>
          </a:p>
          <a:p>
            <a:r>
              <a:rPr lang="en-IN" sz="3600" dirty="0" smtClean="0">
                <a:latin typeface="Calibri" pitchFamily="34" charset="0"/>
              </a:rPr>
              <a:t>7.5 </a:t>
            </a:r>
            <a:r>
              <a:rPr lang="en-IN" sz="3600" dirty="0" err="1">
                <a:latin typeface="Calibri" pitchFamily="34" charset="0"/>
              </a:rPr>
              <a:t>gm</a:t>
            </a:r>
            <a:r>
              <a:rPr lang="en-IN" sz="3600" dirty="0">
                <a:latin typeface="Calibri" pitchFamily="34" charset="0"/>
              </a:rPr>
              <a:t> of </a:t>
            </a:r>
            <a:r>
              <a:rPr lang="en-IN" sz="3600" dirty="0" err="1">
                <a:latin typeface="Calibri" pitchFamily="34" charset="0"/>
              </a:rPr>
              <a:t>laponite</a:t>
            </a:r>
            <a:r>
              <a:rPr lang="en-IN" sz="3600" dirty="0">
                <a:latin typeface="Calibri" pitchFamily="34" charset="0"/>
              </a:rPr>
              <a:t> +120 ml of distilled water, </a:t>
            </a:r>
          </a:p>
          <a:p>
            <a:r>
              <a:rPr lang="en-IN" sz="3600" dirty="0">
                <a:latin typeface="Calibri" pitchFamily="34" charset="0"/>
              </a:rPr>
              <a:t>stirred and poured into acrylic </a:t>
            </a:r>
            <a:r>
              <a:rPr lang="en-IN" sz="3600" dirty="0" smtClean="0">
                <a:latin typeface="Calibri" pitchFamily="34" charset="0"/>
              </a:rPr>
              <a:t>petri-dish/box</a:t>
            </a:r>
            <a:endParaRPr lang="en-IN" sz="36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272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jata\Desktop\sukhi\sukhi-crack\schema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0568" y="5761740"/>
            <a:ext cx="3902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Circular geometry</a:t>
            </a:r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781800" y="1143000"/>
            <a:ext cx="1376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Metal foil</a:t>
            </a:r>
          </a:p>
          <a:p>
            <a:r>
              <a:rPr lang="en-US" sz="2400" dirty="0" smtClean="0"/>
              <a:t>electrode</a:t>
            </a:r>
            <a:endParaRPr lang="en-I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085410" y="2008495"/>
            <a:ext cx="381000" cy="6930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9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3048000"/>
            <a:ext cx="1828800" cy="2667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90600" y="3048000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90600" y="4572000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609600" y="4202113"/>
            <a:ext cx="75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20 cm</a:t>
            </a:r>
            <a:endParaRPr lang="en-IN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447800" y="59436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19400" y="59436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7" name="TextBox 12"/>
          <p:cNvSpPr txBox="1">
            <a:spLocks noChangeArrowheads="1"/>
          </p:cNvSpPr>
          <p:nvPr/>
        </p:nvSpPr>
        <p:spPr bwMode="auto">
          <a:xfrm>
            <a:off x="1985963" y="5759450"/>
            <a:ext cx="92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11.7 cm</a:t>
            </a:r>
            <a:endParaRPr lang="en-IN">
              <a:latin typeface="Calibri" pitchFamily="34" charset="0"/>
            </a:endParaRPr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2739924" y="609600"/>
            <a:ext cx="3588162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latin typeface="Calibri" pitchFamily="34" charset="0"/>
              </a:rPr>
              <a:t>RECTANGULAR GEOMETRY</a:t>
            </a:r>
            <a:endParaRPr lang="en-IN" sz="2400" b="1" dirty="0">
              <a:latin typeface="Calibri" pitchFamily="34" charset="0"/>
            </a:endParaRPr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1033462" y="1600200"/>
            <a:ext cx="200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pitchFamily="34" charset="0"/>
              </a:rPr>
              <a:t>Length-wise field</a:t>
            </a:r>
            <a:endParaRPr lang="en-IN" sz="2000" b="1">
              <a:latin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800" y="31242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47800" y="5638800"/>
            <a:ext cx="1828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2728913" y="2609850"/>
            <a:ext cx="708025" cy="517525"/>
          </a:xfrm>
          <a:custGeom>
            <a:avLst/>
            <a:gdLst>
              <a:gd name="connsiteX0" fmla="*/ 0 w 707922"/>
              <a:gd name="connsiteY0" fmla="*/ 516193 h 516193"/>
              <a:gd name="connsiteX1" fmla="*/ 14748 w 707922"/>
              <a:gd name="connsiteY1" fmla="*/ 368709 h 516193"/>
              <a:gd name="connsiteX2" fmla="*/ 103238 w 707922"/>
              <a:gd name="connsiteY2" fmla="*/ 294967 h 516193"/>
              <a:gd name="connsiteX3" fmla="*/ 235974 w 707922"/>
              <a:gd name="connsiteY3" fmla="*/ 221225 h 516193"/>
              <a:gd name="connsiteX4" fmla="*/ 280219 w 707922"/>
              <a:gd name="connsiteY4" fmla="*/ 235974 h 516193"/>
              <a:gd name="connsiteX5" fmla="*/ 294967 w 707922"/>
              <a:gd name="connsiteY5" fmla="*/ 280219 h 516193"/>
              <a:gd name="connsiteX6" fmla="*/ 250722 w 707922"/>
              <a:gd name="connsiteY6" fmla="*/ 265470 h 516193"/>
              <a:gd name="connsiteX7" fmla="*/ 235974 w 707922"/>
              <a:gd name="connsiteY7" fmla="*/ 132735 h 516193"/>
              <a:gd name="connsiteX8" fmla="*/ 398206 w 707922"/>
              <a:gd name="connsiteY8" fmla="*/ 147483 h 516193"/>
              <a:gd name="connsiteX9" fmla="*/ 412954 w 707922"/>
              <a:gd name="connsiteY9" fmla="*/ 191729 h 516193"/>
              <a:gd name="connsiteX10" fmla="*/ 383458 w 707922"/>
              <a:gd name="connsiteY10" fmla="*/ 147483 h 516193"/>
              <a:gd name="connsiteX11" fmla="*/ 442451 w 707922"/>
              <a:gd name="connsiteY11" fmla="*/ 44245 h 516193"/>
              <a:gd name="connsiteX12" fmla="*/ 486696 w 707922"/>
              <a:gd name="connsiteY12" fmla="*/ 29496 h 516193"/>
              <a:gd name="connsiteX13" fmla="*/ 619432 w 707922"/>
              <a:gd name="connsiteY13" fmla="*/ 88490 h 516193"/>
              <a:gd name="connsiteX14" fmla="*/ 604683 w 707922"/>
              <a:gd name="connsiteY14" fmla="*/ 147483 h 516193"/>
              <a:gd name="connsiteX15" fmla="*/ 530942 w 707922"/>
              <a:gd name="connsiteY15" fmla="*/ 132735 h 516193"/>
              <a:gd name="connsiteX16" fmla="*/ 589935 w 707922"/>
              <a:gd name="connsiteY16" fmla="*/ 29496 h 516193"/>
              <a:gd name="connsiteX17" fmla="*/ 634180 w 707922"/>
              <a:gd name="connsiteY17" fmla="*/ 0 h 516193"/>
              <a:gd name="connsiteX18" fmla="*/ 707922 w 707922"/>
              <a:gd name="connsiteY18" fmla="*/ 14748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7922" h="516193">
                <a:moveTo>
                  <a:pt x="0" y="516193"/>
                </a:moveTo>
                <a:cubicBezTo>
                  <a:pt x="4916" y="467032"/>
                  <a:pt x="3639" y="416850"/>
                  <a:pt x="14748" y="368709"/>
                </a:cubicBezTo>
                <a:cubicBezTo>
                  <a:pt x="26415" y="318153"/>
                  <a:pt x="65633" y="317530"/>
                  <a:pt x="103238" y="294967"/>
                </a:cubicBezTo>
                <a:cubicBezTo>
                  <a:pt x="230019" y="218899"/>
                  <a:pt x="146979" y="250891"/>
                  <a:pt x="235974" y="221225"/>
                </a:cubicBezTo>
                <a:cubicBezTo>
                  <a:pt x="250722" y="226141"/>
                  <a:pt x="269226" y="224981"/>
                  <a:pt x="280219" y="235974"/>
                </a:cubicBezTo>
                <a:cubicBezTo>
                  <a:pt x="291212" y="246967"/>
                  <a:pt x="305960" y="269226"/>
                  <a:pt x="294967" y="280219"/>
                </a:cubicBezTo>
                <a:cubicBezTo>
                  <a:pt x="283974" y="291212"/>
                  <a:pt x="265470" y="270386"/>
                  <a:pt x="250722" y="265470"/>
                </a:cubicBezTo>
                <a:cubicBezTo>
                  <a:pt x="216309" y="162232"/>
                  <a:pt x="211392" y="206477"/>
                  <a:pt x="235974" y="132735"/>
                </a:cubicBezTo>
                <a:cubicBezTo>
                  <a:pt x="290051" y="137651"/>
                  <a:pt x="346692" y="130312"/>
                  <a:pt x="398206" y="147483"/>
                </a:cubicBezTo>
                <a:cubicBezTo>
                  <a:pt x="412955" y="152399"/>
                  <a:pt x="428500" y="191729"/>
                  <a:pt x="412954" y="191729"/>
                </a:cubicBezTo>
                <a:cubicBezTo>
                  <a:pt x="395229" y="191729"/>
                  <a:pt x="393290" y="162232"/>
                  <a:pt x="383458" y="147483"/>
                </a:cubicBezTo>
                <a:cubicBezTo>
                  <a:pt x="390717" y="132965"/>
                  <a:pt x="425078" y="58144"/>
                  <a:pt x="442451" y="44245"/>
                </a:cubicBezTo>
                <a:cubicBezTo>
                  <a:pt x="454590" y="34533"/>
                  <a:pt x="471948" y="34412"/>
                  <a:pt x="486696" y="29496"/>
                </a:cubicBezTo>
                <a:cubicBezTo>
                  <a:pt x="530750" y="35790"/>
                  <a:pt x="609778" y="20911"/>
                  <a:pt x="619432" y="88490"/>
                </a:cubicBezTo>
                <a:cubicBezTo>
                  <a:pt x="622298" y="108556"/>
                  <a:pt x="609599" y="127819"/>
                  <a:pt x="604683" y="147483"/>
                </a:cubicBezTo>
                <a:cubicBezTo>
                  <a:pt x="580103" y="142567"/>
                  <a:pt x="543379" y="154499"/>
                  <a:pt x="530942" y="132735"/>
                </a:cubicBezTo>
                <a:cubicBezTo>
                  <a:pt x="478298" y="40607"/>
                  <a:pt x="553686" y="47621"/>
                  <a:pt x="589935" y="29496"/>
                </a:cubicBezTo>
                <a:cubicBezTo>
                  <a:pt x="605789" y="21569"/>
                  <a:pt x="619432" y="9832"/>
                  <a:pt x="634180" y="0"/>
                </a:cubicBezTo>
                <a:lnTo>
                  <a:pt x="707922" y="1474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183" name="TextBox 21"/>
          <p:cNvSpPr txBox="1">
            <a:spLocks noChangeArrowheads="1"/>
          </p:cNvSpPr>
          <p:nvPr/>
        </p:nvSpPr>
        <p:spPr bwMode="auto">
          <a:xfrm>
            <a:off x="3436938" y="2305050"/>
            <a:ext cx="774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+ve</a:t>
            </a:r>
            <a:endParaRPr lang="en-IN" sz="2400">
              <a:latin typeface="Calibri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13038" y="5619750"/>
            <a:ext cx="644525" cy="839788"/>
          </a:xfrm>
          <a:custGeom>
            <a:avLst/>
            <a:gdLst>
              <a:gd name="connsiteX0" fmla="*/ 324465 w 643376"/>
              <a:gd name="connsiteY0" fmla="*/ 0 h 840659"/>
              <a:gd name="connsiteX1" fmla="*/ 309716 w 643376"/>
              <a:gd name="connsiteY1" fmla="*/ 73742 h 840659"/>
              <a:gd name="connsiteX2" fmla="*/ 324465 w 643376"/>
              <a:gd name="connsiteY2" fmla="*/ 191730 h 840659"/>
              <a:gd name="connsiteX3" fmla="*/ 368710 w 643376"/>
              <a:gd name="connsiteY3" fmla="*/ 221226 h 840659"/>
              <a:gd name="connsiteX4" fmla="*/ 604684 w 643376"/>
              <a:gd name="connsiteY4" fmla="*/ 235975 h 840659"/>
              <a:gd name="connsiteX5" fmla="*/ 619432 w 643376"/>
              <a:gd name="connsiteY5" fmla="*/ 457200 h 840659"/>
              <a:gd name="connsiteX6" fmla="*/ 604684 w 643376"/>
              <a:gd name="connsiteY6" fmla="*/ 516194 h 840659"/>
              <a:gd name="connsiteX7" fmla="*/ 516194 w 643376"/>
              <a:gd name="connsiteY7" fmla="*/ 560439 h 840659"/>
              <a:gd name="connsiteX8" fmla="*/ 486697 w 643376"/>
              <a:gd name="connsiteY8" fmla="*/ 516194 h 840659"/>
              <a:gd name="connsiteX9" fmla="*/ 575187 w 643376"/>
              <a:gd name="connsiteY9" fmla="*/ 516194 h 840659"/>
              <a:gd name="connsiteX10" fmla="*/ 530942 w 643376"/>
              <a:gd name="connsiteY10" fmla="*/ 648930 h 840659"/>
              <a:gd name="connsiteX11" fmla="*/ 486697 w 643376"/>
              <a:gd name="connsiteY11" fmla="*/ 678426 h 840659"/>
              <a:gd name="connsiteX12" fmla="*/ 398207 w 643376"/>
              <a:gd name="connsiteY12" fmla="*/ 707923 h 840659"/>
              <a:gd name="connsiteX13" fmla="*/ 339213 w 643376"/>
              <a:gd name="connsiteY13" fmla="*/ 693175 h 840659"/>
              <a:gd name="connsiteX14" fmla="*/ 353962 w 643376"/>
              <a:gd name="connsiteY14" fmla="*/ 648930 h 840659"/>
              <a:gd name="connsiteX15" fmla="*/ 398207 w 643376"/>
              <a:gd name="connsiteY15" fmla="*/ 678426 h 840659"/>
              <a:gd name="connsiteX16" fmla="*/ 442452 w 643376"/>
              <a:gd name="connsiteY16" fmla="*/ 766917 h 840659"/>
              <a:gd name="connsiteX17" fmla="*/ 353962 w 643376"/>
              <a:gd name="connsiteY17" fmla="*/ 840659 h 840659"/>
              <a:gd name="connsiteX18" fmla="*/ 191729 w 643376"/>
              <a:gd name="connsiteY18" fmla="*/ 825910 h 840659"/>
              <a:gd name="connsiteX19" fmla="*/ 147484 w 643376"/>
              <a:gd name="connsiteY19" fmla="*/ 796413 h 840659"/>
              <a:gd name="connsiteX20" fmla="*/ 0 w 643376"/>
              <a:gd name="connsiteY20" fmla="*/ 796413 h 84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3376" h="840659">
                <a:moveTo>
                  <a:pt x="324465" y="0"/>
                </a:moveTo>
                <a:cubicBezTo>
                  <a:pt x="319549" y="24581"/>
                  <a:pt x="309716" y="48675"/>
                  <a:pt x="309716" y="73742"/>
                </a:cubicBezTo>
                <a:cubicBezTo>
                  <a:pt x="309716" y="113377"/>
                  <a:pt x="309745" y="154929"/>
                  <a:pt x="324465" y="191730"/>
                </a:cubicBezTo>
                <a:cubicBezTo>
                  <a:pt x="331048" y="208187"/>
                  <a:pt x="351202" y="218462"/>
                  <a:pt x="368710" y="221226"/>
                </a:cubicBezTo>
                <a:cubicBezTo>
                  <a:pt x="446557" y="233518"/>
                  <a:pt x="526026" y="231059"/>
                  <a:pt x="604684" y="235975"/>
                </a:cubicBezTo>
                <a:cubicBezTo>
                  <a:pt x="664973" y="326408"/>
                  <a:pt x="642482" y="272800"/>
                  <a:pt x="619432" y="457200"/>
                </a:cubicBezTo>
                <a:cubicBezTo>
                  <a:pt x="616918" y="477313"/>
                  <a:pt x="615928" y="499328"/>
                  <a:pt x="604684" y="516194"/>
                </a:cubicBezTo>
                <a:cubicBezTo>
                  <a:pt x="588347" y="540701"/>
                  <a:pt x="541434" y="552026"/>
                  <a:pt x="516194" y="560439"/>
                </a:cubicBezTo>
                <a:cubicBezTo>
                  <a:pt x="506362" y="545691"/>
                  <a:pt x="482398" y="533390"/>
                  <a:pt x="486697" y="516194"/>
                </a:cubicBezTo>
                <a:cubicBezTo>
                  <a:pt x="495773" y="479891"/>
                  <a:pt x="566111" y="513169"/>
                  <a:pt x="575187" y="516194"/>
                </a:cubicBezTo>
                <a:cubicBezTo>
                  <a:pt x="565898" y="562639"/>
                  <a:pt x="563080" y="610365"/>
                  <a:pt x="530942" y="648930"/>
                </a:cubicBezTo>
                <a:cubicBezTo>
                  <a:pt x="519595" y="662547"/>
                  <a:pt x="502894" y="671227"/>
                  <a:pt x="486697" y="678426"/>
                </a:cubicBezTo>
                <a:cubicBezTo>
                  <a:pt x="458285" y="691054"/>
                  <a:pt x="398207" y="707923"/>
                  <a:pt x="398207" y="707923"/>
                </a:cubicBezTo>
                <a:cubicBezTo>
                  <a:pt x="378542" y="703007"/>
                  <a:pt x="351375" y="709391"/>
                  <a:pt x="339213" y="693175"/>
                </a:cubicBezTo>
                <a:cubicBezTo>
                  <a:pt x="329885" y="680738"/>
                  <a:pt x="338880" y="652701"/>
                  <a:pt x="353962" y="648930"/>
                </a:cubicBezTo>
                <a:cubicBezTo>
                  <a:pt x="371158" y="644631"/>
                  <a:pt x="383459" y="668594"/>
                  <a:pt x="398207" y="678426"/>
                </a:cubicBezTo>
                <a:cubicBezTo>
                  <a:pt x="405385" y="689193"/>
                  <a:pt x="449236" y="746564"/>
                  <a:pt x="442452" y="766917"/>
                </a:cubicBezTo>
                <a:cubicBezTo>
                  <a:pt x="434341" y="791250"/>
                  <a:pt x="374201" y="827166"/>
                  <a:pt x="353962" y="840659"/>
                </a:cubicBezTo>
                <a:cubicBezTo>
                  <a:pt x="299884" y="835743"/>
                  <a:pt x="244824" y="837288"/>
                  <a:pt x="191729" y="825910"/>
                </a:cubicBezTo>
                <a:cubicBezTo>
                  <a:pt x="174397" y="822196"/>
                  <a:pt x="165003" y="799108"/>
                  <a:pt x="147484" y="796413"/>
                </a:cubicBezTo>
                <a:cubicBezTo>
                  <a:pt x="98894" y="788938"/>
                  <a:pt x="49161" y="796413"/>
                  <a:pt x="0" y="79641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185" name="TextBox 23"/>
          <p:cNvSpPr txBox="1">
            <a:spLocks noChangeArrowheads="1"/>
          </p:cNvSpPr>
          <p:nvPr/>
        </p:nvSpPr>
        <p:spPr bwMode="auto">
          <a:xfrm>
            <a:off x="2035175" y="6197600"/>
            <a:ext cx="63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-ve</a:t>
            </a:r>
            <a:endParaRPr lang="en-IN" sz="280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5400000">
            <a:off x="5376863" y="3200400"/>
            <a:ext cx="1828800" cy="2667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27" name="Straight Arrow Connector 26"/>
          <p:cNvCxnSpPr>
            <a:stCxn id="7189" idx="0"/>
          </p:cNvCxnSpPr>
          <p:nvPr/>
        </p:nvCxnSpPr>
        <p:spPr>
          <a:xfrm rot="16200000" flipV="1">
            <a:off x="7679532" y="3940968"/>
            <a:ext cx="730250" cy="87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001000" y="4800600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9" name="Rectangle 29"/>
          <p:cNvSpPr>
            <a:spLocks noChangeArrowheads="1"/>
          </p:cNvSpPr>
          <p:nvPr/>
        </p:nvSpPr>
        <p:spPr bwMode="auto">
          <a:xfrm>
            <a:off x="7624763" y="4349750"/>
            <a:ext cx="92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11.7 cm</a:t>
            </a:r>
            <a:endParaRPr lang="en-IN">
              <a:latin typeface="Calibri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957763" y="3692525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7086600" y="3127375"/>
            <a:ext cx="538163" cy="587375"/>
          </a:xfrm>
          <a:custGeom>
            <a:avLst/>
            <a:gdLst>
              <a:gd name="connsiteX0" fmla="*/ 0 w 707922"/>
              <a:gd name="connsiteY0" fmla="*/ 516193 h 516193"/>
              <a:gd name="connsiteX1" fmla="*/ 14748 w 707922"/>
              <a:gd name="connsiteY1" fmla="*/ 368709 h 516193"/>
              <a:gd name="connsiteX2" fmla="*/ 103238 w 707922"/>
              <a:gd name="connsiteY2" fmla="*/ 294967 h 516193"/>
              <a:gd name="connsiteX3" fmla="*/ 235974 w 707922"/>
              <a:gd name="connsiteY3" fmla="*/ 221225 h 516193"/>
              <a:gd name="connsiteX4" fmla="*/ 280219 w 707922"/>
              <a:gd name="connsiteY4" fmla="*/ 235974 h 516193"/>
              <a:gd name="connsiteX5" fmla="*/ 294967 w 707922"/>
              <a:gd name="connsiteY5" fmla="*/ 280219 h 516193"/>
              <a:gd name="connsiteX6" fmla="*/ 250722 w 707922"/>
              <a:gd name="connsiteY6" fmla="*/ 265470 h 516193"/>
              <a:gd name="connsiteX7" fmla="*/ 235974 w 707922"/>
              <a:gd name="connsiteY7" fmla="*/ 132735 h 516193"/>
              <a:gd name="connsiteX8" fmla="*/ 398206 w 707922"/>
              <a:gd name="connsiteY8" fmla="*/ 147483 h 516193"/>
              <a:gd name="connsiteX9" fmla="*/ 412954 w 707922"/>
              <a:gd name="connsiteY9" fmla="*/ 191729 h 516193"/>
              <a:gd name="connsiteX10" fmla="*/ 383458 w 707922"/>
              <a:gd name="connsiteY10" fmla="*/ 147483 h 516193"/>
              <a:gd name="connsiteX11" fmla="*/ 442451 w 707922"/>
              <a:gd name="connsiteY11" fmla="*/ 44245 h 516193"/>
              <a:gd name="connsiteX12" fmla="*/ 486696 w 707922"/>
              <a:gd name="connsiteY12" fmla="*/ 29496 h 516193"/>
              <a:gd name="connsiteX13" fmla="*/ 619432 w 707922"/>
              <a:gd name="connsiteY13" fmla="*/ 88490 h 516193"/>
              <a:gd name="connsiteX14" fmla="*/ 604683 w 707922"/>
              <a:gd name="connsiteY14" fmla="*/ 147483 h 516193"/>
              <a:gd name="connsiteX15" fmla="*/ 530942 w 707922"/>
              <a:gd name="connsiteY15" fmla="*/ 132735 h 516193"/>
              <a:gd name="connsiteX16" fmla="*/ 589935 w 707922"/>
              <a:gd name="connsiteY16" fmla="*/ 29496 h 516193"/>
              <a:gd name="connsiteX17" fmla="*/ 634180 w 707922"/>
              <a:gd name="connsiteY17" fmla="*/ 0 h 516193"/>
              <a:gd name="connsiteX18" fmla="*/ 707922 w 707922"/>
              <a:gd name="connsiteY18" fmla="*/ 14748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7922" h="516193">
                <a:moveTo>
                  <a:pt x="0" y="516193"/>
                </a:moveTo>
                <a:cubicBezTo>
                  <a:pt x="4916" y="467032"/>
                  <a:pt x="3639" y="416850"/>
                  <a:pt x="14748" y="368709"/>
                </a:cubicBezTo>
                <a:cubicBezTo>
                  <a:pt x="26415" y="318153"/>
                  <a:pt x="65633" y="317530"/>
                  <a:pt x="103238" y="294967"/>
                </a:cubicBezTo>
                <a:cubicBezTo>
                  <a:pt x="230019" y="218899"/>
                  <a:pt x="146979" y="250891"/>
                  <a:pt x="235974" y="221225"/>
                </a:cubicBezTo>
                <a:cubicBezTo>
                  <a:pt x="250722" y="226141"/>
                  <a:pt x="269226" y="224981"/>
                  <a:pt x="280219" y="235974"/>
                </a:cubicBezTo>
                <a:cubicBezTo>
                  <a:pt x="291212" y="246967"/>
                  <a:pt x="305960" y="269226"/>
                  <a:pt x="294967" y="280219"/>
                </a:cubicBezTo>
                <a:cubicBezTo>
                  <a:pt x="283974" y="291212"/>
                  <a:pt x="265470" y="270386"/>
                  <a:pt x="250722" y="265470"/>
                </a:cubicBezTo>
                <a:cubicBezTo>
                  <a:pt x="216309" y="162232"/>
                  <a:pt x="211392" y="206477"/>
                  <a:pt x="235974" y="132735"/>
                </a:cubicBezTo>
                <a:cubicBezTo>
                  <a:pt x="290051" y="137651"/>
                  <a:pt x="346692" y="130312"/>
                  <a:pt x="398206" y="147483"/>
                </a:cubicBezTo>
                <a:cubicBezTo>
                  <a:pt x="412955" y="152399"/>
                  <a:pt x="428500" y="191729"/>
                  <a:pt x="412954" y="191729"/>
                </a:cubicBezTo>
                <a:cubicBezTo>
                  <a:pt x="395229" y="191729"/>
                  <a:pt x="393290" y="162232"/>
                  <a:pt x="383458" y="147483"/>
                </a:cubicBezTo>
                <a:cubicBezTo>
                  <a:pt x="390717" y="132965"/>
                  <a:pt x="425078" y="58144"/>
                  <a:pt x="442451" y="44245"/>
                </a:cubicBezTo>
                <a:cubicBezTo>
                  <a:pt x="454590" y="34533"/>
                  <a:pt x="471948" y="34412"/>
                  <a:pt x="486696" y="29496"/>
                </a:cubicBezTo>
                <a:cubicBezTo>
                  <a:pt x="530750" y="35790"/>
                  <a:pt x="609778" y="20911"/>
                  <a:pt x="619432" y="88490"/>
                </a:cubicBezTo>
                <a:cubicBezTo>
                  <a:pt x="622298" y="108556"/>
                  <a:pt x="609599" y="127819"/>
                  <a:pt x="604683" y="147483"/>
                </a:cubicBezTo>
                <a:cubicBezTo>
                  <a:pt x="580103" y="142567"/>
                  <a:pt x="543379" y="154499"/>
                  <a:pt x="530942" y="132735"/>
                </a:cubicBezTo>
                <a:cubicBezTo>
                  <a:pt x="478298" y="40607"/>
                  <a:pt x="553686" y="47621"/>
                  <a:pt x="589935" y="29496"/>
                </a:cubicBezTo>
                <a:cubicBezTo>
                  <a:pt x="605789" y="21569"/>
                  <a:pt x="619432" y="9832"/>
                  <a:pt x="634180" y="0"/>
                </a:cubicBezTo>
                <a:lnTo>
                  <a:pt x="707922" y="1474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192" name="Rectangle 34"/>
          <p:cNvSpPr>
            <a:spLocks noChangeArrowheads="1"/>
          </p:cNvSpPr>
          <p:nvPr/>
        </p:nvSpPr>
        <p:spPr bwMode="auto">
          <a:xfrm>
            <a:off x="7624763" y="2895600"/>
            <a:ext cx="62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+ve</a:t>
            </a:r>
            <a:endParaRPr lang="en-IN">
              <a:latin typeface="Calibri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957763" y="5334000"/>
            <a:ext cx="2667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8763"/>
            <a:ext cx="328613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5" name="Rectangle 37"/>
          <p:cNvSpPr>
            <a:spLocks noChangeArrowheads="1"/>
          </p:cNvSpPr>
          <p:nvPr/>
        </p:nvSpPr>
        <p:spPr bwMode="auto">
          <a:xfrm>
            <a:off x="6454775" y="5867400"/>
            <a:ext cx="631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-ve</a:t>
            </a:r>
            <a:endParaRPr lang="en-IN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96" name="Rectangle 38"/>
          <p:cNvSpPr>
            <a:spLocks noChangeArrowheads="1"/>
          </p:cNvSpPr>
          <p:nvPr/>
        </p:nvSpPr>
        <p:spPr bwMode="auto">
          <a:xfrm>
            <a:off x="5566082" y="1582379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Breadth-wise field</a:t>
            </a:r>
            <a:endParaRPr lang="en-IN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" name="Up-Down Arrow 39"/>
          <p:cNvSpPr/>
          <p:nvPr/>
        </p:nvSpPr>
        <p:spPr>
          <a:xfrm>
            <a:off x="3581400" y="3048000"/>
            <a:ext cx="242888" cy="2667000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455988" y="5783263"/>
            <a:ext cx="78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pitchFamily="34" charset="0"/>
              </a:rPr>
              <a:t>135 V</a:t>
            </a:r>
            <a:endParaRPr lang="en-IN" sz="2000" b="1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619500"/>
            <a:ext cx="201613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303713" y="3195638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79 V</a:t>
            </a:r>
            <a:endParaRPr lang="en-IN" sz="20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324350" y="5783263"/>
            <a:ext cx="1743075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pitchFamily="34" charset="0"/>
              </a:rPr>
              <a:t>Produce same </a:t>
            </a:r>
          </a:p>
          <a:p>
            <a:pPr eaLnBrk="1" hangingPunct="1"/>
            <a:r>
              <a:rPr lang="en-US" sz="2000" b="1">
                <a:latin typeface="Calibri" pitchFamily="34" charset="0"/>
              </a:rPr>
              <a:t>field strength</a:t>
            </a:r>
            <a:endParaRPr lang="en-IN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544405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Results:</a:t>
            </a:r>
          </a:p>
          <a:p>
            <a:endParaRPr lang="en-US" sz="2800" dirty="0"/>
          </a:p>
          <a:p>
            <a:r>
              <a:rPr lang="en-US" sz="3600" dirty="0" smtClean="0">
                <a:latin typeface="Arial Black" pitchFamily="34" charset="0"/>
              </a:rPr>
              <a:t>For CIRCULAR FIELD</a:t>
            </a:r>
          </a:p>
          <a:p>
            <a:endParaRPr lang="en-US" sz="3600" dirty="0"/>
          </a:p>
          <a:p>
            <a:r>
              <a:rPr lang="en-US" sz="4000" dirty="0" smtClean="0">
                <a:latin typeface="Comic Sans MS" pitchFamily="66" charset="0"/>
              </a:rPr>
              <a:t>Radial cracks appear</a:t>
            </a:r>
          </a:p>
          <a:p>
            <a:r>
              <a:rPr lang="en-US" sz="4000" dirty="0" smtClean="0">
                <a:latin typeface="Comic Sans MS" pitchFamily="66" charset="0"/>
              </a:rPr>
              <a:t>From center</a:t>
            </a:r>
            <a:endParaRPr lang="en-IN" sz="4000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4419600"/>
            <a:ext cx="438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Field is on for time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sym typeface="Symbol"/>
              </a:rPr>
              <a:t></a:t>
            </a:r>
            <a:endParaRPr lang="en-I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jata\Desktop\sukhi\circ-crack\circular-radial-field\pfld-throughout\24h-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990599"/>
            <a:ext cx="3679705" cy="34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3804" y="5029200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HRS</a:t>
            </a:r>
            <a:endParaRPr lang="en-IN" dirty="0"/>
          </a:p>
        </p:txBody>
      </p:sp>
      <p:pic>
        <p:nvPicPr>
          <p:cNvPr id="2051" name="Picture 3" descr="C:\Users\Sujata\Desktop\sukhi\circ-crack\circular-radial-field\pfld-throughout\75h-P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1"/>
            <a:ext cx="3455987" cy="34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399" y="5029200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 HRS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714999"/>
            <a:ext cx="8181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Center positive – 120 Volts,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Al foil electrodes</a:t>
            </a:r>
            <a:endParaRPr lang="en-IN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3146" y="304800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sym typeface="Symbol"/>
              </a:rPr>
              <a:t>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89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65471"/>
            <a:ext cx="336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Center Negative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4654248" cy="390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5410200"/>
            <a:ext cx="47600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Radial cracks from boundary – </a:t>
            </a:r>
          </a:p>
          <a:p>
            <a:r>
              <a:rPr lang="en-US" sz="2800" dirty="0" smtClean="0"/>
              <a:t>Cross Radial cracks  near center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5545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18280"/>
            <a:ext cx="8014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Effect of varying </a:t>
            </a:r>
            <a:r>
              <a:rPr lang="en-US" sz="4000" b="1" dirty="0" smtClean="0">
                <a:solidFill>
                  <a:srgbClr val="C00000"/>
                </a:solidFill>
                <a:latin typeface="Arial Black" pitchFamily="34" charset="0"/>
                <a:sym typeface="Symbol"/>
              </a:rPr>
              <a:t></a:t>
            </a:r>
            <a:r>
              <a:rPr lang="en-US" sz="2800" dirty="0" smtClean="0">
                <a:latin typeface="Arial Black" pitchFamily="34" charset="0"/>
                <a:sym typeface="Symbol"/>
              </a:rPr>
              <a:t> i</a:t>
            </a:r>
            <a:r>
              <a:rPr lang="en-US" sz="2800" dirty="0" smtClean="0">
                <a:latin typeface="Arial Black" pitchFamily="34" charset="0"/>
              </a:rPr>
              <a:t>n Circular Geometry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2051" name="Picture 3" descr="C:\Users\Sujata\Desktop\crack memory\circular-radial-field\memory-rad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9868"/>
            <a:ext cx="47625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6441" y="2171478"/>
            <a:ext cx="37347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a)Field </a:t>
            </a:r>
            <a:r>
              <a:rPr lang="en-IN" sz="3200" dirty="0"/>
              <a:t>on for 10 </a:t>
            </a:r>
            <a:r>
              <a:rPr lang="en-IN" sz="3200" dirty="0" smtClean="0"/>
              <a:t>min </a:t>
            </a:r>
          </a:p>
          <a:p>
            <a:r>
              <a:rPr lang="en-IN" sz="3200" i="1" dirty="0" smtClean="0"/>
              <a:t>b</a:t>
            </a:r>
            <a:r>
              <a:rPr lang="en-IN" sz="3200" dirty="0"/>
              <a:t>) Field on </a:t>
            </a:r>
            <a:r>
              <a:rPr lang="en-IN" sz="3200" dirty="0" smtClean="0"/>
              <a:t>for15 sec </a:t>
            </a:r>
          </a:p>
          <a:p>
            <a:r>
              <a:rPr lang="en-IN" sz="3200" i="1" dirty="0" smtClean="0"/>
              <a:t>c</a:t>
            </a:r>
            <a:r>
              <a:rPr lang="en-IN" sz="3200" dirty="0"/>
              <a:t>) Field on for </a:t>
            </a:r>
            <a:r>
              <a:rPr lang="en-IN" sz="3200" dirty="0" smtClean="0"/>
              <a:t>10 sec </a:t>
            </a:r>
          </a:p>
          <a:p>
            <a:r>
              <a:rPr lang="en-IN" sz="3200" i="1" dirty="0" smtClean="0"/>
              <a:t>d</a:t>
            </a:r>
            <a:r>
              <a:rPr lang="en-IN" sz="3200" dirty="0"/>
              <a:t>) Field on for </a:t>
            </a:r>
            <a:r>
              <a:rPr lang="en-IN" sz="3200" dirty="0" smtClean="0"/>
              <a:t>5  sec</a:t>
            </a:r>
            <a:r>
              <a:rPr lang="en-IN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7314" y="1295400"/>
            <a:ext cx="274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Center Positive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3115" y="5791200"/>
            <a:ext cx="344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Field effect disappears</a:t>
            </a:r>
            <a:endParaRPr lang="en-IN" sz="2800" dirty="0"/>
          </a:p>
        </p:txBody>
      </p:sp>
      <p:sp>
        <p:nvSpPr>
          <p:cNvPr id="6" name="Curved Left Arrow 5"/>
          <p:cNvSpPr/>
          <p:nvPr/>
        </p:nvSpPr>
        <p:spPr>
          <a:xfrm rot="8474915">
            <a:off x="3826060" y="5422920"/>
            <a:ext cx="550959" cy="11430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28600"/>
            <a:ext cx="336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Center Negative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576638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ujata\Desktop\crack memory\circular-radial-field\nfld-memory\nfld-10min\cn10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5059"/>
            <a:ext cx="2743200" cy="26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6334" y="2794039"/>
            <a:ext cx="2069913" cy="461665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Symbol"/>
              </a:rPr>
              <a:t>=</a:t>
            </a:r>
            <a:r>
              <a:rPr lang="en-US" sz="2400" dirty="0" smtClean="0"/>
              <a:t>10 m,  t=72h</a:t>
            </a:r>
            <a:endParaRPr lang="en-IN" sz="2400" dirty="0"/>
          </a:p>
        </p:txBody>
      </p:sp>
      <p:pic>
        <p:nvPicPr>
          <p:cNvPr id="2051" name="Picture 3" descr="C:\Users\Sujata\Desktop\crack memory\circular-radial-field\nfld-memory\nfld-5hours\nfld-5hour_70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0" y="3942685"/>
            <a:ext cx="2951038" cy="279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hevron 5"/>
          <p:cNvSpPr/>
          <p:nvPr/>
        </p:nvSpPr>
        <p:spPr>
          <a:xfrm>
            <a:off x="5726782" y="2743200"/>
            <a:ext cx="296945" cy="53831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Left Arrow Callout 6"/>
          <p:cNvSpPr/>
          <p:nvPr/>
        </p:nvSpPr>
        <p:spPr>
          <a:xfrm>
            <a:off x="3805239" y="1295400"/>
            <a:ext cx="2218488" cy="1021946"/>
          </a:xfrm>
          <a:prstGeom prst="leftArrowCallou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4721161" y="1475528"/>
            <a:ext cx="49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ym typeface="Symbol"/>
              </a:rPr>
              <a:t> </a:t>
            </a:r>
            <a:endParaRPr lang="en-IN" sz="3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14583" y="1842328"/>
            <a:ext cx="274398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7239" y="1549941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Symbol"/>
              </a:rPr>
              <a:t></a:t>
            </a:r>
            <a:endParaRPr lang="en-IN" sz="3200" dirty="0"/>
          </a:p>
        </p:txBody>
      </p:sp>
      <p:sp>
        <p:nvSpPr>
          <p:cNvPr id="16" name="Left Arrow Callout 15"/>
          <p:cNvSpPr/>
          <p:nvPr/>
        </p:nvSpPr>
        <p:spPr>
          <a:xfrm>
            <a:off x="3805239" y="4343400"/>
            <a:ext cx="2070016" cy="1143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6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4459782" y="4437846"/>
            <a:ext cx="12570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ym typeface="Symbol"/>
              </a:rPr>
              <a:t></a:t>
            </a:r>
            <a:r>
              <a:rPr lang="en-US" sz="2800" dirty="0" smtClean="0">
                <a:sym typeface="Symbol"/>
              </a:rPr>
              <a:t>=5 h</a:t>
            </a:r>
          </a:p>
          <a:p>
            <a:r>
              <a:rPr lang="en-US" sz="2800" dirty="0" smtClean="0">
                <a:sym typeface="Symbol"/>
              </a:rPr>
              <a:t>T= 70 h</a:t>
            </a:r>
            <a:endParaRPr lang="en-IN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023727" y="3776126"/>
            <a:ext cx="275370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It takes much </a:t>
            </a:r>
          </a:p>
          <a:p>
            <a:r>
              <a:rPr lang="en-US" sz="2800" dirty="0" smtClean="0"/>
              <a:t>Longer time of</a:t>
            </a:r>
          </a:p>
          <a:p>
            <a:r>
              <a:rPr lang="en-US" sz="2800" dirty="0" smtClean="0"/>
              <a:t>Field exposure (</a:t>
            </a:r>
            <a:r>
              <a:rPr lang="en-US" sz="2800" dirty="0" smtClean="0">
                <a:sym typeface="Symbol"/>
              </a:rPr>
              <a:t>)</a:t>
            </a:r>
          </a:p>
          <a:p>
            <a:r>
              <a:rPr lang="en-US" sz="2800" dirty="0" smtClean="0">
                <a:sym typeface="Symbol"/>
              </a:rPr>
              <a:t>To induce</a:t>
            </a:r>
          </a:p>
          <a:p>
            <a:r>
              <a:rPr lang="en-US" sz="2800" dirty="0" smtClean="0">
                <a:sym typeface="Symbol"/>
              </a:rPr>
              <a:t>Pattern similar to</a:t>
            </a:r>
          </a:p>
          <a:p>
            <a:r>
              <a:rPr lang="en-US" sz="2800" dirty="0">
                <a:sym typeface="Symbol"/>
              </a:rPr>
              <a:t> </a:t>
            </a:r>
            <a:r>
              <a:rPr lang="en-US" sz="2800" dirty="0" smtClean="0">
                <a:sym typeface="Symbol"/>
              </a:rPr>
              <a:t>             </a:t>
            </a:r>
            <a:endParaRPr lang="en-IN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565296" y="6172200"/>
            <a:ext cx="5975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8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4000">
              <a:srgbClr val="FEE7F2"/>
            </a:gs>
            <a:gs pos="36000">
              <a:srgbClr val="FAC77D"/>
            </a:gs>
            <a:gs pos="72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447800"/>
            <a:ext cx="5417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Results for Rectangular field</a:t>
            </a:r>
            <a:endParaRPr lang="en-IN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09800" y="2971800"/>
            <a:ext cx="438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Field is on for time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sym typeface="Symbol"/>
              </a:rPr>
              <a:t></a:t>
            </a:r>
            <a:endParaRPr lang="en-I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8516" y="272667"/>
            <a:ext cx="78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 err="1" smtClean="0"/>
              <a:t>ve</a:t>
            </a:r>
            <a:endParaRPr lang="en-IN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6" y="645094"/>
            <a:ext cx="6999704" cy="4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82695" y="183429"/>
            <a:ext cx="213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After 84 h:12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7043" y="183000"/>
            <a:ext cx="248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Breadth-wise field</a:t>
            </a:r>
            <a:endParaRPr lang="en-IN" dirty="0">
              <a:latin typeface="Arial Black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6" y="5538817"/>
            <a:ext cx="7227614" cy="104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4972599"/>
            <a:ext cx="3416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 t = 18h:13min at +</a:t>
            </a:r>
            <a:r>
              <a:rPr lang="en-US" sz="2400" b="1" dirty="0" err="1">
                <a:solidFill>
                  <a:srgbClr val="C00000"/>
                </a:solidFill>
              </a:rPr>
              <a:t>ve</a:t>
            </a:r>
            <a:r>
              <a:rPr lang="en-US" sz="2400" b="1" dirty="0">
                <a:solidFill>
                  <a:srgbClr val="C00000"/>
                </a:solidFill>
              </a:rPr>
              <a:t> end</a:t>
            </a:r>
            <a:endParaRPr lang="en-IN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2812" y="1933184"/>
            <a:ext cx="2601496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28380" y="5466650"/>
            <a:ext cx="18717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ym typeface="Symbol"/>
              </a:rPr>
              <a:t>Field switched</a:t>
            </a:r>
          </a:p>
          <a:p>
            <a:r>
              <a:rPr lang="en-US" b="1" dirty="0" smtClean="0">
                <a:sym typeface="Symbol"/>
              </a:rPr>
              <a:t>Off after  2 min</a:t>
            </a:r>
            <a:endParaRPr lang="en-I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28516" y="1066800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sym typeface="Symbol"/>
              </a:rPr>
              <a:t>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9344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Collaborators: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498902"/>
              </p:ext>
            </p:extLst>
          </p:nvPr>
        </p:nvGraphicFramePr>
        <p:xfrm>
          <a:off x="-264994" y="-152400"/>
          <a:ext cx="9372600" cy="883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 Photo" r:id="rId3" imgW="5420482" imgH="5961905" progId="MSPhotoEd.3">
                  <p:embed/>
                </p:oleObj>
              </mc:Choice>
              <mc:Fallback>
                <p:oleObj name="Photo Editor Photo" r:id="rId3" imgW="5420482" imgH="59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40000" contrast="-88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4994" y="-152400"/>
                        <a:ext cx="9372600" cy="883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6575" y="3276600"/>
            <a:ext cx="4076700" cy="2971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 err="1" smtClean="0">
                <a:latin typeface="Verdana" pitchFamily="34" charset="0"/>
              </a:rPr>
              <a:t>Dibyendu</a:t>
            </a:r>
            <a:r>
              <a:rPr lang="en-US" sz="2800" dirty="0" smtClean="0">
                <a:latin typeface="Verdana" pitchFamily="34" charset="0"/>
              </a:rPr>
              <a:t> Mal</a:t>
            </a:r>
          </a:p>
          <a:p>
            <a:pPr eaLnBrk="1" hangingPunct="1"/>
            <a:r>
              <a:rPr lang="en-US" sz="2800" dirty="0" err="1" smtClean="0">
                <a:latin typeface="Verdana" pitchFamily="34" charset="0"/>
              </a:rPr>
              <a:t>Suparna</a:t>
            </a:r>
            <a:r>
              <a:rPr lang="en-US" sz="2800" dirty="0" smtClean="0">
                <a:latin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</a:rPr>
              <a:t>Sinha</a:t>
            </a:r>
            <a:endParaRPr lang="en-US" sz="2800" dirty="0" smtClean="0">
              <a:latin typeface="Verdana" pitchFamily="34" charset="0"/>
            </a:endParaRPr>
          </a:p>
          <a:p>
            <a:pPr eaLnBrk="1" hangingPunct="1"/>
            <a:r>
              <a:rPr lang="en-US" sz="2800" dirty="0" err="1" smtClean="0">
                <a:latin typeface="Verdana" pitchFamily="34" charset="0"/>
              </a:rPr>
              <a:t>Tapati</a:t>
            </a:r>
            <a:r>
              <a:rPr lang="en-US" sz="2800" dirty="0" smtClean="0">
                <a:latin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</a:rPr>
              <a:t>Dutta</a:t>
            </a:r>
            <a:endParaRPr lang="en-US" sz="2800" dirty="0" smtClean="0">
              <a:latin typeface="Verdana" pitchFamily="34" charset="0"/>
            </a:endParaRPr>
          </a:p>
          <a:p>
            <a:pPr eaLnBrk="1" hangingPunct="1"/>
            <a:r>
              <a:rPr lang="en-US" sz="2800" dirty="0" err="1" smtClean="0">
                <a:latin typeface="Verdana" pitchFamily="34" charset="0"/>
              </a:rPr>
              <a:t>Supti</a:t>
            </a:r>
            <a:r>
              <a:rPr lang="en-US" sz="2800" dirty="0" smtClean="0">
                <a:latin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</a:rPr>
              <a:t>Sadhukhan</a:t>
            </a:r>
            <a:endParaRPr lang="en-US" sz="2800" dirty="0" smtClean="0">
              <a:latin typeface="Verdana" pitchFamily="34" charset="0"/>
            </a:endParaRPr>
          </a:p>
          <a:p>
            <a:pPr eaLnBrk="1" hangingPunct="1"/>
            <a:r>
              <a:rPr lang="en-US" sz="2800" dirty="0" smtClean="0">
                <a:latin typeface="Verdana" pitchFamily="34" charset="0"/>
              </a:rPr>
              <a:t>Soma Nag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574925" y="282575"/>
            <a:ext cx="3917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993300"/>
                </a:solidFill>
              </a:rPr>
              <a:t>Collaborators</a:t>
            </a:r>
          </a:p>
        </p:txBody>
      </p:sp>
      <p:pic>
        <p:nvPicPr>
          <p:cNvPr id="6" name="Picture 5" descr="C:\Users\Sujata\Desktop\chhobi\jap-visit\ito-photo\DSC_92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64" y="2895600"/>
            <a:ext cx="4570422" cy="3379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71600" y="14478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of the recent work is done by </a:t>
            </a:r>
          </a:p>
          <a:p>
            <a:r>
              <a:rPr lang="en-US" sz="3200" dirty="0" err="1" smtClean="0">
                <a:latin typeface="Arial Black" pitchFamily="34" charset="0"/>
              </a:rPr>
              <a:t>Tajkera</a:t>
            </a:r>
            <a:r>
              <a:rPr lang="en-US" sz="3200" dirty="0" smtClean="0">
                <a:latin typeface="Arial Black" pitchFamily="34" charset="0"/>
              </a:rPr>
              <a:t> </a:t>
            </a:r>
            <a:r>
              <a:rPr lang="en-US" sz="3200" dirty="0" err="1" smtClean="0">
                <a:latin typeface="Arial Black" pitchFamily="34" charset="0"/>
              </a:rPr>
              <a:t>Khatun</a:t>
            </a:r>
            <a:r>
              <a:rPr lang="en-US" sz="3200" dirty="0" smtClean="0">
                <a:latin typeface="Arial Black" pitchFamily="34" charset="0"/>
              </a:rPr>
              <a:t> (</a:t>
            </a:r>
            <a:r>
              <a:rPr lang="en-US" sz="3200" dirty="0" err="1" smtClean="0">
                <a:latin typeface="Arial Black" pitchFamily="34" charset="0"/>
              </a:rPr>
              <a:t>Sukhi</a:t>
            </a:r>
            <a:r>
              <a:rPr lang="en-US" sz="3200" dirty="0" smtClean="0">
                <a:latin typeface="Arial Black" pitchFamily="34" charset="0"/>
              </a:rPr>
              <a:t>)</a:t>
            </a:r>
            <a:endParaRPr lang="en-IN" sz="3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0208"/>
            <a:ext cx="30099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4349" y="1803531"/>
            <a:ext cx="4819650" cy="330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5866785"/>
            <a:ext cx="223721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t"/>
            </a:pPr>
            <a:r>
              <a:rPr lang="en-US" sz="2400" b="1" dirty="0" smtClean="0">
                <a:sym typeface="Symbol"/>
              </a:rPr>
              <a:t>= </a:t>
            </a:r>
            <a:r>
              <a:rPr lang="en-US" sz="2400" b="1" dirty="0">
                <a:sym typeface="Symbol"/>
              </a:rPr>
              <a:t></a:t>
            </a:r>
          </a:p>
          <a:p>
            <a:r>
              <a:rPr lang="en-US" sz="2000" dirty="0"/>
              <a:t>Photo t = </a:t>
            </a:r>
            <a:r>
              <a:rPr lang="en-US" sz="2000" dirty="0" smtClean="0"/>
              <a:t>51 h:19 </a:t>
            </a:r>
            <a:r>
              <a:rPr lang="en-US" sz="2000" dirty="0"/>
              <a:t>m</a:t>
            </a:r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866785"/>
            <a:ext cx="223721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ym typeface="Symbol"/>
              </a:rPr>
              <a:t> = </a:t>
            </a:r>
            <a:r>
              <a:rPr lang="en-US" sz="2400" b="1" dirty="0" smtClean="0">
                <a:sym typeface="Symbol"/>
              </a:rPr>
              <a:t>1h</a:t>
            </a:r>
            <a:endParaRPr lang="en-US" sz="2400" b="1" dirty="0">
              <a:sym typeface="Symbol"/>
            </a:endParaRPr>
          </a:p>
          <a:p>
            <a:r>
              <a:rPr lang="en-US" sz="2000" dirty="0"/>
              <a:t>Photo t = 6</a:t>
            </a:r>
            <a:r>
              <a:rPr lang="en-US" sz="2000" dirty="0" smtClean="0"/>
              <a:t>9 h:36 </a:t>
            </a:r>
            <a:r>
              <a:rPr lang="en-US" sz="2000" dirty="0"/>
              <a:t>m</a:t>
            </a:r>
          </a:p>
          <a:p>
            <a:endParaRPr lang="en-IN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2400" y="1421663"/>
            <a:ext cx="0" cy="444512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219211"/>
            <a:ext cx="62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E</a:t>
            </a:r>
          </a:p>
          <a:p>
            <a:r>
              <a:rPr lang="en-US" sz="2400" dirty="0" smtClean="0"/>
              <a:t>+</a:t>
            </a:r>
            <a:r>
              <a:rPr lang="en-US" sz="2400" dirty="0" err="1" smtClean="0"/>
              <a:t>ve</a:t>
            </a:r>
            <a:endParaRPr lang="en-IN" sz="2400" dirty="0"/>
          </a:p>
        </p:txBody>
      </p:sp>
      <p:pic>
        <p:nvPicPr>
          <p:cNvPr id="3079" name="Picture 7" descr="C:\Users\Sujata\Desktop\crack memory\rectangular field effect\rough work\DSCN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65157" y="1720833"/>
            <a:ext cx="3404276" cy="255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1270" y="5171425"/>
            <a:ext cx="1924245" cy="1200329"/>
          </a:xfrm>
          <a:prstGeom prst="rect">
            <a:avLst/>
          </a:prstGeom>
          <a:noFill/>
          <a:ln w="2540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 in</a:t>
            </a:r>
          </a:p>
          <a:p>
            <a:r>
              <a:rPr lang="en-US" sz="2400" dirty="0" smtClean="0"/>
              <a:t> plastic</a:t>
            </a:r>
          </a:p>
          <a:p>
            <a:r>
              <a:rPr lang="en-US" sz="2400" dirty="0" smtClean="0"/>
              <a:t>Pencil box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64702" y="450043"/>
            <a:ext cx="271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Length-wise Field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5208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369" y="553071"/>
            <a:ext cx="84768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Observations: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/>
              <a:t>Cracks run from +</a:t>
            </a:r>
            <a:r>
              <a:rPr lang="en-US" sz="2800" dirty="0" err="1" smtClean="0"/>
              <a:t>ve</a:t>
            </a:r>
            <a:r>
              <a:rPr lang="en-US" sz="2800" dirty="0" smtClean="0"/>
              <a:t> to –</a:t>
            </a:r>
            <a:r>
              <a:rPr lang="en-US" sz="2800" dirty="0" err="1" smtClean="0"/>
              <a:t>ve</a:t>
            </a:r>
            <a:r>
              <a:rPr lang="en-US" sz="2800" dirty="0" smtClean="0"/>
              <a:t> electrode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28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/>
              <a:t>In rectangular system for </a:t>
            </a:r>
            <a:r>
              <a:rPr lang="en-US" sz="2800" dirty="0" smtClean="0">
                <a:sym typeface="Symbol"/>
              </a:rPr>
              <a:t>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tree-like motifs </a:t>
            </a:r>
            <a:r>
              <a:rPr lang="en-US" sz="2800" dirty="0" smtClean="0">
                <a:sym typeface="Symbol"/>
              </a:rPr>
              <a:t>form</a:t>
            </a:r>
            <a:r>
              <a:rPr lang="en-US" sz="2800" dirty="0" smtClean="0"/>
              <a:t> </a:t>
            </a:r>
            <a:endParaRPr lang="en-IN" sz="2800" dirty="0"/>
          </a:p>
        </p:txBody>
      </p:sp>
      <p:sp>
        <p:nvSpPr>
          <p:cNvPr id="3" name="Freeform 2"/>
          <p:cNvSpPr/>
          <p:nvPr/>
        </p:nvSpPr>
        <p:spPr>
          <a:xfrm>
            <a:off x="3070746" y="3084394"/>
            <a:ext cx="368490" cy="655093"/>
          </a:xfrm>
          <a:custGeom>
            <a:avLst/>
            <a:gdLst>
              <a:gd name="connsiteX0" fmla="*/ 0 w 368490"/>
              <a:gd name="connsiteY0" fmla="*/ 0 h 655093"/>
              <a:gd name="connsiteX1" fmla="*/ 68239 w 368490"/>
              <a:gd name="connsiteY1" fmla="*/ 450376 h 655093"/>
              <a:gd name="connsiteX2" fmla="*/ 368490 w 368490"/>
              <a:gd name="connsiteY2" fmla="*/ 655093 h 655093"/>
              <a:gd name="connsiteX3" fmla="*/ 368490 w 368490"/>
              <a:gd name="connsiteY3" fmla="*/ 655093 h 655093"/>
              <a:gd name="connsiteX4" fmla="*/ 368490 w 368490"/>
              <a:gd name="connsiteY4" fmla="*/ 655093 h 65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90" h="655093">
                <a:moveTo>
                  <a:pt x="0" y="0"/>
                </a:moveTo>
                <a:cubicBezTo>
                  <a:pt x="3412" y="170597"/>
                  <a:pt x="6824" y="341194"/>
                  <a:pt x="68239" y="450376"/>
                </a:cubicBezTo>
                <a:cubicBezTo>
                  <a:pt x="129654" y="559558"/>
                  <a:pt x="368490" y="655093"/>
                  <a:pt x="368490" y="655093"/>
                </a:cubicBezTo>
                <a:lnTo>
                  <a:pt x="368490" y="655093"/>
                </a:lnTo>
                <a:lnTo>
                  <a:pt x="368490" y="65509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39236" y="3084394"/>
            <a:ext cx="0" cy="255440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3439236" y="3111690"/>
            <a:ext cx="350386" cy="1119116"/>
          </a:xfrm>
          <a:custGeom>
            <a:avLst/>
            <a:gdLst>
              <a:gd name="connsiteX0" fmla="*/ 341194 w 350386"/>
              <a:gd name="connsiteY0" fmla="*/ 0 h 1119116"/>
              <a:gd name="connsiteX1" fmla="*/ 341194 w 350386"/>
              <a:gd name="connsiteY1" fmla="*/ 696035 h 1119116"/>
              <a:gd name="connsiteX2" fmla="*/ 245660 w 350386"/>
              <a:gd name="connsiteY2" fmla="*/ 928047 h 1119116"/>
              <a:gd name="connsiteX3" fmla="*/ 0 w 350386"/>
              <a:gd name="connsiteY3" fmla="*/ 1119116 h 111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86" h="1119116">
                <a:moveTo>
                  <a:pt x="341194" y="0"/>
                </a:moveTo>
                <a:cubicBezTo>
                  <a:pt x="349155" y="270680"/>
                  <a:pt x="357116" y="541361"/>
                  <a:pt x="341194" y="696035"/>
                </a:cubicBezTo>
                <a:cubicBezTo>
                  <a:pt x="325272" y="850709"/>
                  <a:pt x="302526" y="857534"/>
                  <a:pt x="245660" y="928047"/>
                </a:cubicBezTo>
                <a:cubicBezTo>
                  <a:pt x="188794" y="998560"/>
                  <a:pt x="94397" y="1058838"/>
                  <a:pt x="0" y="11191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2743200" y="5605818"/>
            <a:ext cx="1447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3084394"/>
            <a:ext cx="16002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0" y="3200400"/>
            <a:ext cx="28028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For finite </a:t>
            </a:r>
            <a:r>
              <a:rPr lang="en-US" sz="3200" dirty="0" smtClean="0">
                <a:sym typeface="Symbol"/>
              </a:rPr>
              <a:t> </a:t>
            </a:r>
          </a:p>
          <a:p>
            <a:r>
              <a:rPr lang="en-US" sz="3200" dirty="0" smtClean="0">
                <a:sym typeface="Symbol"/>
              </a:rPr>
              <a:t>Cracks proceed </a:t>
            </a:r>
          </a:p>
          <a:p>
            <a:r>
              <a:rPr lang="en-US" sz="3200" dirty="0" smtClean="0">
                <a:sym typeface="Symbol"/>
              </a:rPr>
              <a:t>straighter</a:t>
            </a:r>
            <a:r>
              <a:rPr lang="en-US" sz="3200" dirty="0" smtClean="0"/>
              <a:t> 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1479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003" y="533400"/>
            <a:ext cx="5670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Attempts to understand </a:t>
            </a:r>
          </a:p>
          <a:p>
            <a:r>
              <a:rPr lang="en-US" sz="3200" dirty="0" smtClean="0">
                <a:latin typeface="Arial Black" pitchFamily="34" charset="0"/>
              </a:rPr>
              <a:t>these observations</a:t>
            </a:r>
            <a:endParaRPr lang="en-IN" sz="3200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0484" y="3048000"/>
            <a:ext cx="741100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We adapt spring network model </a:t>
            </a:r>
          </a:p>
          <a:p>
            <a:r>
              <a:rPr lang="en-US" sz="3200" dirty="0" smtClean="0">
                <a:latin typeface="Comic Sans MS" pitchFamily="66" charset="0"/>
              </a:rPr>
              <a:t>introduced earlier</a:t>
            </a:r>
          </a:p>
          <a:p>
            <a:pPr eaLnBrk="0" hangingPunct="0">
              <a:defRPr/>
            </a:pPr>
            <a:r>
              <a:rPr lang="en-US" sz="2000" b="1" i="1" dirty="0" smtClean="0">
                <a:latin typeface="Times New Roman" charset="0"/>
                <a:cs typeface="Times New Roman" charset="0"/>
              </a:rPr>
              <a:t>(S </a:t>
            </a:r>
            <a:r>
              <a:rPr lang="en-US" sz="2000" b="1" i="1" dirty="0" err="1">
                <a:latin typeface="Times New Roman" charset="0"/>
                <a:cs typeface="Times New Roman" charset="0"/>
              </a:rPr>
              <a:t>Sadhukhan</a:t>
            </a:r>
            <a:r>
              <a:rPr lang="en-US" sz="2000" b="1" i="1" dirty="0">
                <a:latin typeface="Times New Roman" charset="0"/>
                <a:cs typeface="Times New Roman" charset="0"/>
              </a:rPr>
              <a:t>, S Roy </a:t>
            </a:r>
            <a:r>
              <a:rPr lang="en-US" sz="2000" b="1" i="1" dirty="0" err="1">
                <a:latin typeface="Times New Roman" charset="0"/>
                <a:cs typeface="Times New Roman" charset="0"/>
              </a:rPr>
              <a:t>Majumder</a:t>
            </a:r>
            <a:r>
              <a:rPr lang="en-US" sz="2000" b="1" i="1" dirty="0">
                <a:latin typeface="Times New Roman" charset="0"/>
                <a:cs typeface="Times New Roman" charset="0"/>
              </a:rPr>
              <a:t>, D Mal, T </a:t>
            </a:r>
            <a:r>
              <a:rPr lang="en-US" sz="2000" b="1" i="1" dirty="0" err="1">
                <a:latin typeface="Times New Roman" charset="0"/>
                <a:cs typeface="Times New Roman" charset="0"/>
              </a:rPr>
              <a:t>Dutta</a:t>
            </a:r>
            <a:r>
              <a:rPr lang="en-US" sz="2000" b="1" i="1" dirty="0">
                <a:latin typeface="Times New Roman" charset="0"/>
                <a:cs typeface="Times New Roman" charset="0"/>
              </a:rPr>
              <a:t> and S Tarafdar </a:t>
            </a:r>
          </a:p>
          <a:p>
            <a:pPr eaLnBrk="0" hangingPunct="0">
              <a:defRPr/>
            </a:pPr>
            <a:r>
              <a:rPr lang="en-US" sz="2000" b="1" i="1" dirty="0">
                <a:latin typeface="Times New Roman" charset="0"/>
                <a:cs typeface="Times New Roman" charset="0"/>
              </a:rPr>
              <a:t> J. Phys. Cond. Mat.19, 2008, </a:t>
            </a:r>
            <a:r>
              <a:rPr lang="en-US" sz="2000" b="1" i="1" dirty="0" smtClean="0">
                <a:latin typeface="Times New Roman" charset="0"/>
                <a:cs typeface="Times New Roman" charset="0"/>
              </a:rPr>
              <a:t>356206)</a:t>
            </a:r>
            <a:endParaRPr lang="en-US" sz="2000" b="1" i="1" dirty="0">
              <a:latin typeface="Times New Roman" charset="0"/>
              <a:cs typeface="Times New Roman" charset="0"/>
            </a:endParaRPr>
          </a:p>
          <a:p>
            <a:endParaRPr lang="en-US" sz="2000" b="1" i="1" dirty="0" smtClean="0">
              <a:latin typeface="Comic Sans MS" pitchFamily="66" charset="0"/>
            </a:endParaRPr>
          </a:p>
          <a:p>
            <a:r>
              <a:rPr lang="en-US" sz="3200" dirty="0" smtClean="0">
                <a:latin typeface="Comic Sans MS" pitchFamily="66" charset="0"/>
              </a:rPr>
              <a:t>to include effect of the electric field</a:t>
            </a:r>
          </a:p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(T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Khatun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et al, </a:t>
            </a:r>
            <a:r>
              <a:rPr lang="en-IN" sz="2000" b="1" i="1" dirty="0" smtClean="0">
                <a:latin typeface="Calibri" pitchFamily="34" charset="0"/>
              </a:rPr>
              <a:t>PHYS REV </a:t>
            </a:r>
            <a:r>
              <a:rPr lang="en-IN" sz="2000" b="1" i="1" dirty="0">
                <a:latin typeface="Calibri" pitchFamily="34" charset="0"/>
              </a:rPr>
              <a:t>E 86, 016114 </a:t>
            </a:r>
            <a:r>
              <a:rPr lang="en-IN" sz="2000" b="1" i="1" dirty="0" smtClean="0">
                <a:latin typeface="Calibri" pitchFamily="34" charset="0"/>
              </a:rPr>
              <a:t>, 2012)</a:t>
            </a:r>
            <a:endParaRPr lang="en-IN" sz="2000" b="1" i="1" dirty="0">
              <a:latin typeface="Calibri" pitchFamily="34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Cooper Black" pitchFamily="18" charset="0"/>
              </a:rPr>
              <a:t>The 2-dimensional</a:t>
            </a:r>
            <a:br>
              <a:rPr lang="en-US" sz="5400" dirty="0" smtClean="0">
                <a:latin typeface="Cooper Black" pitchFamily="18" charset="0"/>
              </a:rPr>
            </a:br>
            <a:r>
              <a:rPr lang="en-US" sz="5400" dirty="0" smtClean="0">
                <a:latin typeface="Cooper Black" pitchFamily="18" charset="0"/>
              </a:rPr>
              <a:t>Spring network model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381000" y="2590800"/>
            <a:ext cx="8229600" cy="35052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Each node on a square lattice represents a laponite particle</a:t>
            </a:r>
          </a:p>
          <a:p>
            <a:r>
              <a:rPr lang="en-US" sz="3900" b="1" dirty="0" smtClean="0">
                <a:solidFill>
                  <a:srgbClr val="C00000"/>
                </a:solidFill>
              </a:rPr>
              <a:t>Springs with a certain spring constant </a:t>
            </a:r>
            <a:r>
              <a:rPr lang="en-US" sz="3900" b="1" dirty="0" smtClean="0"/>
              <a:t>(g)</a:t>
            </a:r>
            <a:r>
              <a:rPr lang="en-US" sz="3900" b="1" dirty="0" smtClean="0">
                <a:solidFill>
                  <a:srgbClr val="C00000"/>
                </a:solidFill>
              </a:rPr>
              <a:t> and Breaking threshold </a:t>
            </a:r>
            <a:r>
              <a:rPr lang="en-US" sz="3900" b="1" dirty="0" smtClean="0"/>
              <a:t>(s) </a:t>
            </a:r>
            <a:r>
              <a:rPr lang="en-US" sz="3900" b="1" dirty="0" smtClean="0">
                <a:solidFill>
                  <a:srgbClr val="C00000"/>
                </a:solidFill>
              </a:rPr>
              <a:t>connect nearest neighbors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608626" y="1219200"/>
            <a:ext cx="33618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Red </a:t>
            </a:r>
            <a:r>
              <a:rPr lang="en-US" dirty="0">
                <a:latin typeface="Comic Sans MS" pitchFamily="66" charset="0"/>
              </a:rPr>
              <a:t>node moves </a:t>
            </a:r>
            <a:r>
              <a:rPr lang="en-US" dirty="0" smtClean="0">
                <a:latin typeface="Comic Sans MS" pitchFamily="66" charset="0"/>
              </a:rPr>
              <a:t>under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force </a:t>
            </a:r>
            <a:r>
              <a:rPr lang="en-US" dirty="0">
                <a:latin typeface="Comic Sans MS" pitchFamily="66" charset="0"/>
              </a:rPr>
              <a:t>due to </a:t>
            </a:r>
            <a:r>
              <a:rPr lang="en-US" dirty="0" smtClean="0">
                <a:latin typeface="Comic Sans MS" pitchFamily="66" charset="0"/>
              </a:rPr>
              <a:t>the </a:t>
            </a:r>
            <a:r>
              <a:rPr lang="en-US" dirty="0">
                <a:latin typeface="Comic Sans MS" pitchFamily="66" charset="0"/>
              </a:rPr>
              <a:t>4 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Springs connecting to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4 </a:t>
            </a:r>
            <a:r>
              <a:rPr lang="en-US" dirty="0">
                <a:latin typeface="Comic Sans MS" pitchFamily="66" charset="0"/>
              </a:rPr>
              <a:t>nearest </a:t>
            </a:r>
            <a:r>
              <a:rPr lang="en-US" dirty="0" smtClean="0">
                <a:latin typeface="Comic Sans MS" pitchFamily="66" charset="0"/>
              </a:rPr>
              <a:t>neighbors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4" name="Freeform 33"/>
          <p:cNvSpPr/>
          <p:nvPr/>
        </p:nvSpPr>
        <p:spPr>
          <a:xfrm rot="16200000">
            <a:off x="4249051" y="3073480"/>
            <a:ext cx="984607" cy="183632"/>
          </a:xfrm>
          <a:custGeom>
            <a:avLst/>
            <a:gdLst>
              <a:gd name="connsiteX0" fmla="*/ 0 w 1049312"/>
              <a:gd name="connsiteY0" fmla="*/ 194872 h 330340"/>
              <a:gd name="connsiteX1" fmla="*/ 74951 w 1049312"/>
              <a:gd name="connsiteY1" fmla="*/ 29981 h 330340"/>
              <a:gd name="connsiteX2" fmla="*/ 164892 w 1049312"/>
              <a:gd name="connsiteY2" fmla="*/ 0 h 330340"/>
              <a:gd name="connsiteX3" fmla="*/ 224853 w 1049312"/>
              <a:gd name="connsiteY3" fmla="*/ 119922 h 330340"/>
              <a:gd name="connsiteX4" fmla="*/ 239843 w 1049312"/>
              <a:gd name="connsiteY4" fmla="*/ 164892 h 330340"/>
              <a:gd name="connsiteX5" fmla="*/ 224853 w 1049312"/>
              <a:gd name="connsiteY5" fmla="*/ 269823 h 330340"/>
              <a:gd name="connsiteX6" fmla="*/ 179882 w 1049312"/>
              <a:gd name="connsiteY6" fmla="*/ 239843 h 330340"/>
              <a:gd name="connsiteX7" fmla="*/ 194872 w 1049312"/>
              <a:gd name="connsiteY7" fmla="*/ 119922 h 330340"/>
              <a:gd name="connsiteX8" fmla="*/ 224853 w 1049312"/>
              <a:gd name="connsiteY8" fmla="*/ 89941 h 330340"/>
              <a:gd name="connsiteX9" fmla="*/ 254833 w 1049312"/>
              <a:gd name="connsiteY9" fmla="*/ 44971 h 330340"/>
              <a:gd name="connsiteX10" fmla="*/ 404735 w 1049312"/>
              <a:gd name="connsiteY10" fmla="*/ 89941 h 330340"/>
              <a:gd name="connsiteX11" fmla="*/ 434715 w 1049312"/>
              <a:gd name="connsiteY11" fmla="*/ 179882 h 330340"/>
              <a:gd name="connsiteX12" fmla="*/ 419725 w 1049312"/>
              <a:gd name="connsiteY12" fmla="*/ 254833 h 330340"/>
              <a:gd name="connsiteX13" fmla="*/ 374754 w 1049312"/>
              <a:gd name="connsiteY13" fmla="*/ 239843 h 330340"/>
              <a:gd name="connsiteX14" fmla="*/ 389745 w 1049312"/>
              <a:gd name="connsiteY14" fmla="*/ 134912 h 330340"/>
              <a:gd name="connsiteX15" fmla="*/ 404735 w 1049312"/>
              <a:gd name="connsiteY15" fmla="*/ 89941 h 330340"/>
              <a:gd name="connsiteX16" fmla="*/ 449705 w 1049312"/>
              <a:gd name="connsiteY16" fmla="*/ 59961 h 330340"/>
              <a:gd name="connsiteX17" fmla="*/ 539646 w 1049312"/>
              <a:gd name="connsiteY17" fmla="*/ 29981 h 330340"/>
              <a:gd name="connsiteX18" fmla="*/ 614597 w 1049312"/>
              <a:gd name="connsiteY18" fmla="*/ 89941 h 330340"/>
              <a:gd name="connsiteX19" fmla="*/ 644577 w 1049312"/>
              <a:gd name="connsiteY19" fmla="*/ 179882 h 330340"/>
              <a:gd name="connsiteX20" fmla="*/ 629587 w 1049312"/>
              <a:gd name="connsiteY20" fmla="*/ 299804 h 330340"/>
              <a:gd name="connsiteX21" fmla="*/ 584617 w 1049312"/>
              <a:gd name="connsiteY21" fmla="*/ 314794 h 330340"/>
              <a:gd name="connsiteX22" fmla="*/ 599607 w 1049312"/>
              <a:gd name="connsiteY22" fmla="*/ 134912 h 330340"/>
              <a:gd name="connsiteX23" fmla="*/ 704538 w 1049312"/>
              <a:gd name="connsiteY23" fmla="*/ 59961 h 330340"/>
              <a:gd name="connsiteX24" fmla="*/ 764499 w 1049312"/>
              <a:gd name="connsiteY24" fmla="*/ 74951 h 330340"/>
              <a:gd name="connsiteX25" fmla="*/ 779489 w 1049312"/>
              <a:gd name="connsiteY25" fmla="*/ 119922 h 330340"/>
              <a:gd name="connsiteX26" fmla="*/ 839450 w 1049312"/>
              <a:gd name="connsiteY26" fmla="*/ 134912 h 330340"/>
              <a:gd name="connsiteX27" fmla="*/ 884420 w 1049312"/>
              <a:gd name="connsiteY27" fmla="*/ 224853 h 330340"/>
              <a:gd name="connsiteX28" fmla="*/ 869430 w 1049312"/>
              <a:gd name="connsiteY28" fmla="*/ 284813 h 330340"/>
              <a:gd name="connsiteX29" fmla="*/ 824459 w 1049312"/>
              <a:gd name="connsiteY29" fmla="*/ 269823 h 330340"/>
              <a:gd name="connsiteX30" fmla="*/ 824459 w 1049312"/>
              <a:gd name="connsiteY30" fmla="*/ 104931 h 330340"/>
              <a:gd name="connsiteX31" fmla="*/ 869430 w 1049312"/>
              <a:gd name="connsiteY31" fmla="*/ 89941 h 330340"/>
              <a:gd name="connsiteX32" fmla="*/ 914400 w 1049312"/>
              <a:gd name="connsiteY32" fmla="*/ 59961 h 330340"/>
              <a:gd name="connsiteX33" fmla="*/ 989351 w 1049312"/>
              <a:gd name="connsiteY33" fmla="*/ 119922 h 330340"/>
              <a:gd name="connsiteX34" fmla="*/ 1049312 w 1049312"/>
              <a:gd name="connsiteY34" fmla="*/ 134912 h 3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9312" h="330340">
                <a:moveTo>
                  <a:pt x="0" y="194872"/>
                </a:moveTo>
                <a:cubicBezTo>
                  <a:pt x="8959" y="150080"/>
                  <a:pt x="19383" y="48504"/>
                  <a:pt x="74951" y="29981"/>
                </a:cubicBezTo>
                <a:lnTo>
                  <a:pt x="164892" y="0"/>
                </a:lnTo>
                <a:cubicBezTo>
                  <a:pt x="217218" y="52327"/>
                  <a:pt x="190403" y="16574"/>
                  <a:pt x="224853" y="119922"/>
                </a:cubicBezTo>
                <a:lnTo>
                  <a:pt x="239843" y="164892"/>
                </a:lnTo>
                <a:cubicBezTo>
                  <a:pt x="234846" y="199869"/>
                  <a:pt x="246925" y="242233"/>
                  <a:pt x="224853" y="269823"/>
                </a:cubicBezTo>
                <a:cubicBezTo>
                  <a:pt x="213598" y="283891"/>
                  <a:pt x="183415" y="257509"/>
                  <a:pt x="179882" y="239843"/>
                </a:cubicBezTo>
                <a:cubicBezTo>
                  <a:pt x="171981" y="200341"/>
                  <a:pt x="183296" y="158508"/>
                  <a:pt x="194872" y="119922"/>
                </a:cubicBezTo>
                <a:cubicBezTo>
                  <a:pt x="198933" y="106385"/>
                  <a:pt x="216024" y="100977"/>
                  <a:pt x="224853" y="89941"/>
                </a:cubicBezTo>
                <a:cubicBezTo>
                  <a:pt x="236107" y="75873"/>
                  <a:pt x="244840" y="59961"/>
                  <a:pt x="254833" y="44971"/>
                </a:cubicBezTo>
                <a:cubicBezTo>
                  <a:pt x="299893" y="50603"/>
                  <a:pt x="377451" y="35374"/>
                  <a:pt x="404735" y="89941"/>
                </a:cubicBezTo>
                <a:cubicBezTo>
                  <a:pt x="418868" y="118207"/>
                  <a:pt x="434715" y="179882"/>
                  <a:pt x="434715" y="179882"/>
                </a:cubicBezTo>
                <a:cubicBezTo>
                  <a:pt x="429718" y="204866"/>
                  <a:pt x="437741" y="236817"/>
                  <a:pt x="419725" y="254833"/>
                </a:cubicBezTo>
                <a:cubicBezTo>
                  <a:pt x="408552" y="266006"/>
                  <a:pt x="378586" y="255172"/>
                  <a:pt x="374754" y="239843"/>
                </a:cubicBezTo>
                <a:cubicBezTo>
                  <a:pt x="366185" y="205566"/>
                  <a:pt x="382816" y="169558"/>
                  <a:pt x="389745" y="134912"/>
                </a:cubicBezTo>
                <a:cubicBezTo>
                  <a:pt x="392844" y="119418"/>
                  <a:pt x="394864" y="102280"/>
                  <a:pt x="404735" y="89941"/>
                </a:cubicBezTo>
                <a:cubicBezTo>
                  <a:pt x="415989" y="75873"/>
                  <a:pt x="433242" y="67278"/>
                  <a:pt x="449705" y="59961"/>
                </a:cubicBezTo>
                <a:cubicBezTo>
                  <a:pt x="478583" y="47126"/>
                  <a:pt x="539646" y="29981"/>
                  <a:pt x="539646" y="29981"/>
                </a:cubicBezTo>
                <a:cubicBezTo>
                  <a:pt x="588411" y="46236"/>
                  <a:pt x="591013" y="36877"/>
                  <a:pt x="614597" y="89941"/>
                </a:cubicBezTo>
                <a:cubicBezTo>
                  <a:pt x="627432" y="118819"/>
                  <a:pt x="644577" y="179882"/>
                  <a:pt x="644577" y="179882"/>
                </a:cubicBezTo>
                <a:cubicBezTo>
                  <a:pt x="639580" y="219856"/>
                  <a:pt x="645948" y="262991"/>
                  <a:pt x="629587" y="299804"/>
                </a:cubicBezTo>
                <a:cubicBezTo>
                  <a:pt x="623170" y="314243"/>
                  <a:pt x="587444" y="330340"/>
                  <a:pt x="584617" y="314794"/>
                </a:cubicBezTo>
                <a:cubicBezTo>
                  <a:pt x="573854" y="255596"/>
                  <a:pt x="581660" y="192342"/>
                  <a:pt x="599607" y="134912"/>
                </a:cubicBezTo>
                <a:cubicBezTo>
                  <a:pt x="616150" y="81975"/>
                  <a:pt x="663269" y="73717"/>
                  <a:pt x="704538" y="59961"/>
                </a:cubicBezTo>
                <a:cubicBezTo>
                  <a:pt x="724525" y="64958"/>
                  <a:pt x="748411" y="62081"/>
                  <a:pt x="764499" y="74951"/>
                </a:cubicBezTo>
                <a:cubicBezTo>
                  <a:pt x="776838" y="84822"/>
                  <a:pt x="767150" y="110051"/>
                  <a:pt x="779489" y="119922"/>
                </a:cubicBezTo>
                <a:cubicBezTo>
                  <a:pt x="795577" y="132792"/>
                  <a:pt x="819463" y="129915"/>
                  <a:pt x="839450" y="134912"/>
                </a:cubicBezTo>
                <a:cubicBezTo>
                  <a:pt x="854609" y="157650"/>
                  <a:pt x="884420" y="193821"/>
                  <a:pt x="884420" y="224853"/>
                </a:cubicBezTo>
                <a:cubicBezTo>
                  <a:pt x="884420" y="245455"/>
                  <a:pt x="874427" y="264826"/>
                  <a:pt x="869430" y="284813"/>
                </a:cubicBezTo>
                <a:cubicBezTo>
                  <a:pt x="854440" y="279816"/>
                  <a:pt x="835632" y="280996"/>
                  <a:pt x="824459" y="269823"/>
                </a:cubicBezTo>
                <a:cubicBezTo>
                  <a:pt x="791428" y="236792"/>
                  <a:pt x="821027" y="112654"/>
                  <a:pt x="824459" y="104931"/>
                </a:cubicBezTo>
                <a:cubicBezTo>
                  <a:pt x="830876" y="90492"/>
                  <a:pt x="854440" y="94938"/>
                  <a:pt x="869430" y="89941"/>
                </a:cubicBezTo>
                <a:cubicBezTo>
                  <a:pt x="884420" y="79948"/>
                  <a:pt x="896565" y="62509"/>
                  <a:pt x="914400" y="59961"/>
                </a:cubicBezTo>
                <a:cubicBezTo>
                  <a:pt x="1012879" y="45893"/>
                  <a:pt x="950061" y="80632"/>
                  <a:pt x="989351" y="119922"/>
                </a:cubicBezTo>
                <a:cubicBezTo>
                  <a:pt x="1005921" y="136492"/>
                  <a:pt x="1029001" y="134912"/>
                  <a:pt x="1049312" y="13491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88858" y="4964522"/>
            <a:ext cx="350288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dirty="0" smtClean="0">
                <a:latin typeface="Comic Sans MS" pitchFamily="66" charset="0"/>
              </a:rPr>
              <a:t>spring </a:t>
            </a:r>
            <a:r>
              <a:rPr lang="en-US" sz="2800" dirty="0">
                <a:latin typeface="Comic Sans MS" pitchFamily="66" charset="0"/>
              </a:rPr>
              <a:t>breaks</a:t>
            </a:r>
          </a:p>
          <a:p>
            <a:pPr eaLnBrk="1" hangingPunct="1"/>
            <a:r>
              <a:rPr lang="en-US" sz="2800" dirty="0">
                <a:latin typeface="Comic Sans MS" pitchFamily="66" charset="0"/>
              </a:rPr>
              <a:t>If </a:t>
            </a:r>
            <a:r>
              <a:rPr lang="en-US" sz="2800" dirty="0" smtClean="0">
                <a:latin typeface="Comic Sans MS" pitchFamily="66" charset="0"/>
              </a:rPr>
              <a:t>strain threshold </a:t>
            </a:r>
          </a:p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S(</a:t>
            </a:r>
            <a:r>
              <a:rPr lang="en-US" sz="2800" b="1" dirty="0" err="1" smtClean="0">
                <a:solidFill>
                  <a:srgbClr val="0070C0"/>
                </a:solidFill>
                <a:latin typeface="Comic Sans MS" pitchFamily="66" charset="0"/>
              </a:rPr>
              <a:t>i,j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)</a:t>
            </a:r>
            <a:r>
              <a:rPr lang="en-US" sz="2800" dirty="0" smtClean="0">
                <a:latin typeface="Comic Sans MS" pitchFamily="66" charset="0"/>
              </a:rPr>
              <a:t> is crossed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33900" y="22860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4661719" y="49530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/>
          <p:cNvSpPr/>
          <p:nvPr/>
        </p:nvSpPr>
        <p:spPr>
          <a:xfrm>
            <a:off x="6096000" y="36576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3124200" y="36576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4612558" y="3657600"/>
            <a:ext cx="342900" cy="381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reeform 20"/>
          <p:cNvSpPr/>
          <p:nvPr/>
        </p:nvSpPr>
        <p:spPr>
          <a:xfrm rot="16200000">
            <a:off x="4297597" y="4439087"/>
            <a:ext cx="984607" cy="183632"/>
          </a:xfrm>
          <a:custGeom>
            <a:avLst/>
            <a:gdLst>
              <a:gd name="connsiteX0" fmla="*/ 0 w 1049312"/>
              <a:gd name="connsiteY0" fmla="*/ 194872 h 330340"/>
              <a:gd name="connsiteX1" fmla="*/ 74951 w 1049312"/>
              <a:gd name="connsiteY1" fmla="*/ 29981 h 330340"/>
              <a:gd name="connsiteX2" fmla="*/ 164892 w 1049312"/>
              <a:gd name="connsiteY2" fmla="*/ 0 h 330340"/>
              <a:gd name="connsiteX3" fmla="*/ 224853 w 1049312"/>
              <a:gd name="connsiteY3" fmla="*/ 119922 h 330340"/>
              <a:gd name="connsiteX4" fmla="*/ 239843 w 1049312"/>
              <a:gd name="connsiteY4" fmla="*/ 164892 h 330340"/>
              <a:gd name="connsiteX5" fmla="*/ 224853 w 1049312"/>
              <a:gd name="connsiteY5" fmla="*/ 269823 h 330340"/>
              <a:gd name="connsiteX6" fmla="*/ 179882 w 1049312"/>
              <a:gd name="connsiteY6" fmla="*/ 239843 h 330340"/>
              <a:gd name="connsiteX7" fmla="*/ 194872 w 1049312"/>
              <a:gd name="connsiteY7" fmla="*/ 119922 h 330340"/>
              <a:gd name="connsiteX8" fmla="*/ 224853 w 1049312"/>
              <a:gd name="connsiteY8" fmla="*/ 89941 h 330340"/>
              <a:gd name="connsiteX9" fmla="*/ 254833 w 1049312"/>
              <a:gd name="connsiteY9" fmla="*/ 44971 h 330340"/>
              <a:gd name="connsiteX10" fmla="*/ 404735 w 1049312"/>
              <a:gd name="connsiteY10" fmla="*/ 89941 h 330340"/>
              <a:gd name="connsiteX11" fmla="*/ 434715 w 1049312"/>
              <a:gd name="connsiteY11" fmla="*/ 179882 h 330340"/>
              <a:gd name="connsiteX12" fmla="*/ 419725 w 1049312"/>
              <a:gd name="connsiteY12" fmla="*/ 254833 h 330340"/>
              <a:gd name="connsiteX13" fmla="*/ 374754 w 1049312"/>
              <a:gd name="connsiteY13" fmla="*/ 239843 h 330340"/>
              <a:gd name="connsiteX14" fmla="*/ 389745 w 1049312"/>
              <a:gd name="connsiteY14" fmla="*/ 134912 h 330340"/>
              <a:gd name="connsiteX15" fmla="*/ 404735 w 1049312"/>
              <a:gd name="connsiteY15" fmla="*/ 89941 h 330340"/>
              <a:gd name="connsiteX16" fmla="*/ 449705 w 1049312"/>
              <a:gd name="connsiteY16" fmla="*/ 59961 h 330340"/>
              <a:gd name="connsiteX17" fmla="*/ 539646 w 1049312"/>
              <a:gd name="connsiteY17" fmla="*/ 29981 h 330340"/>
              <a:gd name="connsiteX18" fmla="*/ 614597 w 1049312"/>
              <a:gd name="connsiteY18" fmla="*/ 89941 h 330340"/>
              <a:gd name="connsiteX19" fmla="*/ 644577 w 1049312"/>
              <a:gd name="connsiteY19" fmla="*/ 179882 h 330340"/>
              <a:gd name="connsiteX20" fmla="*/ 629587 w 1049312"/>
              <a:gd name="connsiteY20" fmla="*/ 299804 h 330340"/>
              <a:gd name="connsiteX21" fmla="*/ 584617 w 1049312"/>
              <a:gd name="connsiteY21" fmla="*/ 314794 h 330340"/>
              <a:gd name="connsiteX22" fmla="*/ 599607 w 1049312"/>
              <a:gd name="connsiteY22" fmla="*/ 134912 h 330340"/>
              <a:gd name="connsiteX23" fmla="*/ 704538 w 1049312"/>
              <a:gd name="connsiteY23" fmla="*/ 59961 h 330340"/>
              <a:gd name="connsiteX24" fmla="*/ 764499 w 1049312"/>
              <a:gd name="connsiteY24" fmla="*/ 74951 h 330340"/>
              <a:gd name="connsiteX25" fmla="*/ 779489 w 1049312"/>
              <a:gd name="connsiteY25" fmla="*/ 119922 h 330340"/>
              <a:gd name="connsiteX26" fmla="*/ 839450 w 1049312"/>
              <a:gd name="connsiteY26" fmla="*/ 134912 h 330340"/>
              <a:gd name="connsiteX27" fmla="*/ 884420 w 1049312"/>
              <a:gd name="connsiteY27" fmla="*/ 224853 h 330340"/>
              <a:gd name="connsiteX28" fmla="*/ 869430 w 1049312"/>
              <a:gd name="connsiteY28" fmla="*/ 284813 h 330340"/>
              <a:gd name="connsiteX29" fmla="*/ 824459 w 1049312"/>
              <a:gd name="connsiteY29" fmla="*/ 269823 h 330340"/>
              <a:gd name="connsiteX30" fmla="*/ 824459 w 1049312"/>
              <a:gd name="connsiteY30" fmla="*/ 104931 h 330340"/>
              <a:gd name="connsiteX31" fmla="*/ 869430 w 1049312"/>
              <a:gd name="connsiteY31" fmla="*/ 89941 h 330340"/>
              <a:gd name="connsiteX32" fmla="*/ 914400 w 1049312"/>
              <a:gd name="connsiteY32" fmla="*/ 59961 h 330340"/>
              <a:gd name="connsiteX33" fmla="*/ 989351 w 1049312"/>
              <a:gd name="connsiteY33" fmla="*/ 119922 h 330340"/>
              <a:gd name="connsiteX34" fmla="*/ 1049312 w 1049312"/>
              <a:gd name="connsiteY34" fmla="*/ 134912 h 3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9312" h="330340">
                <a:moveTo>
                  <a:pt x="0" y="194872"/>
                </a:moveTo>
                <a:cubicBezTo>
                  <a:pt x="8959" y="150080"/>
                  <a:pt x="19383" y="48504"/>
                  <a:pt x="74951" y="29981"/>
                </a:cubicBezTo>
                <a:lnTo>
                  <a:pt x="164892" y="0"/>
                </a:lnTo>
                <a:cubicBezTo>
                  <a:pt x="217218" y="52327"/>
                  <a:pt x="190403" y="16574"/>
                  <a:pt x="224853" y="119922"/>
                </a:cubicBezTo>
                <a:lnTo>
                  <a:pt x="239843" y="164892"/>
                </a:lnTo>
                <a:cubicBezTo>
                  <a:pt x="234846" y="199869"/>
                  <a:pt x="246925" y="242233"/>
                  <a:pt x="224853" y="269823"/>
                </a:cubicBezTo>
                <a:cubicBezTo>
                  <a:pt x="213598" y="283891"/>
                  <a:pt x="183415" y="257509"/>
                  <a:pt x="179882" y="239843"/>
                </a:cubicBezTo>
                <a:cubicBezTo>
                  <a:pt x="171981" y="200341"/>
                  <a:pt x="183296" y="158508"/>
                  <a:pt x="194872" y="119922"/>
                </a:cubicBezTo>
                <a:cubicBezTo>
                  <a:pt x="198933" y="106385"/>
                  <a:pt x="216024" y="100977"/>
                  <a:pt x="224853" y="89941"/>
                </a:cubicBezTo>
                <a:cubicBezTo>
                  <a:pt x="236107" y="75873"/>
                  <a:pt x="244840" y="59961"/>
                  <a:pt x="254833" y="44971"/>
                </a:cubicBezTo>
                <a:cubicBezTo>
                  <a:pt x="299893" y="50603"/>
                  <a:pt x="377451" y="35374"/>
                  <a:pt x="404735" y="89941"/>
                </a:cubicBezTo>
                <a:cubicBezTo>
                  <a:pt x="418868" y="118207"/>
                  <a:pt x="434715" y="179882"/>
                  <a:pt x="434715" y="179882"/>
                </a:cubicBezTo>
                <a:cubicBezTo>
                  <a:pt x="429718" y="204866"/>
                  <a:pt x="437741" y="236817"/>
                  <a:pt x="419725" y="254833"/>
                </a:cubicBezTo>
                <a:cubicBezTo>
                  <a:pt x="408552" y="266006"/>
                  <a:pt x="378586" y="255172"/>
                  <a:pt x="374754" y="239843"/>
                </a:cubicBezTo>
                <a:cubicBezTo>
                  <a:pt x="366185" y="205566"/>
                  <a:pt x="382816" y="169558"/>
                  <a:pt x="389745" y="134912"/>
                </a:cubicBezTo>
                <a:cubicBezTo>
                  <a:pt x="392844" y="119418"/>
                  <a:pt x="394864" y="102280"/>
                  <a:pt x="404735" y="89941"/>
                </a:cubicBezTo>
                <a:cubicBezTo>
                  <a:pt x="415989" y="75873"/>
                  <a:pt x="433242" y="67278"/>
                  <a:pt x="449705" y="59961"/>
                </a:cubicBezTo>
                <a:cubicBezTo>
                  <a:pt x="478583" y="47126"/>
                  <a:pt x="539646" y="29981"/>
                  <a:pt x="539646" y="29981"/>
                </a:cubicBezTo>
                <a:cubicBezTo>
                  <a:pt x="588411" y="46236"/>
                  <a:pt x="591013" y="36877"/>
                  <a:pt x="614597" y="89941"/>
                </a:cubicBezTo>
                <a:cubicBezTo>
                  <a:pt x="627432" y="118819"/>
                  <a:pt x="644577" y="179882"/>
                  <a:pt x="644577" y="179882"/>
                </a:cubicBezTo>
                <a:cubicBezTo>
                  <a:pt x="639580" y="219856"/>
                  <a:pt x="645948" y="262991"/>
                  <a:pt x="629587" y="299804"/>
                </a:cubicBezTo>
                <a:cubicBezTo>
                  <a:pt x="623170" y="314243"/>
                  <a:pt x="587444" y="330340"/>
                  <a:pt x="584617" y="314794"/>
                </a:cubicBezTo>
                <a:cubicBezTo>
                  <a:pt x="573854" y="255596"/>
                  <a:pt x="581660" y="192342"/>
                  <a:pt x="599607" y="134912"/>
                </a:cubicBezTo>
                <a:cubicBezTo>
                  <a:pt x="616150" y="81975"/>
                  <a:pt x="663269" y="73717"/>
                  <a:pt x="704538" y="59961"/>
                </a:cubicBezTo>
                <a:cubicBezTo>
                  <a:pt x="724525" y="64958"/>
                  <a:pt x="748411" y="62081"/>
                  <a:pt x="764499" y="74951"/>
                </a:cubicBezTo>
                <a:cubicBezTo>
                  <a:pt x="776838" y="84822"/>
                  <a:pt x="767150" y="110051"/>
                  <a:pt x="779489" y="119922"/>
                </a:cubicBezTo>
                <a:cubicBezTo>
                  <a:pt x="795577" y="132792"/>
                  <a:pt x="819463" y="129915"/>
                  <a:pt x="839450" y="134912"/>
                </a:cubicBezTo>
                <a:cubicBezTo>
                  <a:pt x="854609" y="157650"/>
                  <a:pt x="884420" y="193821"/>
                  <a:pt x="884420" y="224853"/>
                </a:cubicBezTo>
                <a:cubicBezTo>
                  <a:pt x="884420" y="245455"/>
                  <a:pt x="874427" y="264826"/>
                  <a:pt x="869430" y="284813"/>
                </a:cubicBezTo>
                <a:cubicBezTo>
                  <a:pt x="854440" y="279816"/>
                  <a:pt x="835632" y="280996"/>
                  <a:pt x="824459" y="269823"/>
                </a:cubicBezTo>
                <a:cubicBezTo>
                  <a:pt x="791428" y="236792"/>
                  <a:pt x="821027" y="112654"/>
                  <a:pt x="824459" y="104931"/>
                </a:cubicBezTo>
                <a:cubicBezTo>
                  <a:pt x="830876" y="90492"/>
                  <a:pt x="854440" y="94938"/>
                  <a:pt x="869430" y="89941"/>
                </a:cubicBezTo>
                <a:cubicBezTo>
                  <a:pt x="884420" y="79948"/>
                  <a:pt x="896565" y="62509"/>
                  <a:pt x="914400" y="59961"/>
                </a:cubicBezTo>
                <a:cubicBezTo>
                  <a:pt x="1012879" y="45893"/>
                  <a:pt x="950061" y="80632"/>
                  <a:pt x="989351" y="119922"/>
                </a:cubicBezTo>
                <a:cubicBezTo>
                  <a:pt x="1005921" y="136492"/>
                  <a:pt x="1029001" y="134912"/>
                  <a:pt x="1049312" y="13491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881717" y="3756284"/>
            <a:ext cx="1214283" cy="183632"/>
          </a:xfrm>
          <a:custGeom>
            <a:avLst/>
            <a:gdLst>
              <a:gd name="connsiteX0" fmla="*/ 0 w 1049312"/>
              <a:gd name="connsiteY0" fmla="*/ 194872 h 330340"/>
              <a:gd name="connsiteX1" fmla="*/ 74951 w 1049312"/>
              <a:gd name="connsiteY1" fmla="*/ 29981 h 330340"/>
              <a:gd name="connsiteX2" fmla="*/ 164892 w 1049312"/>
              <a:gd name="connsiteY2" fmla="*/ 0 h 330340"/>
              <a:gd name="connsiteX3" fmla="*/ 224853 w 1049312"/>
              <a:gd name="connsiteY3" fmla="*/ 119922 h 330340"/>
              <a:gd name="connsiteX4" fmla="*/ 239843 w 1049312"/>
              <a:gd name="connsiteY4" fmla="*/ 164892 h 330340"/>
              <a:gd name="connsiteX5" fmla="*/ 224853 w 1049312"/>
              <a:gd name="connsiteY5" fmla="*/ 269823 h 330340"/>
              <a:gd name="connsiteX6" fmla="*/ 179882 w 1049312"/>
              <a:gd name="connsiteY6" fmla="*/ 239843 h 330340"/>
              <a:gd name="connsiteX7" fmla="*/ 194872 w 1049312"/>
              <a:gd name="connsiteY7" fmla="*/ 119922 h 330340"/>
              <a:gd name="connsiteX8" fmla="*/ 224853 w 1049312"/>
              <a:gd name="connsiteY8" fmla="*/ 89941 h 330340"/>
              <a:gd name="connsiteX9" fmla="*/ 254833 w 1049312"/>
              <a:gd name="connsiteY9" fmla="*/ 44971 h 330340"/>
              <a:gd name="connsiteX10" fmla="*/ 404735 w 1049312"/>
              <a:gd name="connsiteY10" fmla="*/ 89941 h 330340"/>
              <a:gd name="connsiteX11" fmla="*/ 434715 w 1049312"/>
              <a:gd name="connsiteY11" fmla="*/ 179882 h 330340"/>
              <a:gd name="connsiteX12" fmla="*/ 419725 w 1049312"/>
              <a:gd name="connsiteY12" fmla="*/ 254833 h 330340"/>
              <a:gd name="connsiteX13" fmla="*/ 374754 w 1049312"/>
              <a:gd name="connsiteY13" fmla="*/ 239843 h 330340"/>
              <a:gd name="connsiteX14" fmla="*/ 389745 w 1049312"/>
              <a:gd name="connsiteY14" fmla="*/ 134912 h 330340"/>
              <a:gd name="connsiteX15" fmla="*/ 404735 w 1049312"/>
              <a:gd name="connsiteY15" fmla="*/ 89941 h 330340"/>
              <a:gd name="connsiteX16" fmla="*/ 449705 w 1049312"/>
              <a:gd name="connsiteY16" fmla="*/ 59961 h 330340"/>
              <a:gd name="connsiteX17" fmla="*/ 539646 w 1049312"/>
              <a:gd name="connsiteY17" fmla="*/ 29981 h 330340"/>
              <a:gd name="connsiteX18" fmla="*/ 614597 w 1049312"/>
              <a:gd name="connsiteY18" fmla="*/ 89941 h 330340"/>
              <a:gd name="connsiteX19" fmla="*/ 644577 w 1049312"/>
              <a:gd name="connsiteY19" fmla="*/ 179882 h 330340"/>
              <a:gd name="connsiteX20" fmla="*/ 629587 w 1049312"/>
              <a:gd name="connsiteY20" fmla="*/ 299804 h 330340"/>
              <a:gd name="connsiteX21" fmla="*/ 584617 w 1049312"/>
              <a:gd name="connsiteY21" fmla="*/ 314794 h 330340"/>
              <a:gd name="connsiteX22" fmla="*/ 599607 w 1049312"/>
              <a:gd name="connsiteY22" fmla="*/ 134912 h 330340"/>
              <a:gd name="connsiteX23" fmla="*/ 704538 w 1049312"/>
              <a:gd name="connsiteY23" fmla="*/ 59961 h 330340"/>
              <a:gd name="connsiteX24" fmla="*/ 764499 w 1049312"/>
              <a:gd name="connsiteY24" fmla="*/ 74951 h 330340"/>
              <a:gd name="connsiteX25" fmla="*/ 779489 w 1049312"/>
              <a:gd name="connsiteY25" fmla="*/ 119922 h 330340"/>
              <a:gd name="connsiteX26" fmla="*/ 839450 w 1049312"/>
              <a:gd name="connsiteY26" fmla="*/ 134912 h 330340"/>
              <a:gd name="connsiteX27" fmla="*/ 884420 w 1049312"/>
              <a:gd name="connsiteY27" fmla="*/ 224853 h 330340"/>
              <a:gd name="connsiteX28" fmla="*/ 869430 w 1049312"/>
              <a:gd name="connsiteY28" fmla="*/ 284813 h 330340"/>
              <a:gd name="connsiteX29" fmla="*/ 824459 w 1049312"/>
              <a:gd name="connsiteY29" fmla="*/ 269823 h 330340"/>
              <a:gd name="connsiteX30" fmla="*/ 824459 w 1049312"/>
              <a:gd name="connsiteY30" fmla="*/ 104931 h 330340"/>
              <a:gd name="connsiteX31" fmla="*/ 869430 w 1049312"/>
              <a:gd name="connsiteY31" fmla="*/ 89941 h 330340"/>
              <a:gd name="connsiteX32" fmla="*/ 914400 w 1049312"/>
              <a:gd name="connsiteY32" fmla="*/ 59961 h 330340"/>
              <a:gd name="connsiteX33" fmla="*/ 989351 w 1049312"/>
              <a:gd name="connsiteY33" fmla="*/ 119922 h 330340"/>
              <a:gd name="connsiteX34" fmla="*/ 1049312 w 1049312"/>
              <a:gd name="connsiteY34" fmla="*/ 134912 h 3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9312" h="330340">
                <a:moveTo>
                  <a:pt x="0" y="194872"/>
                </a:moveTo>
                <a:cubicBezTo>
                  <a:pt x="8959" y="150080"/>
                  <a:pt x="19383" y="48504"/>
                  <a:pt x="74951" y="29981"/>
                </a:cubicBezTo>
                <a:lnTo>
                  <a:pt x="164892" y="0"/>
                </a:lnTo>
                <a:cubicBezTo>
                  <a:pt x="217218" y="52327"/>
                  <a:pt x="190403" y="16574"/>
                  <a:pt x="224853" y="119922"/>
                </a:cubicBezTo>
                <a:lnTo>
                  <a:pt x="239843" y="164892"/>
                </a:lnTo>
                <a:cubicBezTo>
                  <a:pt x="234846" y="199869"/>
                  <a:pt x="246925" y="242233"/>
                  <a:pt x="224853" y="269823"/>
                </a:cubicBezTo>
                <a:cubicBezTo>
                  <a:pt x="213598" y="283891"/>
                  <a:pt x="183415" y="257509"/>
                  <a:pt x="179882" y="239843"/>
                </a:cubicBezTo>
                <a:cubicBezTo>
                  <a:pt x="171981" y="200341"/>
                  <a:pt x="183296" y="158508"/>
                  <a:pt x="194872" y="119922"/>
                </a:cubicBezTo>
                <a:cubicBezTo>
                  <a:pt x="198933" y="106385"/>
                  <a:pt x="216024" y="100977"/>
                  <a:pt x="224853" y="89941"/>
                </a:cubicBezTo>
                <a:cubicBezTo>
                  <a:pt x="236107" y="75873"/>
                  <a:pt x="244840" y="59961"/>
                  <a:pt x="254833" y="44971"/>
                </a:cubicBezTo>
                <a:cubicBezTo>
                  <a:pt x="299893" y="50603"/>
                  <a:pt x="377451" y="35374"/>
                  <a:pt x="404735" y="89941"/>
                </a:cubicBezTo>
                <a:cubicBezTo>
                  <a:pt x="418868" y="118207"/>
                  <a:pt x="434715" y="179882"/>
                  <a:pt x="434715" y="179882"/>
                </a:cubicBezTo>
                <a:cubicBezTo>
                  <a:pt x="429718" y="204866"/>
                  <a:pt x="437741" y="236817"/>
                  <a:pt x="419725" y="254833"/>
                </a:cubicBezTo>
                <a:cubicBezTo>
                  <a:pt x="408552" y="266006"/>
                  <a:pt x="378586" y="255172"/>
                  <a:pt x="374754" y="239843"/>
                </a:cubicBezTo>
                <a:cubicBezTo>
                  <a:pt x="366185" y="205566"/>
                  <a:pt x="382816" y="169558"/>
                  <a:pt x="389745" y="134912"/>
                </a:cubicBezTo>
                <a:cubicBezTo>
                  <a:pt x="392844" y="119418"/>
                  <a:pt x="394864" y="102280"/>
                  <a:pt x="404735" y="89941"/>
                </a:cubicBezTo>
                <a:cubicBezTo>
                  <a:pt x="415989" y="75873"/>
                  <a:pt x="433242" y="67278"/>
                  <a:pt x="449705" y="59961"/>
                </a:cubicBezTo>
                <a:cubicBezTo>
                  <a:pt x="478583" y="47126"/>
                  <a:pt x="539646" y="29981"/>
                  <a:pt x="539646" y="29981"/>
                </a:cubicBezTo>
                <a:cubicBezTo>
                  <a:pt x="588411" y="46236"/>
                  <a:pt x="591013" y="36877"/>
                  <a:pt x="614597" y="89941"/>
                </a:cubicBezTo>
                <a:cubicBezTo>
                  <a:pt x="627432" y="118819"/>
                  <a:pt x="644577" y="179882"/>
                  <a:pt x="644577" y="179882"/>
                </a:cubicBezTo>
                <a:cubicBezTo>
                  <a:pt x="639580" y="219856"/>
                  <a:pt x="645948" y="262991"/>
                  <a:pt x="629587" y="299804"/>
                </a:cubicBezTo>
                <a:cubicBezTo>
                  <a:pt x="623170" y="314243"/>
                  <a:pt x="587444" y="330340"/>
                  <a:pt x="584617" y="314794"/>
                </a:cubicBezTo>
                <a:cubicBezTo>
                  <a:pt x="573854" y="255596"/>
                  <a:pt x="581660" y="192342"/>
                  <a:pt x="599607" y="134912"/>
                </a:cubicBezTo>
                <a:cubicBezTo>
                  <a:pt x="616150" y="81975"/>
                  <a:pt x="663269" y="73717"/>
                  <a:pt x="704538" y="59961"/>
                </a:cubicBezTo>
                <a:cubicBezTo>
                  <a:pt x="724525" y="64958"/>
                  <a:pt x="748411" y="62081"/>
                  <a:pt x="764499" y="74951"/>
                </a:cubicBezTo>
                <a:cubicBezTo>
                  <a:pt x="776838" y="84822"/>
                  <a:pt x="767150" y="110051"/>
                  <a:pt x="779489" y="119922"/>
                </a:cubicBezTo>
                <a:cubicBezTo>
                  <a:pt x="795577" y="132792"/>
                  <a:pt x="819463" y="129915"/>
                  <a:pt x="839450" y="134912"/>
                </a:cubicBezTo>
                <a:cubicBezTo>
                  <a:pt x="854609" y="157650"/>
                  <a:pt x="884420" y="193821"/>
                  <a:pt x="884420" y="224853"/>
                </a:cubicBezTo>
                <a:cubicBezTo>
                  <a:pt x="884420" y="245455"/>
                  <a:pt x="874427" y="264826"/>
                  <a:pt x="869430" y="284813"/>
                </a:cubicBezTo>
                <a:cubicBezTo>
                  <a:pt x="854440" y="279816"/>
                  <a:pt x="835632" y="280996"/>
                  <a:pt x="824459" y="269823"/>
                </a:cubicBezTo>
                <a:cubicBezTo>
                  <a:pt x="791428" y="236792"/>
                  <a:pt x="821027" y="112654"/>
                  <a:pt x="824459" y="104931"/>
                </a:cubicBezTo>
                <a:cubicBezTo>
                  <a:pt x="830876" y="90492"/>
                  <a:pt x="854440" y="94938"/>
                  <a:pt x="869430" y="89941"/>
                </a:cubicBezTo>
                <a:cubicBezTo>
                  <a:pt x="884420" y="79948"/>
                  <a:pt x="896565" y="62509"/>
                  <a:pt x="914400" y="59961"/>
                </a:cubicBezTo>
                <a:cubicBezTo>
                  <a:pt x="1012879" y="45893"/>
                  <a:pt x="950061" y="80632"/>
                  <a:pt x="989351" y="119922"/>
                </a:cubicBezTo>
                <a:cubicBezTo>
                  <a:pt x="1005921" y="136492"/>
                  <a:pt x="1029001" y="134912"/>
                  <a:pt x="1049312" y="13491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467797" y="3724536"/>
            <a:ext cx="1144761" cy="215379"/>
          </a:xfrm>
          <a:custGeom>
            <a:avLst/>
            <a:gdLst>
              <a:gd name="connsiteX0" fmla="*/ 0 w 1049312"/>
              <a:gd name="connsiteY0" fmla="*/ 194872 h 330340"/>
              <a:gd name="connsiteX1" fmla="*/ 74951 w 1049312"/>
              <a:gd name="connsiteY1" fmla="*/ 29981 h 330340"/>
              <a:gd name="connsiteX2" fmla="*/ 164892 w 1049312"/>
              <a:gd name="connsiteY2" fmla="*/ 0 h 330340"/>
              <a:gd name="connsiteX3" fmla="*/ 224853 w 1049312"/>
              <a:gd name="connsiteY3" fmla="*/ 119922 h 330340"/>
              <a:gd name="connsiteX4" fmla="*/ 239843 w 1049312"/>
              <a:gd name="connsiteY4" fmla="*/ 164892 h 330340"/>
              <a:gd name="connsiteX5" fmla="*/ 224853 w 1049312"/>
              <a:gd name="connsiteY5" fmla="*/ 269823 h 330340"/>
              <a:gd name="connsiteX6" fmla="*/ 179882 w 1049312"/>
              <a:gd name="connsiteY6" fmla="*/ 239843 h 330340"/>
              <a:gd name="connsiteX7" fmla="*/ 194872 w 1049312"/>
              <a:gd name="connsiteY7" fmla="*/ 119922 h 330340"/>
              <a:gd name="connsiteX8" fmla="*/ 224853 w 1049312"/>
              <a:gd name="connsiteY8" fmla="*/ 89941 h 330340"/>
              <a:gd name="connsiteX9" fmla="*/ 254833 w 1049312"/>
              <a:gd name="connsiteY9" fmla="*/ 44971 h 330340"/>
              <a:gd name="connsiteX10" fmla="*/ 404735 w 1049312"/>
              <a:gd name="connsiteY10" fmla="*/ 89941 h 330340"/>
              <a:gd name="connsiteX11" fmla="*/ 434715 w 1049312"/>
              <a:gd name="connsiteY11" fmla="*/ 179882 h 330340"/>
              <a:gd name="connsiteX12" fmla="*/ 419725 w 1049312"/>
              <a:gd name="connsiteY12" fmla="*/ 254833 h 330340"/>
              <a:gd name="connsiteX13" fmla="*/ 374754 w 1049312"/>
              <a:gd name="connsiteY13" fmla="*/ 239843 h 330340"/>
              <a:gd name="connsiteX14" fmla="*/ 389745 w 1049312"/>
              <a:gd name="connsiteY14" fmla="*/ 134912 h 330340"/>
              <a:gd name="connsiteX15" fmla="*/ 404735 w 1049312"/>
              <a:gd name="connsiteY15" fmla="*/ 89941 h 330340"/>
              <a:gd name="connsiteX16" fmla="*/ 449705 w 1049312"/>
              <a:gd name="connsiteY16" fmla="*/ 59961 h 330340"/>
              <a:gd name="connsiteX17" fmla="*/ 539646 w 1049312"/>
              <a:gd name="connsiteY17" fmla="*/ 29981 h 330340"/>
              <a:gd name="connsiteX18" fmla="*/ 614597 w 1049312"/>
              <a:gd name="connsiteY18" fmla="*/ 89941 h 330340"/>
              <a:gd name="connsiteX19" fmla="*/ 644577 w 1049312"/>
              <a:gd name="connsiteY19" fmla="*/ 179882 h 330340"/>
              <a:gd name="connsiteX20" fmla="*/ 629587 w 1049312"/>
              <a:gd name="connsiteY20" fmla="*/ 299804 h 330340"/>
              <a:gd name="connsiteX21" fmla="*/ 584617 w 1049312"/>
              <a:gd name="connsiteY21" fmla="*/ 314794 h 330340"/>
              <a:gd name="connsiteX22" fmla="*/ 599607 w 1049312"/>
              <a:gd name="connsiteY22" fmla="*/ 134912 h 330340"/>
              <a:gd name="connsiteX23" fmla="*/ 704538 w 1049312"/>
              <a:gd name="connsiteY23" fmla="*/ 59961 h 330340"/>
              <a:gd name="connsiteX24" fmla="*/ 764499 w 1049312"/>
              <a:gd name="connsiteY24" fmla="*/ 74951 h 330340"/>
              <a:gd name="connsiteX25" fmla="*/ 779489 w 1049312"/>
              <a:gd name="connsiteY25" fmla="*/ 119922 h 330340"/>
              <a:gd name="connsiteX26" fmla="*/ 839450 w 1049312"/>
              <a:gd name="connsiteY26" fmla="*/ 134912 h 330340"/>
              <a:gd name="connsiteX27" fmla="*/ 884420 w 1049312"/>
              <a:gd name="connsiteY27" fmla="*/ 224853 h 330340"/>
              <a:gd name="connsiteX28" fmla="*/ 869430 w 1049312"/>
              <a:gd name="connsiteY28" fmla="*/ 284813 h 330340"/>
              <a:gd name="connsiteX29" fmla="*/ 824459 w 1049312"/>
              <a:gd name="connsiteY29" fmla="*/ 269823 h 330340"/>
              <a:gd name="connsiteX30" fmla="*/ 824459 w 1049312"/>
              <a:gd name="connsiteY30" fmla="*/ 104931 h 330340"/>
              <a:gd name="connsiteX31" fmla="*/ 869430 w 1049312"/>
              <a:gd name="connsiteY31" fmla="*/ 89941 h 330340"/>
              <a:gd name="connsiteX32" fmla="*/ 914400 w 1049312"/>
              <a:gd name="connsiteY32" fmla="*/ 59961 h 330340"/>
              <a:gd name="connsiteX33" fmla="*/ 989351 w 1049312"/>
              <a:gd name="connsiteY33" fmla="*/ 119922 h 330340"/>
              <a:gd name="connsiteX34" fmla="*/ 1049312 w 1049312"/>
              <a:gd name="connsiteY34" fmla="*/ 134912 h 3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9312" h="330340">
                <a:moveTo>
                  <a:pt x="0" y="194872"/>
                </a:moveTo>
                <a:cubicBezTo>
                  <a:pt x="8959" y="150080"/>
                  <a:pt x="19383" y="48504"/>
                  <a:pt x="74951" y="29981"/>
                </a:cubicBezTo>
                <a:lnTo>
                  <a:pt x="164892" y="0"/>
                </a:lnTo>
                <a:cubicBezTo>
                  <a:pt x="217218" y="52327"/>
                  <a:pt x="190403" y="16574"/>
                  <a:pt x="224853" y="119922"/>
                </a:cubicBezTo>
                <a:lnTo>
                  <a:pt x="239843" y="164892"/>
                </a:lnTo>
                <a:cubicBezTo>
                  <a:pt x="234846" y="199869"/>
                  <a:pt x="246925" y="242233"/>
                  <a:pt x="224853" y="269823"/>
                </a:cubicBezTo>
                <a:cubicBezTo>
                  <a:pt x="213598" y="283891"/>
                  <a:pt x="183415" y="257509"/>
                  <a:pt x="179882" y="239843"/>
                </a:cubicBezTo>
                <a:cubicBezTo>
                  <a:pt x="171981" y="200341"/>
                  <a:pt x="183296" y="158508"/>
                  <a:pt x="194872" y="119922"/>
                </a:cubicBezTo>
                <a:cubicBezTo>
                  <a:pt x="198933" y="106385"/>
                  <a:pt x="216024" y="100977"/>
                  <a:pt x="224853" y="89941"/>
                </a:cubicBezTo>
                <a:cubicBezTo>
                  <a:pt x="236107" y="75873"/>
                  <a:pt x="244840" y="59961"/>
                  <a:pt x="254833" y="44971"/>
                </a:cubicBezTo>
                <a:cubicBezTo>
                  <a:pt x="299893" y="50603"/>
                  <a:pt x="377451" y="35374"/>
                  <a:pt x="404735" y="89941"/>
                </a:cubicBezTo>
                <a:cubicBezTo>
                  <a:pt x="418868" y="118207"/>
                  <a:pt x="434715" y="179882"/>
                  <a:pt x="434715" y="179882"/>
                </a:cubicBezTo>
                <a:cubicBezTo>
                  <a:pt x="429718" y="204866"/>
                  <a:pt x="437741" y="236817"/>
                  <a:pt x="419725" y="254833"/>
                </a:cubicBezTo>
                <a:cubicBezTo>
                  <a:pt x="408552" y="266006"/>
                  <a:pt x="378586" y="255172"/>
                  <a:pt x="374754" y="239843"/>
                </a:cubicBezTo>
                <a:cubicBezTo>
                  <a:pt x="366185" y="205566"/>
                  <a:pt x="382816" y="169558"/>
                  <a:pt x="389745" y="134912"/>
                </a:cubicBezTo>
                <a:cubicBezTo>
                  <a:pt x="392844" y="119418"/>
                  <a:pt x="394864" y="102280"/>
                  <a:pt x="404735" y="89941"/>
                </a:cubicBezTo>
                <a:cubicBezTo>
                  <a:pt x="415989" y="75873"/>
                  <a:pt x="433242" y="67278"/>
                  <a:pt x="449705" y="59961"/>
                </a:cubicBezTo>
                <a:cubicBezTo>
                  <a:pt x="478583" y="47126"/>
                  <a:pt x="539646" y="29981"/>
                  <a:pt x="539646" y="29981"/>
                </a:cubicBezTo>
                <a:cubicBezTo>
                  <a:pt x="588411" y="46236"/>
                  <a:pt x="591013" y="36877"/>
                  <a:pt x="614597" y="89941"/>
                </a:cubicBezTo>
                <a:cubicBezTo>
                  <a:pt x="627432" y="118819"/>
                  <a:pt x="644577" y="179882"/>
                  <a:pt x="644577" y="179882"/>
                </a:cubicBezTo>
                <a:cubicBezTo>
                  <a:pt x="639580" y="219856"/>
                  <a:pt x="645948" y="262991"/>
                  <a:pt x="629587" y="299804"/>
                </a:cubicBezTo>
                <a:cubicBezTo>
                  <a:pt x="623170" y="314243"/>
                  <a:pt x="587444" y="330340"/>
                  <a:pt x="584617" y="314794"/>
                </a:cubicBezTo>
                <a:cubicBezTo>
                  <a:pt x="573854" y="255596"/>
                  <a:pt x="581660" y="192342"/>
                  <a:pt x="599607" y="134912"/>
                </a:cubicBezTo>
                <a:cubicBezTo>
                  <a:pt x="616150" y="81975"/>
                  <a:pt x="663269" y="73717"/>
                  <a:pt x="704538" y="59961"/>
                </a:cubicBezTo>
                <a:cubicBezTo>
                  <a:pt x="724525" y="64958"/>
                  <a:pt x="748411" y="62081"/>
                  <a:pt x="764499" y="74951"/>
                </a:cubicBezTo>
                <a:cubicBezTo>
                  <a:pt x="776838" y="84822"/>
                  <a:pt x="767150" y="110051"/>
                  <a:pt x="779489" y="119922"/>
                </a:cubicBezTo>
                <a:cubicBezTo>
                  <a:pt x="795577" y="132792"/>
                  <a:pt x="819463" y="129915"/>
                  <a:pt x="839450" y="134912"/>
                </a:cubicBezTo>
                <a:cubicBezTo>
                  <a:pt x="854609" y="157650"/>
                  <a:pt x="884420" y="193821"/>
                  <a:pt x="884420" y="224853"/>
                </a:cubicBezTo>
                <a:cubicBezTo>
                  <a:pt x="884420" y="245455"/>
                  <a:pt x="874427" y="264826"/>
                  <a:pt x="869430" y="284813"/>
                </a:cubicBezTo>
                <a:cubicBezTo>
                  <a:pt x="854440" y="279816"/>
                  <a:pt x="835632" y="280996"/>
                  <a:pt x="824459" y="269823"/>
                </a:cubicBezTo>
                <a:cubicBezTo>
                  <a:pt x="791428" y="236792"/>
                  <a:pt x="821027" y="112654"/>
                  <a:pt x="824459" y="104931"/>
                </a:cubicBezTo>
                <a:cubicBezTo>
                  <a:pt x="830876" y="90492"/>
                  <a:pt x="854440" y="94938"/>
                  <a:pt x="869430" y="89941"/>
                </a:cubicBezTo>
                <a:cubicBezTo>
                  <a:pt x="884420" y="79948"/>
                  <a:pt x="896565" y="62509"/>
                  <a:pt x="914400" y="59961"/>
                </a:cubicBezTo>
                <a:cubicBezTo>
                  <a:pt x="1012879" y="45893"/>
                  <a:pt x="950061" y="80632"/>
                  <a:pt x="989351" y="119922"/>
                </a:cubicBezTo>
                <a:cubicBezTo>
                  <a:pt x="1005921" y="136492"/>
                  <a:pt x="1029001" y="134912"/>
                  <a:pt x="1049312" y="13491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4953000"/>
            <a:ext cx="3817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Spring connecting </a:t>
            </a:r>
            <a:r>
              <a:rPr lang="en-US" sz="2400" dirty="0" err="1" smtClean="0">
                <a:latin typeface="Comic Sans MS" pitchFamily="66" charset="0"/>
              </a:rPr>
              <a:t>i</a:t>
            </a:r>
            <a:r>
              <a:rPr lang="en-US" sz="2400" dirty="0" smtClean="0">
                <a:latin typeface="Comic Sans MS" pitchFamily="66" charset="0"/>
              </a:rPr>
              <a:t> and j </a:t>
            </a:r>
          </a:p>
          <a:p>
            <a:r>
              <a:rPr lang="en-US" sz="2400" dirty="0" smtClean="0">
                <a:latin typeface="Comic Sans MS" pitchFamily="66" charset="0"/>
              </a:rPr>
              <a:t>has stiffness </a:t>
            </a:r>
            <a:r>
              <a:rPr lang="en-US" sz="2400" b="1" dirty="0" smtClean="0">
                <a:solidFill>
                  <a:srgbClr val="D62824"/>
                </a:solidFill>
                <a:latin typeface="Comic Sans MS" pitchFamily="66" charset="0"/>
              </a:rPr>
              <a:t>g(</a:t>
            </a:r>
            <a:r>
              <a:rPr lang="en-US" sz="2400" b="1" dirty="0" err="1" smtClean="0">
                <a:solidFill>
                  <a:srgbClr val="D62824"/>
                </a:solidFill>
                <a:latin typeface="Comic Sans MS" pitchFamily="66" charset="0"/>
              </a:rPr>
              <a:t>i,j</a:t>
            </a:r>
            <a:r>
              <a:rPr lang="en-US" sz="2400" b="1" dirty="0" smtClean="0">
                <a:solidFill>
                  <a:srgbClr val="D62824"/>
                </a:solidFill>
                <a:latin typeface="Comic Sans MS" pitchFamily="66" charset="0"/>
              </a:rPr>
              <a:t>)</a:t>
            </a:r>
            <a:endParaRPr lang="en-IN" sz="2400" b="1" dirty="0">
              <a:solidFill>
                <a:srgbClr val="D62824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465" y="188725"/>
            <a:ext cx="812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Force experienced by a laponite particle</a:t>
            </a:r>
            <a:endParaRPr lang="en-IN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1" grpId="0"/>
      <p:bldP spid="3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Desiccation Process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</a:t>
            </a:r>
            <a:r>
              <a:rPr lang="en-US" sz="3600" dirty="0" smtClean="0">
                <a:solidFill>
                  <a:srgbClr val="993300"/>
                </a:solidFill>
              </a:rPr>
              <a:t>Desiccation </a:t>
            </a:r>
            <a:r>
              <a:rPr lang="en-US" dirty="0" smtClean="0"/>
              <a:t>is implemented by reducing the natural length of each spring in successive stages according to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  </a:t>
            </a:r>
            <a:r>
              <a:rPr lang="en-US" sz="3600" dirty="0" smtClean="0">
                <a:solidFill>
                  <a:srgbClr val="003399"/>
                </a:solidFill>
              </a:rPr>
              <a:t>d</a:t>
            </a:r>
            <a:r>
              <a:rPr lang="en-US" sz="3600" baseline="-25000" dirty="0" smtClean="0">
                <a:solidFill>
                  <a:srgbClr val="003399"/>
                </a:solidFill>
              </a:rPr>
              <a:t>(n+1)</a:t>
            </a:r>
            <a:r>
              <a:rPr lang="en-US" sz="3600" dirty="0" smtClean="0">
                <a:solidFill>
                  <a:srgbClr val="003399"/>
                </a:solidFill>
              </a:rPr>
              <a:t> = </a:t>
            </a:r>
            <a:r>
              <a:rPr lang="en-US" sz="3600" dirty="0" err="1" smtClean="0">
                <a:solidFill>
                  <a:srgbClr val="003399"/>
                </a:solidFill>
              </a:rPr>
              <a:t>d</a:t>
            </a:r>
            <a:r>
              <a:rPr lang="en-US" sz="3600" baseline="-25000" dirty="0" err="1" smtClean="0">
                <a:solidFill>
                  <a:srgbClr val="003399"/>
                </a:solidFill>
              </a:rPr>
              <a:t>n</a:t>
            </a:r>
            <a:r>
              <a:rPr lang="en-US" sz="3600" dirty="0" smtClean="0">
                <a:solidFill>
                  <a:srgbClr val="003399"/>
                </a:solidFill>
              </a:rPr>
              <a:t>(1 – b/</a:t>
            </a:r>
            <a:r>
              <a:rPr lang="en-US" sz="3600" dirty="0" err="1" smtClean="0">
                <a:solidFill>
                  <a:srgbClr val="003399"/>
                </a:solidFill>
              </a:rPr>
              <a:t>r</a:t>
            </a:r>
            <a:r>
              <a:rPr lang="en-US" sz="3600" baseline="30000" dirty="0" err="1" smtClean="0">
                <a:solidFill>
                  <a:srgbClr val="003399"/>
                </a:solidFill>
              </a:rPr>
              <a:t>n</a:t>
            </a:r>
            <a:r>
              <a:rPr lang="en-US" sz="3600" dirty="0" smtClean="0">
                <a:solidFill>
                  <a:srgbClr val="003399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sz="3600" dirty="0" err="1" smtClean="0"/>
              <a:t>d</a:t>
            </a:r>
            <a:r>
              <a:rPr lang="en-US" sz="3600" baseline="-25000" dirty="0" err="1" smtClean="0"/>
              <a:t>n</a:t>
            </a:r>
            <a:r>
              <a:rPr lang="en-US" sz="2800" dirty="0" smtClean="0"/>
              <a:t> is natural length of spring at </a:t>
            </a:r>
            <a:r>
              <a:rPr lang="en-US" sz="2800" dirty="0" err="1" smtClean="0"/>
              <a:t>n’th</a:t>
            </a: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Stage, </a:t>
            </a:r>
            <a:r>
              <a:rPr lang="en-US" sz="2800" b="1" i="1" dirty="0" smtClean="0">
                <a:solidFill>
                  <a:srgbClr val="C00000"/>
                </a:solidFill>
              </a:rPr>
              <a:t>b</a:t>
            </a:r>
            <a:r>
              <a:rPr lang="en-US" sz="2800" dirty="0" smtClean="0"/>
              <a:t> and </a:t>
            </a:r>
            <a:r>
              <a:rPr lang="en-US" sz="2800" b="1" i="1" dirty="0" smtClean="0">
                <a:solidFill>
                  <a:srgbClr val="C00000"/>
                </a:solidFill>
              </a:rPr>
              <a:t>r</a:t>
            </a:r>
            <a:r>
              <a:rPr lang="en-US" sz="2800" dirty="0" smtClean="0"/>
              <a:t> are constants. This can be written as</a:t>
            </a: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43534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1511" y="457200"/>
            <a:ext cx="724185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net force gives the acceleration (</a:t>
            </a:r>
            <a:r>
              <a:rPr lang="en-US" sz="3200" i="1" dirty="0" smtClean="0"/>
              <a:t>a</a:t>
            </a:r>
            <a:r>
              <a:rPr lang="en-US" sz="3200" dirty="0" smtClean="0"/>
              <a:t>) </a:t>
            </a:r>
          </a:p>
          <a:p>
            <a:r>
              <a:rPr lang="en-US" sz="3200" dirty="0" smtClean="0"/>
              <a:t>on the particle</a:t>
            </a:r>
          </a:p>
          <a:p>
            <a:endParaRPr lang="en-US" sz="3200" dirty="0"/>
          </a:p>
          <a:p>
            <a:r>
              <a:rPr lang="en-US" sz="3200" dirty="0" smtClean="0"/>
              <a:t>It moves to new position at next time-step</a:t>
            </a:r>
          </a:p>
          <a:p>
            <a:r>
              <a:rPr lang="en-US" sz="3200" dirty="0" smtClean="0"/>
              <a:t>		</a:t>
            </a:r>
            <a:r>
              <a:rPr lang="en-US" sz="4000" b="1" dirty="0" smtClean="0">
                <a:solidFill>
                  <a:srgbClr val="D62824"/>
                </a:solidFill>
              </a:rPr>
              <a:t>x</a:t>
            </a:r>
            <a:r>
              <a:rPr lang="en-US" sz="4000" b="1" baseline="-25000" dirty="0" smtClean="0">
                <a:solidFill>
                  <a:srgbClr val="D62824"/>
                </a:solidFill>
                <a:sym typeface="Symbol"/>
              </a:rPr>
              <a:t>+1</a:t>
            </a:r>
            <a:r>
              <a:rPr lang="en-US" sz="4000" b="1" dirty="0" smtClean="0">
                <a:solidFill>
                  <a:srgbClr val="D62824"/>
                </a:solidFill>
                <a:sym typeface="Symbol"/>
              </a:rPr>
              <a:t> = x</a:t>
            </a:r>
            <a:r>
              <a:rPr lang="en-US" sz="4000" b="1" baseline="-25000" dirty="0" smtClean="0">
                <a:solidFill>
                  <a:srgbClr val="D62824"/>
                </a:solidFill>
                <a:sym typeface="Symbol"/>
              </a:rPr>
              <a:t></a:t>
            </a:r>
            <a:r>
              <a:rPr lang="en-US" sz="4000" b="1" dirty="0" smtClean="0">
                <a:solidFill>
                  <a:srgbClr val="D62824"/>
                </a:solidFill>
                <a:sym typeface="Symbol"/>
              </a:rPr>
              <a:t> + </a:t>
            </a:r>
            <a:r>
              <a:rPr lang="en-US" sz="4000" b="1" i="1" dirty="0" smtClean="0">
                <a:solidFill>
                  <a:srgbClr val="D62824"/>
                </a:solidFill>
                <a:sym typeface="Symbol"/>
              </a:rPr>
              <a:t>a</a:t>
            </a:r>
            <a:r>
              <a:rPr lang="en-US" sz="4000" b="1" dirty="0" smtClean="0">
                <a:solidFill>
                  <a:srgbClr val="D62824"/>
                </a:solidFill>
                <a:sym typeface="Symbol"/>
              </a:rPr>
              <a:t> t</a:t>
            </a:r>
            <a:r>
              <a:rPr lang="en-US" sz="4000" b="1" baseline="30000" dirty="0" smtClean="0">
                <a:solidFill>
                  <a:srgbClr val="D62824"/>
                </a:solidFill>
                <a:sym typeface="Symbol"/>
              </a:rPr>
              <a:t>2</a:t>
            </a:r>
            <a:endParaRPr lang="en-US" sz="4000" b="1" baseline="30000" dirty="0" smtClean="0">
              <a:solidFill>
                <a:srgbClr val="D62824"/>
              </a:solidFill>
            </a:endParaRPr>
          </a:p>
          <a:p>
            <a:endParaRPr lang="en-IN" dirty="0"/>
          </a:p>
        </p:txBody>
      </p:sp>
      <p:sp>
        <p:nvSpPr>
          <p:cNvPr id="3" name="Down Arrow 2"/>
          <p:cNvSpPr/>
          <p:nvPr/>
        </p:nvSpPr>
        <p:spPr>
          <a:xfrm>
            <a:off x="4875738" y="1491972"/>
            <a:ext cx="533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own Arrow 3"/>
          <p:cNvSpPr/>
          <p:nvPr/>
        </p:nvSpPr>
        <p:spPr>
          <a:xfrm>
            <a:off x="4875738" y="3391471"/>
            <a:ext cx="533400" cy="5333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2224869" y="4419600"/>
            <a:ext cx="57850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System relaxes for </a:t>
            </a:r>
            <a:r>
              <a:rPr lang="en-US" sz="3200" i="1" dirty="0" smtClean="0"/>
              <a:t>n</a:t>
            </a:r>
            <a:r>
              <a:rPr lang="en-US" sz="3200" dirty="0" smtClean="0"/>
              <a:t> steps before </a:t>
            </a:r>
          </a:p>
          <a:p>
            <a:r>
              <a:rPr lang="en-US" sz="3200" dirty="0" smtClean="0"/>
              <a:t>next desiccation(here,  </a:t>
            </a:r>
            <a:r>
              <a:rPr lang="en-US" sz="3200" i="1" dirty="0" smtClean="0"/>
              <a:t>n</a:t>
            </a:r>
            <a:r>
              <a:rPr lang="en-US" sz="3200" dirty="0" smtClean="0"/>
              <a:t> =1, </a:t>
            </a:r>
          </a:p>
          <a:p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</a:rPr>
              <a:t>i.e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</a:rPr>
              <a:t> quick drying compared</a:t>
            </a:r>
          </a:p>
          <a:p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</a:rPr>
              <a:t>To relaxation assumed</a:t>
            </a:r>
            <a:r>
              <a:rPr lang="en-US" sz="3200" dirty="0" smtClean="0"/>
              <a:t>)</a:t>
            </a:r>
            <a:endParaRPr lang="en-IN" sz="3200" dirty="0"/>
          </a:p>
        </p:txBody>
      </p:sp>
      <p:sp>
        <p:nvSpPr>
          <p:cNvPr id="8" name="Curved Left Arrow 7"/>
          <p:cNvSpPr/>
          <p:nvPr/>
        </p:nvSpPr>
        <p:spPr>
          <a:xfrm rot="10474591">
            <a:off x="220296" y="970377"/>
            <a:ext cx="1146536" cy="461296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Barid\Desktop\pr1_n_1set1\ini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5402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Barid\Desktop\pr1_n_1set1\Screensho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5013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Barid\Desktop\pr1_n_1set1\Screenshot-2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02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Barid\Desktop\pr1_n_1set1\Screenshot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02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Barid\Desktop\pr1_n_1set1\Screenshot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02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Barid\Desktop\pr1_n_1set1\Screenshot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02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Barid\Desktop\pr1_n_1set1\Screenshot-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16" y="1143000"/>
            <a:ext cx="541689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981200" y="304800"/>
            <a:ext cx="5421814" cy="584775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Top view of a desiccating layer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6519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include force due to electric field ??</a:t>
            </a:r>
            <a:endParaRPr lang="en-IN" sz="2800" dirty="0"/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06282"/>
            <a:ext cx="4940710" cy="489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600439"/>
            <a:ext cx="33598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Embed square lattice</a:t>
            </a:r>
          </a:p>
          <a:p>
            <a:r>
              <a:rPr lang="en-US" sz="2800" dirty="0" smtClean="0"/>
              <a:t>In a circular boundary</a:t>
            </a:r>
            <a:endParaRPr lang="en-IN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67825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Case of circular geometry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250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033463"/>
            <a:ext cx="485775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729" y="382403"/>
            <a:ext cx="8394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Simulated cracks in Circular Sample without electric field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044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ujata\Desktop\chhobi\jap-visit\ito-photo\DSC_9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55879"/>
            <a:ext cx="44958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35" y="3165779"/>
            <a:ext cx="417101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Thanks to </a:t>
            </a:r>
            <a:r>
              <a:rPr lang="en-US" sz="2800" dirty="0" smtClean="0">
                <a:latin typeface="Arial Black" pitchFamily="34" charset="0"/>
              </a:rPr>
              <a:t>DST-JSPS</a:t>
            </a:r>
            <a:r>
              <a:rPr lang="en-US" sz="2800" dirty="0" smtClean="0"/>
              <a:t> for 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unding joint research</a:t>
            </a:r>
          </a:p>
          <a:p>
            <a:r>
              <a:rPr lang="en-US" sz="2800" dirty="0" smtClean="0"/>
              <a:t>With Akio Nakahara,</a:t>
            </a:r>
          </a:p>
          <a:p>
            <a:r>
              <a:rPr lang="en-US" sz="2800" dirty="0" smtClean="0"/>
              <a:t>So </a:t>
            </a:r>
            <a:r>
              <a:rPr lang="en-US" sz="2800" dirty="0" err="1" smtClean="0"/>
              <a:t>Kitsunezaki</a:t>
            </a:r>
            <a:r>
              <a:rPr lang="en-US" sz="2800" dirty="0" smtClean="0"/>
              <a:t> and their</a:t>
            </a:r>
          </a:p>
          <a:p>
            <a:r>
              <a:rPr lang="en-US" sz="2800" dirty="0" smtClean="0"/>
              <a:t>Colleagues, </a:t>
            </a:r>
          </a:p>
          <a:p>
            <a:r>
              <a:rPr lang="en-US" sz="2800" dirty="0" smtClean="0"/>
              <a:t>Indian collaborator:</a:t>
            </a:r>
          </a:p>
          <a:p>
            <a:r>
              <a:rPr lang="en-US" sz="3200" b="1" dirty="0" err="1" smtClean="0"/>
              <a:t>Tapati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Dutta</a:t>
            </a:r>
            <a:endParaRPr lang="en-US" sz="3200" b="1" dirty="0" smtClean="0"/>
          </a:p>
          <a:p>
            <a:endParaRPr lang="en-IN" sz="2800" dirty="0"/>
          </a:p>
        </p:txBody>
      </p:sp>
      <p:pic>
        <p:nvPicPr>
          <p:cNvPr id="7" name="Picture 2" descr="C:\Documents and Settings\Administrator\Desktop\nakahara_PRE06_fig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2910259" cy="27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63642" y="4073545"/>
            <a:ext cx="22200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Arial Black" pitchFamily="34" charset="0"/>
              </a:rPr>
              <a:t>Spiral pattern </a:t>
            </a:r>
            <a:endParaRPr lang="en-IN" dirty="0" smtClean="0">
              <a:latin typeface="Arial Black" pitchFamily="34" charset="0"/>
            </a:endParaRPr>
          </a:p>
          <a:p>
            <a:r>
              <a:rPr lang="en-IN" dirty="0" smtClean="0">
                <a:latin typeface="Arial Black" pitchFamily="34" charset="0"/>
              </a:rPr>
              <a:t>produced </a:t>
            </a:r>
            <a:r>
              <a:rPr lang="en-IN" dirty="0">
                <a:latin typeface="Arial Black" pitchFamily="34" charset="0"/>
              </a:rPr>
              <a:t>by</a:t>
            </a:r>
          </a:p>
          <a:p>
            <a:r>
              <a:rPr lang="en-IN" dirty="0">
                <a:latin typeface="Arial Black" pitchFamily="34" charset="0"/>
              </a:rPr>
              <a:t>‘Memory Effect</a:t>
            </a:r>
            <a:r>
              <a:rPr lang="en-IN" dirty="0" smtClean="0">
                <a:latin typeface="Arial Black" pitchFamily="34" charset="0"/>
              </a:rPr>
              <a:t>’</a:t>
            </a: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Matsuo and </a:t>
            </a:r>
          </a:p>
          <a:p>
            <a:r>
              <a:rPr lang="en-US" dirty="0" smtClean="0">
                <a:latin typeface="Arial Black" pitchFamily="34" charset="0"/>
              </a:rPr>
              <a:t>Nakahara</a:t>
            </a:r>
            <a:r>
              <a:rPr lang="en-IN" dirty="0" smtClean="0"/>
              <a:t> </a:t>
            </a:r>
          </a:p>
          <a:p>
            <a:r>
              <a:rPr lang="en-IN" dirty="0" smtClean="0"/>
              <a:t>J</a:t>
            </a:r>
            <a:r>
              <a:rPr lang="en-IN" dirty="0"/>
              <a:t>. Phys. Soc. Japan 81 </a:t>
            </a:r>
          </a:p>
          <a:p>
            <a:r>
              <a:rPr lang="en-IN" dirty="0" smtClean="0"/>
              <a:t>(</a:t>
            </a:r>
            <a:r>
              <a:rPr lang="en-IN" dirty="0"/>
              <a:t>2012) 024801</a:t>
            </a:r>
          </a:p>
          <a:p>
            <a:endParaRPr lang="en-IN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2050" name="Picture 2" descr="C:\Users\Sujata\Desktop\chhobi\japan-visit2\Tottori-Uradome\IMG_10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05" y="356273"/>
            <a:ext cx="4359273" cy="326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25"/>
          <p:cNvSpPr txBox="1">
            <a:spLocks noChangeArrowheads="1"/>
          </p:cNvSpPr>
          <p:nvPr/>
        </p:nvSpPr>
        <p:spPr bwMode="auto">
          <a:xfrm>
            <a:off x="609600" y="2514600"/>
            <a:ext cx="86868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FF0000"/>
                </a:solidFill>
              </a:rPr>
              <a:t>Total </a:t>
            </a:r>
            <a:r>
              <a:rPr lang="en-US" sz="4000" b="1" dirty="0" smtClean="0">
                <a:solidFill>
                  <a:srgbClr val="FF0000"/>
                </a:solidFill>
              </a:rPr>
              <a:t>Force on each node :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n-US" sz="3600" b="1" dirty="0" smtClean="0">
                <a:solidFill>
                  <a:srgbClr val="FF0000"/>
                </a:solidFill>
              </a:rPr>
              <a:t>Desiccation </a:t>
            </a:r>
            <a:r>
              <a:rPr lang="en-US" sz="3600" b="1" dirty="0">
                <a:solidFill>
                  <a:srgbClr val="FF0000"/>
                </a:solidFill>
              </a:rPr>
              <a:t>Force </a:t>
            </a:r>
            <a:r>
              <a:rPr lang="en-US" sz="3600" b="1" dirty="0" smtClean="0">
                <a:solidFill>
                  <a:srgbClr val="FF0000"/>
                </a:solidFill>
              </a:rPr>
              <a:t>+ </a:t>
            </a:r>
            <a:r>
              <a:rPr lang="en-US" sz="3600" b="1" dirty="0">
                <a:solidFill>
                  <a:srgbClr val="FF0000"/>
                </a:solidFill>
              </a:rPr>
              <a:t>Electric </a:t>
            </a:r>
            <a:r>
              <a:rPr lang="en-US" sz="3600" b="1" dirty="0" smtClean="0">
                <a:solidFill>
                  <a:srgbClr val="FF0000"/>
                </a:solidFill>
              </a:rPr>
              <a:t>Force</a:t>
            </a:r>
          </a:p>
          <a:p>
            <a:pPr eaLnBrk="1" hangingPunct="1"/>
            <a:endParaRPr lang="en-US" sz="3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Calculation of force due to imposed</a:t>
            </a:r>
          </a:p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Electric field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370" name="Rectangle 34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58948" y="533400"/>
            <a:ext cx="7178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From radial symmetry of the setup, </a:t>
            </a:r>
          </a:p>
          <a:p>
            <a:r>
              <a:rPr lang="en-US" sz="2400" dirty="0" smtClean="0">
                <a:latin typeface="Arial Black" pitchFamily="34" charset="0"/>
              </a:rPr>
              <a:t>we expect a net force towards/away from</a:t>
            </a:r>
          </a:p>
          <a:p>
            <a:r>
              <a:rPr lang="en-US" sz="2400" dirty="0" smtClean="0">
                <a:latin typeface="Arial Black" pitchFamily="34" charset="0"/>
              </a:rPr>
              <a:t>The center</a:t>
            </a:r>
            <a:endParaRPr lang="en-IN" sz="2400" dirty="0">
              <a:latin typeface="Arial Black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33800" y="5029200"/>
            <a:ext cx="838200" cy="304800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743200" y="1524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336600"/>
                </a:solidFill>
              </a:rPr>
              <a:t>ELECTRIC FIELD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810000" cy="4462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993300"/>
                </a:solidFill>
                <a:latin typeface="Times New Roman" charset="0"/>
                <a:cs typeface="Times New Roman" charset="0"/>
              </a:rPr>
              <a:t>Assume:</a:t>
            </a:r>
            <a:r>
              <a:rPr lang="en-US" sz="2800" dirty="0" smtClean="0">
                <a:solidFill>
                  <a:srgbClr val="993300"/>
                </a:solidFill>
                <a:latin typeface="Times New Roman" charset="0"/>
                <a:cs typeface="Times New Roman" charset="0"/>
              </a:rPr>
              <a:t> </a:t>
            </a:r>
            <a:endParaRPr lang="en-US" sz="2800" dirty="0">
              <a:solidFill>
                <a:srgbClr val="993300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Laplace’s equation </a:t>
            </a:r>
            <a:r>
              <a:rPr lang="en-US" sz="2800" dirty="0" smtClean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valid </a:t>
            </a:r>
            <a:r>
              <a:rPr lang="en-US" sz="2800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in the Laponite gel </a:t>
            </a:r>
            <a:r>
              <a:rPr lang="en-US" sz="2800" dirty="0" smtClean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away from electrodes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sz="2800" dirty="0" smtClean="0">
              <a:solidFill>
                <a:srgbClr val="0000CC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Boundary Conditions potential </a:t>
            </a:r>
            <a:r>
              <a:rPr lang="en-US" sz="2800" i="1" dirty="0" smtClean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φ </a:t>
            </a:r>
            <a:r>
              <a:rPr lang="en-US" sz="2800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is </a:t>
            </a:r>
            <a:r>
              <a:rPr lang="en-US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+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V (−V ) </a:t>
            </a:r>
            <a:r>
              <a:rPr lang="en-US" sz="2800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at the inner electrode periphery and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−V (+V) </a:t>
            </a:r>
            <a:r>
              <a:rPr lang="en-US" sz="2800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at</a:t>
            </a:r>
            <a:r>
              <a:rPr lang="en-US" sz="2800" i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the outer periphery.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381000" y="5562600"/>
            <a:ext cx="739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3"/>
              </a:buBlip>
            </a:pPr>
            <a:r>
              <a:rPr lang="en-US" sz="3200" b="1" i="1" dirty="0" smtClean="0">
                <a:solidFill>
                  <a:srgbClr val="007434"/>
                </a:solidFill>
              </a:rPr>
              <a:t>φ </a:t>
            </a:r>
            <a:r>
              <a:rPr lang="en-US" sz="3200" b="1" dirty="0">
                <a:solidFill>
                  <a:srgbClr val="007434"/>
                </a:solidFill>
              </a:rPr>
              <a:t>has cylindrical symmetry 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24400" y="914400"/>
            <a:ext cx="3817938" cy="4440238"/>
            <a:chOff x="4724400" y="923567"/>
            <a:chExt cx="3817938" cy="4440596"/>
          </a:xfrm>
        </p:grpSpPr>
        <p:pic>
          <p:nvPicPr>
            <p:cNvPr id="1639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600200"/>
              <a:ext cx="3817938" cy="376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562600" y="923567"/>
              <a:ext cx="1905000" cy="462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Times New Roman" charset="0"/>
                  <a:cs typeface="Times New Roman" charset="0"/>
                </a:rPr>
                <a:t>Potential map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739775" y="11113"/>
            <a:ext cx="7696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336600"/>
                </a:solidFill>
              </a:rPr>
              <a:t>DIRECTION OF FORCE FIELD IN VECTOR MAP</a:t>
            </a:r>
          </a:p>
        </p:txBody>
      </p:sp>
      <p:grpSp>
        <p:nvGrpSpPr>
          <p:cNvPr id="17411" name="Group 23"/>
          <p:cNvGrpSpPr>
            <a:grpSpLocks noChangeAspect="1"/>
          </p:cNvGrpSpPr>
          <p:nvPr/>
        </p:nvGrpSpPr>
        <p:grpSpPr bwMode="auto">
          <a:xfrm>
            <a:off x="215900" y="1039813"/>
            <a:ext cx="8632825" cy="4479925"/>
            <a:chOff x="228600" y="1295400"/>
            <a:chExt cx="8985738" cy="4618091"/>
          </a:xfrm>
        </p:grpSpPr>
        <p:grpSp>
          <p:nvGrpSpPr>
            <p:cNvPr id="17413" name="Group 4"/>
            <p:cNvGrpSpPr>
              <a:grpSpLocks/>
            </p:cNvGrpSpPr>
            <p:nvPr/>
          </p:nvGrpSpPr>
          <p:grpSpPr bwMode="auto">
            <a:xfrm>
              <a:off x="838200" y="1295400"/>
              <a:ext cx="7272338" cy="3733800"/>
              <a:chOff x="914400" y="1524000"/>
              <a:chExt cx="7272420" cy="3733800"/>
            </a:xfrm>
          </p:grpSpPr>
          <p:pic>
            <p:nvPicPr>
              <p:cNvPr id="174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1524000"/>
                <a:ext cx="7272420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495321" y="4870560"/>
                <a:ext cx="381709" cy="3109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990546" y="4870560"/>
                <a:ext cx="381708" cy="3109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8" name="Curved Connector 7"/>
            <p:cNvCxnSpPr/>
            <p:nvPr/>
          </p:nvCxnSpPr>
          <p:spPr>
            <a:xfrm rot="5400000">
              <a:off x="533400" y="3276600"/>
              <a:ext cx="2057400" cy="1905000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5" name="TextBox 9"/>
            <p:cNvSpPr txBox="1">
              <a:spLocks noChangeArrowheads="1"/>
            </p:cNvSpPr>
            <p:nvPr/>
          </p:nvSpPr>
          <p:spPr bwMode="auto">
            <a:xfrm>
              <a:off x="1024597" y="5390271"/>
              <a:ext cx="685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663300"/>
                  </a:solidFill>
                </a:rPr>
                <a:t>-V</a:t>
              </a:r>
            </a:p>
          </p:txBody>
        </p:sp>
        <p:sp>
          <p:nvSpPr>
            <p:cNvPr id="17416" name="TextBox 10"/>
            <p:cNvSpPr txBox="1">
              <a:spLocks noChangeArrowheads="1"/>
            </p:cNvSpPr>
            <p:nvPr/>
          </p:nvSpPr>
          <p:spPr bwMode="auto">
            <a:xfrm>
              <a:off x="228600" y="5181600"/>
              <a:ext cx="685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663300"/>
                  </a:solidFill>
                </a:rPr>
                <a:t>+V</a:t>
              </a:r>
            </a:p>
          </p:txBody>
        </p:sp>
        <p:sp>
          <p:nvSpPr>
            <p:cNvPr id="17417" name="TextBox 11"/>
            <p:cNvSpPr txBox="1">
              <a:spLocks noChangeArrowheads="1"/>
            </p:cNvSpPr>
            <p:nvPr/>
          </p:nvSpPr>
          <p:spPr bwMode="auto">
            <a:xfrm>
              <a:off x="8475784" y="2560321"/>
              <a:ext cx="685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663300"/>
                  </a:solidFill>
                </a:rPr>
                <a:t>+V</a:t>
              </a:r>
            </a:p>
          </p:txBody>
        </p:sp>
        <p:sp>
          <p:nvSpPr>
            <p:cNvPr id="17418" name="TextBox 12"/>
            <p:cNvSpPr txBox="1">
              <a:spLocks noChangeArrowheads="1"/>
            </p:cNvSpPr>
            <p:nvPr/>
          </p:nvSpPr>
          <p:spPr bwMode="auto">
            <a:xfrm>
              <a:off x="8539089" y="4882662"/>
              <a:ext cx="6752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663300"/>
                  </a:solidFill>
                </a:rPr>
                <a:t>-V</a:t>
              </a:r>
            </a:p>
          </p:txBody>
        </p:sp>
        <p:cxnSp>
          <p:nvCxnSpPr>
            <p:cNvPr id="17" name="Curved Connector 16"/>
            <p:cNvCxnSpPr/>
            <p:nvPr/>
          </p:nvCxnSpPr>
          <p:spPr>
            <a:xfrm rot="10800000" flipV="1">
              <a:off x="1447800" y="4953000"/>
              <a:ext cx="838200" cy="685800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/>
            <p:nvPr/>
          </p:nvCxnSpPr>
          <p:spPr>
            <a:xfrm>
              <a:off x="6477000" y="3200400"/>
              <a:ext cx="2057400" cy="1981200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>
              <a:off x="7620000" y="1981200"/>
              <a:ext cx="914400" cy="838200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88" name="TextBox 24"/>
          <p:cNvSpPr txBox="1">
            <a:spLocks noChangeArrowheads="1"/>
          </p:cNvSpPr>
          <p:nvPr/>
        </p:nvSpPr>
        <p:spPr bwMode="auto">
          <a:xfrm>
            <a:off x="509673" y="5599113"/>
            <a:ext cx="79851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002060"/>
                </a:solidFill>
              </a:rPr>
              <a:t>Arrows show direction and magnitude of field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" y="1527176"/>
            <a:ext cx="28273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3" descr="C:\data\pendrive\corrected-fld-equation-picture\corrected-pfld\corrected-pfld-equation-R-30-c-eq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4" y="1600200"/>
            <a:ext cx="27860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54"/>
          <p:cNvSpPr txBox="1">
            <a:spLocks noChangeArrowheads="1"/>
          </p:cNvSpPr>
          <p:nvPr/>
        </p:nvSpPr>
        <p:spPr bwMode="auto">
          <a:xfrm>
            <a:off x="457200" y="16002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V=20</a:t>
            </a:r>
          </a:p>
        </p:txBody>
      </p:sp>
      <p:sp>
        <p:nvSpPr>
          <p:cNvPr id="17416" name="TextBox 55"/>
          <p:cNvSpPr txBox="1">
            <a:spLocks noChangeArrowheads="1"/>
          </p:cNvSpPr>
          <p:nvPr/>
        </p:nvSpPr>
        <p:spPr bwMode="auto">
          <a:xfrm>
            <a:off x="7380288" y="16764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V=10</a:t>
            </a:r>
          </a:p>
        </p:txBody>
      </p:sp>
      <p:pic>
        <p:nvPicPr>
          <p:cNvPr id="17417" name="Picture 54" descr="C:\data\pendrive\corrected-fld-equation-picture\corrected-pfld\corrected-pfld-equation-R-30-c-eq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69" y="1512195"/>
            <a:ext cx="2930731" cy="293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4706" y="415242"/>
            <a:ext cx="74945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Crack formation with nodes driven radially</a:t>
            </a:r>
          </a:p>
          <a:p>
            <a:pPr eaLnBrk="1" hangingPunct="1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away from center with force 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 electric field</a:t>
            </a:r>
            <a:endParaRPr lang="en-IN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78692" y="4800600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V=20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982089" y="480198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V=10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69034" y="4800600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V=5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3685" y="5705515"/>
            <a:ext cx="501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 is proportional to field strength</a:t>
            </a:r>
            <a:endParaRPr lang="en-I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461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191000"/>
            <a:ext cx="8229600" cy="181588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IN" sz="2800" dirty="0"/>
              <a:t>S</a:t>
            </a:r>
            <a:r>
              <a:rPr lang="en-IN" sz="2800" dirty="0" smtClean="0">
                <a:solidFill>
                  <a:schemeClr val="tx1"/>
                </a:solidFill>
              </a:rPr>
              <a:t>mall </a:t>
            </a:r>
            <a:r>
              <a:rPr lang="en-IN" sz="2800" dirty="0">
                <a:solidFill>
                  <a:schemeClr val="tx1"/>
                </a:solidFill>
              </a:rPr>
              <a:t>system (CP) with exaggerated distortion </a:t>
            </a:r>
            <a:r>
              <a:rPr lang="en-IN" sz="2800" dirty="0" smtClean="0">
                <a:solidFill>
                  <a:schemeClr val="tx1"/>
                </a:solidFill>
              </a:rPr>
              <a:t>shows nodes pushed </a:t>
            </a:r>
            <a:r>
              <a:rPr lang="en-IN" sz="2800" dirty="0">
                <a:solidFill>
                  <a:schemeClr val="tx1"/>
                </a:solidFill>
              </a:rPr>
              <a:t>outward. </a:t>
            </a:r>
            <a:endParaRPr lang="en-IN" sz="28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IN" sz="2800" dirty="0" smtClean="0">
                <a:solidFill>
                  <a:schemeClr val="tx1"/>
                </a:solidFill>
              </a:rPr>
              <a:t>Cross-radially </a:t>
            </a:r>
            <a:r>
              <a:rPr lang="en-IN" sz="2800" dirty="0">
                <a:solidFill>
                  <a:schemeClr val="tx1"/>
                </a:solidFill>
              </a:rPr>
              <a:t>placed springs stretch and break, so radial cracks are formed.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Mechanism of formation of radial cracks</a:t>
            </a:r>
            <a:endParaRPr lang="en-I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5" y="2514600"/>
            <a:ext cx="2681287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8"/>
          <p:cNvSpPr txBox="1">
            <a:spLocks noChangeArrowheads="1"/>
          </p:cNvSpPr>
          <p:nvPr/>
        </p:nvSpPr>
        <p:spPr bwMode="auto">
          <a:xfrm>
            <a:off x="152400" y="39688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336600"/>
                </a:solidFill>
              </a:rPr>
              <a:t>NODES ARE DRIVEN TOWARDS THE </a:t>
            </a:r>
            <a:r>
              <a:rPr lang="en-US" sz="3200" b="1" dirty="0" smtClean="0">
                <a:solidFill>
                  <a:srgbClr val="336600"/>
                </a:solidFill>
              </a:rPr>
              <a:t>CENTRE</a:t>
            </a:r>
            <a:endParaRPr lang="en-US" sz="3200" b="1" dirty="0">
              <a:solidFill>
                <a:srgbClr val="336600"/>
              </a:solidFill>
            </a:endParaRP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1144792" y="5486400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V=20</a:t>
            </a:r>
          </a:p>
        </p:txBody>
      </p:sp>
      <p:pic>
        <p:nvPicPr>
          <p:cNvPr id="18439" name="Picture 2" descr="C:\data\pendrive\corrected-fld-equation-picture\corrected-nfld\corrected-nfld-equation-R-30-c-eq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4" y="2514600"/>
            <a:ext cx="2690811" cy="26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4038600" y="5468604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V=10</a:t>
            </a:r>
          </a:p>
        </p:txBody>
      </p:sp>
      <p:pic>
        <p:nvPicPr>
          <p:cNvPr id="18441" name="Picture 3" descr="C:\data\pendrive\corrected-fld-equation-picture\corrected-nfld\corrected-nfld-equation-R-30-c-eq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33" y="2514601"/>
            <a:ext cx="2690810" cy="26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6960164" y="5435189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V=5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/>
      <p:bldP spid="18440" grpId="0"/>
      <p:bldP spid="184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391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391" y="4495800"/>
            <a:ext cx="8458200" cy="181588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IN" sz="2800" dirty="0" smtClean="0">
                <a:solidFill>
                  <a:schemeClr val="tx1"/>
                </a:solidFill>
              </a:rPr>
              <a:t>Small </a:t>
            </a:r>
            <a:r>
              <a:rPr lang="en-IN" sz="2800" dirty="0">
                <a:solidFill>
                  <a:schemeClr val="tx1"/>
                </a:solidFill>
              </a:rPr>
              <a:t>system (CN) with exaggerated distortion </a:t>
            </a:r>
            <a:r>
              <a:rPr lang="en-IN" sz="2800" dirty="0" smtClean="0">
                <a:solidFill>
                  <a:schemeClr val="tx1"/>
                </a:solidFill>
              </a:rPr>
              <a:t>shows nodes pushed inward</a:t>
            </a:r>
            <a:r>
              <a:rPr lang="en-IN" sz="2800" dirty="0">
                <a:solidFill>
                  <a:schemeClr val="tx1"/>
                </a:solidFill>
              </a:rPr>
              <a:t>. </a:t>
            </a:r>
            <a:endParaRPr lang="en-IN" sz="28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IN" sz="2800" dirty="0" smtClean="0">
                <a:solidFill>
                  <a:schemeClr val="tx1"/>
                </a:solidFill>
              </a:rPr>
              <a:t>Radially </a:t>
            </a:r>
            <a:r>
              <a:rPr lang="en-IN" sz="2800" dirty="0">
                <a:solidFill>
                  <a:schemeClr val="tx1"/>
                </a:solidFill>
              </a:rPr>
              <a:t>placed springs stretch and break, so cross-radial cracks are formed.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Mechanism of formation of cross-radial cracks</a:t>
            </a:r>
            <a:endParaRPr lang="en-I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ujata\Desktop\sukhi\circ-crack\circular-radial-field\pfld-throughout\75h-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2057400" cy="20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2200667" cy="22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08526"/>
            <a:ext cx="201701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ata\pendrive\corrected-fld-equation-picture\corrected-nfld\corrected-nfld-equation-R-30-c-eq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49" y="3927217"/>
            <a:ext cx="2350167" cy="235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680572"/>
            <a:ext cx="586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Notice a strong qualitative match  in Patterns </a:t>
            </a:r>
            <a:endParaRPr lang="en-I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0108" y="4779134"/>
            <a:ext cx="892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Centre</a:t>
            </a:r>
          </a:p>
          <a:p>
            <a:r>
              <a:rPr lang="en-US" sz="2800" b="1" dirty="0"/>
              <a:t>-</a:t>
            </a:r>
            <a:r>
              <a:rPr lang="en-US" sz="2800" b="1" dirty="0" err="1" smtClean="0"/>
              <a:t>ve</a:t>
            </a:r>
            <a:endParaRPr lang="en-IN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438400"/>
            <a:ext cx="892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r>
              <a:rPr lang="en-US" sz="2800" b="1" dirty="0" err="1" smtClean="0">
                <a:solidFill>
                  <a:srgbClr val="FF0000"/>
                </a:solidFill>
              </a:rPr>
              <a:t>ve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384" y="4409802"/>
            <a:ext cx="1848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Nodes forced</a:t>
            </a:r>
          </a:p>
          <a:p>
            <a:r>
              <a:rPr lang="en-US" sz="2400" dirty="0" smtClean="0"/>
              <a:t>towards</a:t>
            </a:r>
          </a:p>
          <a:p>
            <a:r>
              <a:rPr lang="en-US" sz="2400" dirty="0" smtClean="0"/>
              <a:t>center</a:t>
            </a:r>
            <a:endParaRPr lang="en-I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260371" y="1995948"/>
            <a:ext cx="1848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Nodes forced</a:t>
            </a:r>
          </a:p>
          <a:p>
            <a:r>
              <a:rPr lang="en-US" sz="2400" dirty="0" smtClean="0"/>
              <a:t>Away from</a:t>
            </a:r>
          </a:p>
          <a:p>
            <a:r>
              <a:rPr lang="en-US" sz="2400" dirty="0" smtClean="0"/>
              <a:t>center</a:t>
            </a:r>
            <a:endParaRPr lang="en-IN" sz="2400" dirty="0"/>
          </a:p>
        </p:txBody>
      </p:sp>
      <p:sp>
        <p:nvSpPr>
          <p:cNvPr id="11" name="Right Arrow 10"/>
          <p:cNvSpPr/>
          <p:nvPr/>
        </p:nvSpPr>
        <p:spPr>
          <a:xfrm>
            <a:off x="4038600" y="2397321"/>
            <a:ext cx="568121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>
            <a:off x="4038600" y="4779134"/>
            <a:ext cx="568121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900362" y="3523751"/>
            <a:ext cx="641694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Are </a:t>
            </a:r>
            <a:r>
              <a:rPr lang="en-US" sz="3200" dirty="0" err="1" smtClean="0"/>
              <a:t>Laponite</a:t>
            </a:r>
            <a:r>
              <a:rPr lang="en-US" sz="3200" dirty="0" smtClean="0"/>
              <a:t> particles </a:t>
            </a:r>
            <a:r>
              <a:rPr lang="en-US" sz="3200" b="1" dirty="0" smtClean="0">
                <a:solidFill>
                  <a:srgbClr val="FF0000"/>
                </a:solidFill>
              </a:rPr>
              <a:t>+</a:t>
            </a:r>
            <a:r>
              <a:rPr lang="en-US" sz="3200" b="1" dirty="0" err="1" smtClean="0">
                <a:solidFill>
                  <a:srgbClr val="FF0000"/>
                </a:solidFill>
              </a:rPr>
              <a:t>ve</a:t>
            </a:r>
            <a:r>
              <a:rPr lang="en-US" sz="3200" dirty="0" smtClean="0"/>
              <a:t> charged ??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7905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14400"/>
            <a:ext cx="679968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There is a </a:t>
            </a:r>
            <a:r>
              <a:rPr lang="en-US" sz="3200" b="1" dirty="0" smtClean="0">
                <a:solidFill>
                  <a:srgbClr val="C00000"/>
                </a:solidFill>
              </a:rPr>
              <a:t>contradiction</a:t>
            </a:r>
            <a:r>
              <a:rPr lang="en-US" sz="3200" dirty="0" smtClean="0"/>
              <a:t> here</a:t>
            </a:r>
          </a:p>
          <a:p>
            <a:endParaRPr lang="en-US" sz="3200" dirty="0"/>
          </a:p>
          <a:p>
            <a:r>
              <a:rPr lang="en-US" sz="3200" dirty="0" smtClean="0"/>
              <a:t>Clay macro-ions in colloidal solution are</a:t>
            </a:r>
          </a:p>
          <a:p>
            <a:r>
              <a:rPr lang="en-US" sz="3200" dirty="0" smtClean="0"/>
              <a:t>Known to be –</a:t>
            </a:r>
            <a:r>
              <a:rPr lang="en-US" sz="3200" dirty="0" err="1" smtClean="0"/>
              <a:t>ve</a:t>
            </a:r>
            <a:r>
              <a:rPr lang="en-US" sz="3200" dirty="0" smtClean="0"/>
              <a:t> charged</a:t>
            </a:r>
          </a:p>
          <a:p>
            <a:endParaRPr lang="en-US" sz="3200" dirty="0"/>
          </a:p>
          <a:p>
            <a:r>
              <a:rPr lang="en-US" sz="3200" dirty="0" smtClean="0"/>
              <a:t>A possible explanation  -</a:t>
            </a:r>
          </a:p>
          <a:p>
            <a:endParaRPr lang="en-US" sz="3200" dirty="0"/>
          </a:p>
          <a:p>
            <a:r>
              <a:rPr lang="en-US" sz="3200" dirty="0" smtClean="0">
                <a:latin typeface="Arial Black" pitchFamily="34" charset="0"/>
              </a:rPr>
              <a:t>Overcharging of macro-ions </a:t>
            </a:r>
          </a:p>
          <a:p>
            <a:r>
              <a:rPr lang="en-US" sz="3200" dirty="0" smtClean="0">
                <a:latin typeface="Arial Black" pitchFamily="34" charset="0"/>
              </a:rPr>
              <a:t>in colloids </a:t>
            </a:r>
            <a:endParaRPr lang="en-IN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0412"/>
            <a:ext cx="8991600" cy="53860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Overcharging effect </a:t>
            </a:r>
            <a:r>
              <a:rPr lang="en-US" sz="3200" b="1" dirty="0" smtClean="0">
                <a:solidFill>
                  <a:srgbClr val="FF0000"/>
                </a:solidFill>
              </a:rPr>
              <a:t>in colloids</a:t>
            </a:r>
            <a:endParaRPr lang="en-IN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IN" sz="2400" dirty="0" smtClean="0">
                <a:solidFill>
                  <a:schemeClr val="tx1"/>
                </a:solidFill>
              </a:rPr>
              <a:t>Colloidal </a:t>
            </a:r>
            <a:r>
              <a:rPr lang="en-IN" sz="2400" dirty="0">
                <a:solidFill>
                  <a:schemeClr val="tx1"/>
                </a:solidFill>
              </a:rPr>
              <a:t>particles </a:t>
            </a:r>
            <a:r>
              <a:rPr lang="en-IN" sz="2400" dirty="0" smtClean="0">
                <a:solidFill>
                  <a:schemeClr val="tx1"/>
                </a:solidFill>
              </a:rPr>
              <a:t>dissociate </a:t>
            </a:r>
            <a:r>
              <a:rPr lang="en-IN" sz="2400" dirty="0">
                <a:solidFill>
                  <a:schemeClr val="tx1"/>
                </a:solidFill>
              </a:rPr>
              <a:t>in water </a:t>
            </a:r>
            <a:r>
              <a:rPr lang="en-IN" sz="2400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IN" sz="2400" dirty="0" smtClean="0">
                <a:solidFill>
                  <a:schemeClr val="tx1"/>
                </a:solidFill>
              </a:rPr>
              <a:t> </a:t>
            </a:r>
            <a:r>
              <a:rPr lang="en-IN" sz="2800" dirty="0" smtClean="0">
                <a:solidFill>
                  <a:schemeClr val="tx2">
                    <a:lumMod val="75000"/>
                  </a:schemeClr>
                </a:solidFill>
              </a:rPr>
              <a:t>macro-ions</a:t>
            </a:r>
            <a:r>
              <a:rPr lang="en-IN" sz="2400" dirty="0" smtClean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IN" sz="2400" dirty="0" smtClean="0">
                <a:solidFill>
                  <a:schemeClr val="tx1"/>
                </a:solidFill>
              </a:rPr>
              <a:t>with </a:t>
            </a:r>
            <a:r>
              <a:rPr lang="en-IN" sz="2800" b="1" dirty="0" smtClean="0">
                <a:solidFill>
                  <a:schemeClr val="tx1"/>
                </a:solidFill>
              </a:rPr>
              <a:t>–</a:t>
            </a:r>
            <a:r>
              <a:rPr lang="en-IN" sz="2800" b="1" dirty="0" err="1" smtClean="0">
                <a:solidFill>
                  <a:schemeClr val="tx1"/>
                </a:solidFill>
              </a:rPr>
              <a:t>ve</a:t>
            </a:r>
            <a:r>
              <a:rPr lang="en-IN" sz="2800" b="1" dirty="0" smtClean="0">
                <a:solidFill>
                  <a:schemeClr val="tx1"/>
                </a:solidFill>
              </a:rPr>
              <a:t> </a:t>
            </a:r>
            <a:r>
              <a:rPr lang="en-IN" sz="2400" dirty="0" smtClean="0">
                <a:solidFill>
                  <a:schemeClr val="tx1"/>
                </a:solidFill>
              </a:rPr>
              <a:t>surface </a:t>
            </a:r>
            <a:r>
              <a:rPr lang="en-IN" sz="2400" dirty="0">
                <a:solidFill>
                  <a:schemeClr val="tx1"/>
                </a:solidFill>
              </a:rPr>
              <a:t>charge </a:t>
            </a:r>
            <a:r>
              <a:rPr lang="en-IN" sz="2800" dirty="0" smtClean="0">
                <a:solidFill>
                  <a:srgbClr val="C00000"/>
                </a:solidFill>
              </a:rPr>
              <a:t>+</a:t>
            </a:r>
            <a:r>
              <a:rPr lang="en-IN" sz="2800" dirty="0" err="1" smtClean="0">
                <a:solidFill>
                  <a:srgbClr val="C00000"/>
                </a:solidFill>
              </a:rPr>
              <a:t>ve</a:t>
            </a:r>
            <a:r>
              <a:rPr lang="en-IN" sz="2800" dirty="0" smtClean="0">
                <a:solidFill>
                  <a:srgbClr val="C00000"/>
                </a:solidFill>
              </a:rPr>
              <a:t> </a:t>
            </a:r>
            <a:r>
              <a:rPr lang="en-IN" sz="2400" dirty="0" err="1" smtClean="0">
                <a:solidFill>
                  <a:schemeClr val="tx1"/>
                </a:solidFill>
              </a:rPr>
              <a:t>counterions</a:t>
            </a:r>
            <a:r>
              <a:rPr lang="en-IN" sz="2400" dirty="0">
                <a:solidFill>
                  <a:schemeClr val="tx1"/>
                </a:solidFill>
              </a:rPr>
              <a:t>. </a:t>
            </a:r>
          </a:p>
          <a:p>
            <a:pPr>
              <a:defRPr/>
            </a:pPr>
            <a:endParaRPr lang="en-IN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IN" sz="2400" dirty="0" err="1">
                <a:solidFill>
                  <a:srgbClr val="0000FF"/>
                </a:solidFill>
              </a:rPr>
              <a:t>Counterions</a:t>
            </a:r>
            <a:r>
              <a:rPr lang="en-IN" sz="2400" dirty="0">
                <a:solidFill>
                  <a:srgbClr val="0000FF"/>
                </a:solidFill>
              </a:rPr>
              <a:t> form a </a:t>
            </a:r>
            <a:r>
              <a:rPr lang="en-IN" sz="2800" b="1" dirty="0">
                <a:solidFill>
                  <a:srgbClr val="0000FF"/>
                </a:solidFill>
              </a:rPr>
              <a:t>double layer </a:t>
            </a:r>
            <a:r>
              <a:rPr lang="en-IN" sz="2400" dirty="0">
                <a:solidFill>
                  <a:srgbClr val="0000FF"/>
                </a:solidFill>
              </a:rPr>
              <a:t>on the surface of the clay platelet, screening the bare charge.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IN" sz="2400" dirty="0" smtClean="0">
                <a:solidFill>
                  <a:schemeClr val="tx1"/>
                </a:solidFill>
              </a:rPr>
              <a:t>Presence of </a:t>
            </a:r>
            <a:r>
              <a:rPr lang="en-IN" sz="2800" b="1" dirty="0" smtClean="0">
                <a:solidFill>
                  <a:srgbClr val="C00000"/>
                </a:solidFill>
              </a:rPr>
              <a:t>multivalent </a:t>
            </a:r>
            <a:r>
              <a:rPr lang="en-IN" sz="2800" b="1" dirty="0" err="1" smtClean="0">
                <a:solidFill>
                  <a:srgbClr val="C00000"/>
                </a:solidFill>
              </a:rPr>
              <a:t>cations</a:t>
            </a:r>
            <a:r>
              <a:rPr lang="en-IN" sz="2800" b="1" dirty="0" smtClean="0">
                <a:solidFill>
                  <a:srgbClr val="C00000"/>
                </a:solidFill>
              </a:rPr>
              <a:t> </a:t>
            </a:r>
            <a:r>
              <a:rPr lang="en-IN" sz="2400" dirty="0">
                <a:solidFill>
                  <a:schemeClr val="tx1"/>
                </a:solidFill>
              </a:rPr>
              <a:t>can lead to a strong accumulation of opposite charge on the surface, which actually </a:t>
            </a:r>
            <a:r>
              <a:rPr lang="en-IN" sz="2400" b="1" i="1" dirty="0">
                <a:solidFill>
                  <a:srgbClr val="C00000"/>
                </a:solidFill>
              </a:rPr>
              <a:t>reverses</a:t>
            </a:r>
            <a:r>
              <a:rPr lang="en-IN" sz="2400" dirty="0">
                <a:solidFill>
                  <a:schemeClr val="tx1"/>
                </a:solidFill>
              </a:rPr>
              <a:t> the net charge on the </a:t>
            </a:r>
            <a:r>
              <a:rPr lang="en-IN" sz="2400" dirty="0" err="1">
                <a:solidFill>
                  <a:schemeClr val="tx1"/>
                </a:solidFill>
              </a:rPr>
              <a:t>macroion</a:t>
            </a:r>
            <a:r>
              <a:rPr lang="en-IN" sz="2400" dirty="0">
                <a:solidFill>
                  <a:schemeClr val="tx1"/>
                </a:solidFill>
              </a:rPr>
              <a:t>.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In our </a:t>
            </a:r>
            <a:r>
              <a:rPr lang="en-US" sz="2400" dirty="0" smtClean="0">
                <a:solidFill>
                  <a:srgbClr val="0000FF"/>
                </a:solidFill>
              </a:rPr>
              <a:t>experiment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3+ 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ions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anode </a:t>
            </a:r>
            <a:r>
              <a:rPr lang="en-US" sz="2400" dirty="0" smtClean="0">
                <a:solidFill>
                  <a:srgbClr val="0000FF"/>
                </a:solidFill>
              </a:rPr>
              <a:t>may overcharge </a:t>
            </a:r>
            <a:r>
              <a:rPr lang="en-US" sz="2400" dirty="0">
                <a:solidFill>
                  <a:srgbClr val="0000FF"/>
                </a:solidFill>
              </a:rPr>
              <a:t>the </a:t>
            </a:r>
            <a:r>
              <a:rPr lang="en-US" sz="2400" dirty="0" err="1">
                <a:solidFill>
                  <a:srgbClr val="0000FF"/>
                </a:solidFill>
              </a:rPr>
              <a:t>laponite</a:t>
            </a:r>
            <a:r>
              <a:rPr lang="en-US" sz="2400" dirty="0">
                <a:solidFill>
                  <a:srgbClr val="0000FF"/>
                </a:solidFill>
              </a:rPr>
              <a:t> disks </a:t>
            </a:r>
            <a:r>
              <a:rPr lang="en-US" sz="2400" dirty="0" smtClean="0">
                <a:solidFill>
                  <a:srgbClr val="0000FF"/>
                </a:solidFill>
              </a:rPr>
              <a:t>making them effectively </a:t>
            </a:r>
            <a:r>
              <a:rPr lang="en-US" sz="2800" dirty="0" smtClean="0">
                <a:solidFill>
                  <a:srgbClr val="C00000"/>
                </a:solidFill>
              </a:rPr>
              <a:t>+</a:t>
            </a:r>
            <a:r>
              <a:rPr lang="en-US" sz="2800" dirty="0" err="1" smtClean="0">
                <a:solidFill>
                  <a:srgbClr val="C00000"/>
                </a:solidFill>
              </a:rPr>
              <a:t>ve</a:t>
            </a:r>
            <a:r>
              <a:rPr lang="en-US" sz="2800" dirty="0" smtClean="0">
                <a:solidFill>
                  <a:srgbClr val="C00000"/>
                </a:solidFill>
              </a:rPr>
              <a:t> charged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606502"/>
            <a:ext cx="7902613" cy="123110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This counter-intuitive effect arises from strong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localization and interaction between Counter-ions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838200"/>
            <a:ext cx="83029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 are all familiar with Desiccation cracks in clay</a:t>
            </a:r>
          </a:p>
          <a:p>
            <a:r>
              <a:rPr lang="en-US" sz="3200" dirty="0" smtClean="0"/>
              <a:t>Natural clay is not homogeneous</a:t>
            </a:r>
          </a:p>
          <a:p>
            <a:r>
              <a:rPr lang="en-US" sz="3200" dirty="0" smtClean="0"/>
              <a:t>For experiments we choose 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LAPONITE </a:t>
            </a:r>
          </a:p>
          <a:p>
            <a:r>
              <a:rPr lang="en-US" sz="3200" dirty="0" smtClean="0"/>
              <a:t>a synthetic clay</a:t>
            </a:r>
            <a:endParaRPr lang="en-I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4038600"/>
            <a:ext cx="8197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Inhomogeneity in the system arises from</a:t>
            </a:r>
          </a:p>
          <a:p>
            <a:r>
              <a:rPr lang="en-US" sz="3600" dirty="0" smtClean="0"/>
              <a:t>An </a:t>
            </a:r>
            <a:r>
              <a:rPr lang="en-US" sz="3600" dirty="0" smtClean="0">
                <a:latin typeface="Arial Black" pitchFamily="34" charset="0"/>
              </a:rPr>
              <a:t>Electric field </a:t>
            </a:r>
            <a:r>
              <a:rPr lang="en-US" sz="3600" dirty="0" smtClean="0"/>
              <a:t>acting on the system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7308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81600" y="2402788"/>
            <a:ext cx="3657600" cy="3429000"/>
          </a:xfrm>
          <a:prstGeom prst="roundRect">
            <a:avLst>
              <a:gd name="adj" fmla="val 3974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5190698" y="1760561"/>
            <a:ext cx="3657600" cy="3046988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3200" dirty="0" smtClean="0">
                <a:solidFill>
                  <a:schemeClr val="bg1"/>
                </a:solidFill>
              </a:rPr>
              <a:t>Overcharged configuration has minimum energy –</a:t>
            </a:r>
          </a:p>
          <a:p>
            <a:pPr>
              <a:defRPr/>
            </a:pPr>
            <a:endParaRPr lang="en-IN" sz="32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More so for </a:t>
            </a: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larger macro-ions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201304" y="381000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IN" sz="3200" dirty="0" smtClean="0">
                <a:solidFill>
                  <a:schemeClr val="tx2">
                    <a:lumMod val="75000"/>
                  </a:schemeClr>
                </a:solidFill>
              </a:rPr>
              <a:t>Simulations demonstrating overcharging</a:t>
            </a:r>
            <a:r>
              <a:rPr lang="en-IN" sz="2400" dirty="0" smtClean="0">
                <a:solidFill>
                  <a:srgbClr val="FF0000"/>
                </a:solidFill>
              </a:rPr>
              <a:t>  </a:t>
            </a:r>
            <a:r>
              <a:rPr lang="fr-FR" sz="2400" dirty="0" err="1" smtClean="0"/>
              <a:t>Ref</a:t>
            </a:r>
            <a:r>
              <a:rPr lang="fr-FR" sz="2400" dirty="0"/>
              <a:t>: R. </a:t>
            </a:r>
            <a:r>
              <a:rPr lang="fr-FR" sz="2400" dirty="0" err="1"/>
              <a:t>Messina</a:t>
            </a:r>
            <a:r>
              <a:rPr lang="fr-FR" sz="2400" dirty="0"/>
              <a:t>, J. Phys.: </a:t>
            </a:r>
            <a:r>
              <a:rPr lang="fr-FR" sz="2400" dirty="0" err="1"/>
              <a:t>Condens</a:t>
            </a:r>
            <a:r>
              <a:rPr lang="fr-FR" sz="2400" dirty="0"/>
              <a:t>. </a:t>
            </a:r>
            <a:r>
              <a:rPr lang="fr-FR" sz="2400" dirty="0" err="1"/>
              <a:t>Matter</a:t>
            </a:r>
            <a:r>
              <a:rPr lang="fr-FR" sz="2400" dirty="0"/>
              <a:t> </a:t>
            </a:r>
            <a:r>
              <a:rPr lang="fr-FR" sz="2400" b="1" dirty="0"/>
              <a:t>21, 113102 (2009</a:t>
            </a:r>
            <a:r>
              <a:rPr lang="fr-FR" sz="2400" b="1" dirty="0" smtClean="0"/>
              <a:t>).</a:t>
            </a:r>
            <a:endParaRPr lang="en-IN" sz="2400" dirty="0">
              <a:solidFill>
                <a:schemeClr val="tx1"/>
              </a:solidFill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648200" cy="377666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52889" y="1008062"/>
            <a:ext cx="4843462" cy="4173537"/>
            <a:chOff x="2667000" y="1524000"/>
            <a:chExt cx="4734460" cy="3657600"/>
          </a:xfrm>
        </p:grpSpPr>
        <p:pic>
          <p:nvPicPr>
            <p:cNvPr id="922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24000"/>
              <a:ext cx="473446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 rot="-1598216">
              <a:off x="3171477" y="2204666"/>
              <a:ext cx="22076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Negative side</a:t>
              </a:r>
            </a:p>
          </p:txBody>
        </p:sp>
      </p:grpSp>
      <p:sp>
        <p:nvSpPr>
          <p:cNvPr id="9219" name="TextBox 11"/>
          <p:cNvSpPr txBox="1">
            <a:spLocks noChangeArrowheads="1"/>
          </p:cNvSpPr>
          <p:nvPr/>
        </p:nvSpPr>
        <p:spPr bwMode="auto">
          <a:xfrm>
            <a:off x="838200" y="304800"/>
            <a:ext cx="68749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336600"/>
                </a:solidFill>
              </a:rPr>
              <a:t>More indications of Overcharging</a:t>
            </a:r>
            <a:endParaRPr lang="en-US" sz="3600" b="1" dirty="0">
              <a:solidFill>
                <a:srgbClr val="33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088" y="1450975"/>
            <a:ext cx="3733800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Thickening of the laponite film near the negative electrode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.</a:t>
            </a:r>
          </a:p>
          <a:p>
            <a:pPr>
              <a:buFontTx/>
              <a:buBlip>
                <a:blip r:embed="rId3"/>
              </a:buBlip>
              <a:defRPr/>
            </a:pP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In circular geometry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92075" y="6083300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Ref: T. Khatun , M. D. Choudhury T. Dutta and S. Tarafdar , </a:t>
            </a:r>
            <a:r>
              <a:rPr lang="en-US" sz="2000" i="1">
                <a:solidFill>
                  <a:schemeClr val="tx1"/>
                </a:solidFill>
              </a:rPr>
              <a:t>Phys. Rev.</a:t>
            </a:r>
            <a:r>
              <a:rPr lang="en-US" sz="2000">
                <a:solidFill>
                  <a:schemeClr val="tx1"/>
                </a:solidFill>
              </a:rPr>
              <a:t> E </a:t>
            </a:r>
            <a:r>
              <a:rPr lang="en-US" sz="2000" b="1">
                <a:solidFill>
                  <a:schemeClr val="tx1"/>
                </a:solidFill>
              </a:rPr>
              <a:t>86, 016114 (2012)</a:t>
            </a:r>
            <a:endParaRPr 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2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267200"/>
            <a:ext cx="710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C:\Users\Sujata\Desktop\mem-paper\field-throughout-L\thickness-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97" y="2398713"/>
            <a:ext cx="68119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705040" y="1149823"/>
            <a:ext cx="6935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Calibri" pitchFamily="34" charset="0"/>
              </a:rPr>
              <a:t>Initial  solidification and shrinking at the +</a:t>
            </a:r>
            <a:r>
              <a:rPr lang="en-US" sz="2400" dirty="0" err="1">
                <a:latin typeface="Calibri" pitchFamily="34" charset="0"/>
              </a:rPr>
              <a:t>ve</a:t>
            </a:r>
            <a:r>
              <a:rPr lang="en-US" sz="2400" dirty="0">
                <a:latin typeface="Calibri" pitchFamily="34" charset="0"/>
              </a:rPr>
              <a:t> electrode</a:t>
            </a:r>
          </a:p>
          <a:p>
            <a:pPr eaLnBrk="1" hangingPunct="1"/>
            <a:r>
              <a:rPr lang="en-US" sz="2400" dirty="0">
                <a:latin typeface="Calibri" pitchFamily="34" charset="0"/>
                <a:sym typeface="Symbol" pitchFamily="18" charset="2"/>
              </a:rPr>
              <a:t> ,  photo t = 20hr:38min</a:t>
            </a:r>
            <a:r>
              <a:rPr lang="en-US" sz="2400" dirty="0">
                <a:latin typeface="Calibri" pitchFamily="34" charset="0"/>
              </a:rPr>
              <a:t> </a:t>
            </a:r>
            <a:endParaRPr lang="en-IN" sz="2400" dirty="0">
              <a:latin typeface="Calibri" pitchFamily="34" charset="0"/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1143000" y="3458310"/>
            <a:ext cx="641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Calibri" pitchFamily="34" charset="0"/>
              </a:rPr>
              <a:t>Thickening at –</a:t>
            </a:r>
            <a:r>
              <a:rPr lang="en-US" sz="2400" dirty="0" err="1">
                <a:latin typeface="Calibri" pitchFamily="34" charset="0"/>
              </a:rPr>
              <a:t>ve</a:t>
            </a:r>
            <a:r>
              <a:rPr lang="en-US" sz="2400" dirty="0">
                <a:latin typeface="Calibri" pitchFamily="34" charset="0"/>
              </a:rPr>
              <a:t> electrode, Photo t = 95hr:54min</a:t>
            </a:r>
            <a:endParaRPr lang="en-IN" sz="2400" dirty="0">
              <a:latin typeface="Calibri" pitchFamily="34" charset="0"/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06375" y="2483643"/>
            <a:ext cx="846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Calibri" pitchFamily="34" charset="0"/>
              </a:rPr>
              <a:t>+</a:t>
            </a:r>
            <a:r>
              <a:rPr lang="en-US" sz="3600" dirty="0" err="1">
                <a:latin typeface="Calibri" pitchFamily="34" charset="0"/>
              </a:rPr>
              <a:t>ve</a:t>
            </a:r>
            <a:endParaRPr lang="en-IN" sz="3600" dirty="0">
              <a:latin typeface="Calibri" pitchFamily="34" charset="0"/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7971631" y="2409494"/>
            <a:ext cx="823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latin typeface="Calibri" pitchFamily="34" charset="0"/>
              </a:rPr>
              <a:t>-</a:t>
            </a:r>
            <a:r>
              <a:rPr lang="en-US" sz="4000" dirty="0" err="1">
                <a:latin typeface="Calibri" pitchFamily="34" charset="0"/>
              </a:rPr>
              <a:t>ve</a:t>
            </a:r>
            <a:endParaRPr lang="en-IN" sz="40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6208" y="418476"/>
            <a:ext cx="6346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Berlin Sans FB Demi" pitchFamily="34" charset="0"/>
              </a:rPr>
              <a:t>Also observed in rectangular geometry</a:t>
            </a:r>
            <a:endParaRPr lang="en-IN" sz="2800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143000"/>
            <a:ext cx="65376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We try a similar analysis for the </a:t>
            </a:r>
          </a:p>
          <a:p>
            <a:r>
              <a:rPr lang="en-US" sz="2800" dirty="0" smtClean="0">
                <a:latin typeface="Arial Black" pitchFamily="34" charset="0"/>
              </a:rPr>
              <a:t>Rectangular system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667000"/>
            <a:ext cx="64064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Problem</a:t>
            </a:r>
            <a:r>
              <a:rPr lang="en-US" sz="3600" dirty="0" smtClean="0"/>
              <a:t>: </a:t>
            </a:r>
          </a:p>
          <a:p>
            <a:r>
              <a:rPr lang="en-US" sz="3600" dirty="0" smtClean="0"/>
              <a:t>Boundary conditions at the sides </a:t>
            </a:r>
          </a:p>
          <a:p>
            <a:r>
              <a:rPr lang="en-US" sz="3600" dirty="0" smtClean="0"/>
              <a:t>(normal to electrodes)</a:t>
            </a:r>
          </a:p>
          <a:p>
            <a:r>
              <a:rPr lang="en-US" sz="3600" dirty="0" smtClean="0"/>
              <a:t>Are not well-defined</a:t>
            </a:r>
            <a:endParaRPr lang="en-IN" sz="3600" dirty="0"/>
          </a:p>
        </p:txBody>
      </p:sp>
      <p:sp>
        <p:nvSpPr>
          <p:cNvPr id="4" name="Rectangle 3"/>
          <p:cNvSpPr/>
          <p:nvPr/>
        </p:nvSpPr>
        <p:spPr>
          <a:xfrm>
            <a:off x="6172200" y="4267200"/>
            <a:ext cx="1600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>
            <a:off x="6172200" y="4267200"/>
            <a:ext cx="1600200" cy="0"/>
          </a:xfrm>
          <a:prstGeom prst="line">
            <a:avLst/>
          </a:prstGeom>
          <a:ln w="53975">
            <a:solidFill>
              <a:srgbClr val="D62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2200" y="6324600"/>
            <a:ext cx="16002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7434" y="3528774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+V</a:t>
            </a:r>
            <a:endParaRPr lang="en-I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87434" y="6273225"/>
            <a:ext cx="542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-</a:t>
            </a:r>
            <a:r>
              <a:rPr lang="en-US" sz="3200" dirty="0" smtClean="0"/>
              <a:t>V</a:t>
            </a:r>
            <a:endParaRPr lang="en-IN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606019" y="5004081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??</a:t>
            </a:r>
            <a:endParaRPr lang="en-I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2164" y="5042652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??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9068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3048000"/>
            <a:ext cx="1828800" cy="2667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90600" y="3048000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90600" y="4572000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609600" y="4202113"/>
            <a:ext cx="75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20 cm</a:t>
            </a:r>
            <a:endParaRPr lang="en-IN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447800" y="59436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19400" y="59436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1985963" y="5759450"/>
            <a:ext cx="92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11.7 cm</a:t>
            </a:r>
            <a:endParaRPr lang="en-IN">
              <a:latin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800" y="31242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47800" y="5638800"/>
            <a:ext cx="1828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2728913" y="2609850"/>
            <a:ext cx="708025" cy="517525"/>
          </a:xfrm>
          <a:custGeom>
            <a:avLst/>
            <a:gdLst>
              <a:gd name="connsiteX0" fmla="*/ 0 w 707922"/>
              <a:gd name="connsiteY0" fmla="*/ 516193 h 516193"/>
              <a:gd name="connsiteX1" fmla="*/ 14748 w 707922"/>
              <a:gd name="connsiteY1" fmla="*/ 368709 h 516193"/>
              <a:gd name="connsiteX2" fmla="*/ 103238 w 707922"/>
              <a:gd name="connsiteY2" fmla="*/ 294967 h 516193"/>
              <a:gd name="connsiteX3" fmla="*/ 235974 w 707922"/>
              <a:gd name="connsiteY3" fmla="*/ 221225 h 516193"/>
              <a:gd name="connsiteX4" fmla="*/ 280219 w 707922"/>
              <a:gd name="connsiteY4" fmla="*/ 235974 h 516193"/>
              <a:gd name="connsiteX5" fmla="*/ 294967 w 707922"/>
              <a:gd name="connsiteY5" fmla="*/ 280219 h 516193"/>
              <a:gd name="connsiteX6" fmla="*/ 250722 w 707922"/>
              <a:gd name="connsiteY6" fmla="*/ 265470 h 516193"/>
              <a:gd name="connsiteX7" fmla="*/ 235974 w 707922"/>
              <a:gd name="connsiteY7" fmla="*/ 132735 h 516193"/>
              <a:gd name="connsiteX8" fmla="*/ 398206 w 707922"/>
              <a:gd name="connsiteY8" fmla="*/ 147483 h 516193"/>
              <a:gd name="connsiteX9" fmla="*/ 412954 w 707922"/>
              <a:gd name="connsiteY9" fmla="*/ 191729 h 516193"/>
              <a:gd name="connsiteX10" fmla="*/ 383458 w 707922"/>
              <a:gd name="connsiteY10" fmla="*/ 147483 h 516193"/>
              <a:gd name="connsiteX11" fmla="*/ 442451 w 707922"/>
              <a:gd name="connsiteY11" fmla="*/ 44245 h 516193"/>
              <a:gd name="connsiteX12" fmla="*/ 486696 w 707922"/>
              <a:gd name="connsiteY12" fmla="*/ 29496 h 516193"/>
              <a:gd name="connsiteX13" fmla="*/ 619432 w 707922"/>
              <a:gd name="connsiteY13" fmla="*/ 88490 h 516193"/>
              <a:gd name="connsiteX14" fmla="*/ 604683 w 707922"/>
              <a:gd name="connsiteY14" fmla="*/ 147483 h 516193"/>
              <a:gd name="connsiteX15" fmla="*/ 530942 w 707922"/>
              <a:gd name="connsiteY15" fmla="*/ 132735 h 516193"/>
              <a:gd name="connsiteX16" fmla="*/ 589935 w 707922"/>
              <a:gd name="connsiteY16" fmla="*/ 29496 h 516193"/>
              <a:gd name="connsiteX17" fmla="*/ 634180 w 707922"/>
              <a:gd name="connsiteY17" fmla="*/ 0 h 516193"/>
              <a:gd name="connsiteX18" fmla="*/ 707922 w 707922"/>
              <a:gd name="connsiteY18" fmla="*/ 14748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7922" h="516193">
                <a:moveTo>
                  <a:pt x="0" y="516193"/>
                </a:moveTo>
                <a:cubicBezTo>
                  <a:pt x="4916" y="467032"/>
                  <a:pt x="3639" y="416850"/>
                  <a:pt x="14748" y="368709"/>
                </a:cubicBezTo>
                <a:cubicBezTo>
                  <a:pt x="26415" y="318153"/>
                  <a:pt x="65633" y="317530"/>
                  <a:pt x="103238" y="294967"/>
                </a:cubicBezTo>
                <a:cubicBezTo>
                  <a:pt x="230019" y="218899"/>
                  <a:pt x="146979" y="250891"/>
                  <a:pt x="235974" y="221225"/>
                </a:cubicBezTo>
                <a:cubicBezTo>
                  <a:pt x="250722" y="226141"/>
                  <a:pt x="269226" y="224981"/>
                  <a:pt x="280219" y="235974"/>
                </a:cubicBezTo>
                <a:cubicBezTo>
                  <a:pt x="291212" y="246967"/>
                  <a:pt x="305960" y="269226"/>
                  <a:pt x="294967" y="280219"/>
                </a:cubicBezTo>
                <a:cubicBezTo>
                  <a:pt x="283974" y="291212"/>
                  <a:pt x="265470" y="270386"/>
                  <a:pt x="250722" y="265470"/>
                </a:cubicBezTo>
                <a:cubicBezTo>
                  <a:pt x="216309" y="162232"/>
                  <a:pt x="211392" y="206477"/>
                  <a:pt x="235974" y="132735"/>
                </a:cubicBezTo>
                <a:cubicBezTo>
                  <a:pt x="290051" y="137651"/>
                  <a:pt x="346692" y="130312"/>
                  <a:pt x="398206" y="147483"/>
                </a:cubicBezTo>
                <a:cubicBezTo>
                  <a:pt x="412955" y="152399"/>
                  <a:pt x="428500" y="191729"/>
                  <a:pt x="412954" y="191729"/>
                </a:cubicBezTo>
                <a:cubicBezTo>
                  <a:pt x="395229" y="191729"/>
                  <a:pt x="393290" y="162232"/>
                  <a:pt x="383458" y="147483"/>
                </a:cubicBezTo>
                <a:cubicBezTo>
                  <a:pt x="390717" y="132965"/>
                  <a:pt x="425078" y="58144"/>
                  <a:pt x="442451" y="44245"/>
                </a:cubicBezTo>
                <a:cubicBezTo>
                  <a:pt x="454590" y="34533"/>
                  <a:pt x="471948" y="34412"/>
                  <a:pt x="486696" y="29496"/>
                </a:cubicBezTo>
                <a:cubicBezTo>
                  <a:pt x="530750" y="35790"/>
                  <a:pt x="609778" y="20911"/>
                  <a:pt x="619432" y="88490"/>
                </a:cubicBezTo>
                <a:cubicBezTo>
                  <a:pt x="622298" y="108556"/>
                  <a:pt x="609599" y="127819"/>
                  <a:pt x="604683" y="147483"/>
                </a:cubicBezTo>
                <a:cubicBezTo>
                  <a:pt x="580103" y="142567"/>
                  <a:pt x="543379" y="154499"/>
                  <a:pt x="530942" y="132735"/>
                </a:cubicBezTo>
                <a:cubicBezTo>
                  <a:pt x="478298" y="40607"/>
                  <a:pt x="553686" y="47621"/>
                  <a:pt x="589935" y="29496"/>
                </a:cubicBezTo>
                <a:cubicBezTo>
                  <a:pt x="605789" y="21569"/>
                  <a:pt x="619432" y="9832"/>
                  <a:pt x="634180" y="0"/>
                </a:cubicBezTo>
                <a:lnTo>
                  <a:pt x="707922" y="1474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1517" name="TextBox 21"/>
          <p:cNvSpPr txBox="1">
            <a:spLocks noChangeArrowheads="1"/>
          </p:cNvSpPr>
          <p:nvPr/>
        </p:nvSpPr>
        <p:spPr bwMode="auto">
          <a:xfrm>
            <a:off x="3436938" y="2305050"/>
            <a:ext cx="774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+ve</a:t>
            </a:r>
            <a:endParaRPr lang="en-IN" sz="2400">
              <a:latin typeface="Calibri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13038" y="5619750"/>
            <a:ext cx="644525" cy="839788"/>
          </a:xfrm>
          <a:custGeom>
            <a:avLst/>
            <a:gdLst>
              <a:gd name="connsiteX0" fmla="*/ 324465 w 643376"/>
              <a:gd name="connsiteY0" fmla="*/ 0 h 840659"/>
              <a:gd name="connsiteX1" fmla="*/ 309716 w 643376"/>
              <a:gd name="connsiteY1" fmla="*/ 73742 h 840659"/>
              <a:gd name="connsiteX2" fmla="*/ 324465 w 643376"/>
              <a:gd name="connsiteY2" fmla="*/ 191730 h 840659"/>
              <a:gd name="connsiteX3" fmla="*/ 368710 w 643376"/>
              <a:gd name="connsiteY3" fmla="*/ 221226 h 840659"/>
              <a:gd name="connsiteX4" fmla="*/ 604684 w 643376"/>
              <a:gd name="connsiteY4" fmla="*/ 235975 h 840659"/>
              <a:gd name="connsiteX5" fmla="*/ 619432 w 643376"/>
              <a:gd name="connsiteY5" fmla="*/ 457200 h 840659"/>
              <a:gd name="connsiteX6" fmla="*/ 604684 w 643376"/>
              <a:gd name="connsiteY6" fmla="*/ 516194 h 840659"/>
              <a:gd name="connsiteX7" fmla="*/ 516194 w 643376"/>
              <a:gd name="connsiteY7" fmla="*/ 560439 h 840659"/>
              <a:gd name="connsiteX8" fmla="*/ 486697 w 643376"/>
              <a:gd name="connsiteY8" fmla="*/ 516194 h 840659"/>
              <a:gd name="connsiteX9" fmla="*/ 575187 w 643376"/>
              <a:gd name="connsiteY9" fmla="*/ 516194 h 840659"/>
              <a:gd name="connsiteX10" fmla="*/ 530942 w 643376"/>
              <a:gd name="connsiteY10" fmla="*/ 648930 h 840659"/>
              <a:gd name="connsiteX11" fmla="*/ 486697 w 643376"/>
              <a:gd name="connsiteY11" fmla="*/ 678426 h 840659"/>
              <a:gd name="connsiteX12" fmla="*/ 398207 w 643376"/>
              <a:gd name="connsiteY12" fmla="*/ 707923 h 840659"/>
              <a:gd name="connsiteX13" fmla="*/ 339213 w 643376"/>
              <a:gd name="connsiteY13" fmla="*/ 693175 h 840659"/>
              <a:gd name="connsiteX14" fmla="*/ 353962 w 643376"/>
              <a:gd name="connsiteY14" fmla="*/ 648930 h 840659"/>
              <a:gd name="connsiteX15" fmla="*/ 398207 w 643376"/>
              <a:gd name="connsiteY15" fmla="*/ 678426 h 840659"/>
              <a:gd name="connsiteX16" fmla="*/ 442452 w 643376"/>
              <a:gd name="connsiteY16" fmla="*/ 766917 h 840659"/>
              <a:gd name="connsiteX17" fmla="*/ 353962 w 643376"/>
              <a:gd name="connsiteY17" fmla="*/ 840659 h 840659"/>
              <a:gd name="connsiteX18" fmla="*/ 191729 w 643376"/>
              <a:gd name="connsiteY18" fmla="*/ 825910 h 840659"/>
              <a:gd name="connsiteX19" fmla="*/ 147484 w 643376"/>
              <a:gd name="connsiteY19" fmla="*/ 796413 h 840659"/>
              <a:gd name="connsiteX20" fmla="*/ 0 w 643376"/>
              <a:gd name="connsiteY20" fmla="*/ 796413 h 84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3376" h="840659">
                <a:moveTo>
                  <a:pt x="324465" y="0"/>
                </a:moveTo>
                <a:cubicBezTo>
                  <a:pt x="319549" y="24581"/>
                  <a:pt x="309716" y="48675"/>
                  <a:pt x="309716" y="73742"/>
                </a:cubicBezTo>
                <a:cubicBezTo>
                  <a:pt x="309716" y="113377"/>
                  <a:pt x="309745" y="154929"/>
                  <a:pt x="324465" y="191730"/>
                </a:cubicBezTo>
                <a:cubicBezTo>
                  <a:pt x="331048" y="208187"/>
                  <a:pt x="351202" y="218462"/>
                  <a:pt x="368710" y="221226"/>
                </a:cubicBezTo>
                <a:cubicBezTo>
                  <a:pt x="446557" y="233518"/>
                  <a:pt x="526026" y="231059"/>
                  <a:pt x="604684" y="235975"/>
                </a:cubicBezTo>
                <a:cubicBezTo>
                  <a:pt x="664973" y="326408"/>
                  <a:pt x="642482" y="272800"/>
                  <a:pt x="619432" y="457200"/>
                </a:cubicBezTo>
                <a:cubicBezTo>
                  <a:pt x="616918" y="477313"/>
                  <a:pt x="615928" y="499328"/>
                  <a:pt x="604684" y="516194"/>
                </a:cubicBezTo>
                <a:cubicBezTo>
                  <a:pt x="588347" y="540701"/>
                  <a:pt x="541434" y="552026"/>
                  <a:pt x="516194" y="560439"/>
                </a:cubicBezTo>
                <a:cubicBezTo>
                  <a:pt x="506362" y="545691"/>
                  <a:pt x="482398" y="533390"/>
                  <a:pt x="486697" y="516194"/>
                </a:cubicBezTo>
                <a:cubicBezTo>
                  <a:pt x="495773" y="479891"/>
                  <a:pt x="566111" y="513169"/>
                  <a:pt x="575187" y="516194"/>
                </a:cubicBezTo>
                <a:cubicBezTo>
                  <a:pt x="565898" y="562639"/>
                  <a:pt x="563080" y="610365"/>
                  <a:pt x="530942" y="648930"/>
                </a:cubicBezTo>
                <a:cubicBezTo>
                  <a:pt x="519595" y="662547"/>
                  <a:pt x="502894" y="671227"/>
                  <a:pt x="486697" y="678426"/>
                </a:cubicBezTo>
                <a:cubicBezTo>
                  <a:pt x="458285" y="691054"/>
                  <a:pt x="398207" y="707923"/>
                  <a:pt x="398207" y="707923"/>
                </a:cubicBezTo>
                <a:cubicBezTo>
                  <a:pt x="378542" y="703007"/>
                  <a:pt x="351375" y="709391"/>
                  <a:pt x="339213" y="693175"/>
                </a:cubicBezTo>
                <a:cubicBezTo>
                  <a:pt x="329885" y="680738"/>
                  <a:pt x="338880" y="652701"/>
                  <a:pt x="353962" y="648930"/>
                </a:cubicBezTo>
                <a:cubicBezTo>
                  <a:pt x="371158" y="644631"/>
                  <a:pt x="383459" y="668594"/>
                  <a:pt x="398207" y="678426"/>
                </a:cubicBezTo>
                <a:cubicBezTo>
                  <a:pt x="405385" y="689193"/>
                  <a:pt x="449236" y="746564"/>
                  <a:pt x="442452" y="766917"/>
                </a:cubicBezTo>
                <a:cubicBezTo>
                  <a:pt x="434341" y="791250"/>
                  <a:pt x="374201" y="827166"/>
                  <a:pt x="353962" y="840659"/>
                </a:cubicBezTo>
                <a:cubicBezTo>
                  <a:pt x="299884" y="835743"/>
                  <a:pt x="244824" y="837288"/>
                  <a:pt x="191729" y="825910"/>
                </a:cubicBezTo>
                <a:cubicBezTo>
                  <a:pt x="174397" y="822196"/>
                  <a:pt x="165003" y="799108"/>
                  <a:pt x="147484" y="796413"/>
                </a:cubicBezTo>
                <a:cubicBezTo>
                  <a:pt x="98894" y="788938"/>
                  <a:pt x="49161" y="796413"/>
                  <a:pt x="0" y="79641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1519" name="TextBox 23"/>
          <p:cNvSpPr txBox="1">
            <a:spLocks noChangeArrowheads="1"/>
          </p:cNvSpPr>
          <p:nvPr/>
        </p:nvSpPr>
        <p:spPr bwMode="auto">
          <a:xfrm>
            <a:off x="2035175" y="6197600"/>
            <a:ext cx="63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-ve</a:t>
            </a:r>
            <a:endParaRPr lang="en-IN" sz="280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10200" y="3127375"/>
            <a:ext cx="1828800" cy="2667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44" name="Straight Connector 43"/>
          <p:cNvCxnSpPr/>
          <p:nvPr/>
        </p:nvCxnSpPr>
        <p:spPr>
          <a:xfrm>
            <a:off x="5410200" y="3170238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410200" y="5715000"/>
            <a:ext cx="1828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76875" y="3352800"/>
            <a:ext cx="0" cy="228600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186613" y="3352800"/>
            <a:ext cx="0" cy="228600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5" name="TextBox 15"/>
          <p:cNvSpPr txBox="1">
            <a:spLocks noChangeArrowheads="1"/>
          </p:cNvSpPr>
          <p:nvPr/>
        </p:nvSpPr>
        <p:spPr bwMode="auto">
          <a:xfrm>
            <a:off x="1576747" y="762000"/>
            <a:ext cx="63313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>
                <a:latin typeface="Calibri" pitchFamily="34" charset="0"/>
              </a:rPr>
              <a:t>A set-up with better</a:t>
            </a:r>
          </a:p>
          <a:p>
            <a:pPr eaLnBrk="1" hangingPunct="1"/>
            <a:r>
              <a:rPr lang="en-US" sz="4000" b="1" dirty="0">
                <a:latin typeface="Calibri" pitchFamily="34" charset="0"/>
              </a:rPr>
              <a:t>defined boundary conditions</a:t>
            </a:r>
            <a:endParaRPr lang="en-IN" sz="4000" b="1" dirty="0">
              <a:latin typeface="Calibri" pitchFamily="34" charset="0"/>
            </a:endParaRPr>
          </a:p>
        </p:txBody>
      </p:sp>
      <p:sp>
        <p:nvSpPr>
          <p:cNvPr id="21526" name="TextBox 17"/>
          <p:cNvSpPr txBox="1">
            <a:spLocks noChangeArrowheads="1"/>
          </p:cNvSpPr>
          <p:nvPr/>
        </p:nvSpPr>
        <p:spPr bwMode="auto">
          <a:xfrm>
            <a:off x="6108700" y="2598738"/>
            <a:ext cx="568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+V</a:t>
            </a:r>
            <a:endParaRPr lang="en-IN" sz="2800">
              <a:latin typeface="Calibri" pitchFamily="34" charset="0"/>
            </a:endParaRPr>
          </a:p>
        </p:txBody>
      </p:sp>
      <p:sp>
        <p:nvSpPr>
          <p:cNvPr id="21527" name="TextBox 19"/>
          <p:cNvSpPr txBox="1">
            <a:spLocks noChangeArrowheads="1"/>
          </p:cNvSpPr>
          <p:nvPr/>
        </p:nvSpPr>
        <p:spPr bwMode="auto">
          <a:xfrm>
            <a:off x="6107113" y="5899150"/>
            <a:ext cx="569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>
                <a:latin typeface="Calibri" pitchFamily="34" charset="0"/>
              </a:rPr>
              <a:t>-</a:t>
            </a:r>
            <a:r>
              <a:rPr lang="en-US" sz="2400">
                <a:latin typeface="Calibri" pitchFamily="34" charset="0"/>
              </a:rPr>
              <a:t> V</a:t>
            </a:r>
            <a:endParaRPr lang="en-IN" sz="2400">
              <a:latin typeface="Calibri" pitchFamily="34" charset="0"/>
            </a:endParaRPr>
          </a:p>
          <a:p>
            <a:pPr eaLnBrk="1" hangingPunct="1"/>
            <a:endParaRPr lang="en-IN">
              <a:latin typeface="Calibri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791075" y="4025900"/>
            <a:ext cx="681038" cy="930275"/>
          </a:xfrm>
          <a:custGeom>
            <a:avLst/>
            <a:gdLst>
              <a:gd name="connsiteX0" fmla="*/ 679934 w 679934"/>
              <a:gd name="connsiteY0" fmla="*/ 0 h 929148"/>
              <a:gd name="connsiteX1" fmla="*/ 384966 w 679934"/>
              <a:gd name="connsiteY1" fmla="*/ 14748 h 929148"/>
              <a:gd name="connsiteX2" fmla="*/ 281727 w 679934"/>
              <a:gd name="connsiteY2" fmla="*/ 103238 h 929148"/>
              <a:gd name="connsiteX3" fmla="*/ 222734 w 679934"/>
              <a:gd name="connsiteY3" fmla="*/ 147484 h 929148"/>
              <a:gd name="connsiteX4" fmla="*/ 119495 w 679934"/>
              <a:gd name="connsiteY4" fmla="*/ 206477 h 929148"/>
              <a:gd name="connsiteX5" fmla="*/ 75250 w 679934"/>
              <a:gd name="connsiteY5" fmla="*/ 221225 h 929148"/>
              <a:gd name="connsiteX6" fmla="*/ 31005 w 679934"/>
              <a:gd name="connsiteY6" fmla="*/ 265471 h 929148"/>
              <a:gd name="connsiteX7" fmla="*/ 16256 w 679934"/>
              <a:gd name="connsiteY7" fmla="*/ 309716 h 929148"/>
              <a:gd name="connsiteX8" fmla="*/ 1508 w 679934"/>
              <a:gd name="connsiteY8" fmla="*/ 501445 h 929148"/>
              <a:gd name="connsiteX9" fmla="*/ 1508 w 679934"/>
              <a:gd name="connsiteY9" fmla="*/ 929148 h 92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934" h="929148">
                <a:moveTo>
                  <a:pt x="679934" y="0"/>
                </a:moveTo>
                <a:cubicBezTo>
                  <a:pt x="581611" y="4916"/>
                  <a:pt x="482585" y="2015"/>
                  <a:pt x="384966" y="14748"/>
                </a:cubicBezTo>
                <a:cubicBezTo>
                  <a:pt x="358459" y="18205"/>
                  <a:pt x="289121" y="96768"/>
                  <a:pt x="281727" y="103238"/>
                </a:cubicBezTo>
                <a:cubicBezTo>
                  <a:pt x="263228" y="119425"/>
                  <a:pt x="242736" y="133197"/>
                  <a:pt x="222734" y="147484"/>
                </a:cubicBezTo>
                <a:cubicBezTo>
                  <a:pt x="185712" y="173928"/>
                  <a:pt x="162692" y="187964"/>
                  <a:pt x="119495" y="206477"/>
                </a:cubicBezTo>
                <a:cubicBezTo>
                  <a:pt x="105206" y="212601"/>
                  <a:pt x="89998" y="216309"/>
                  <a:pt x="75250" y="221225"/>
                </a:cubicBezTo>
                <a:cubicBezTo>
                  <a:pt x="60502" y="235974"/>
                  <a:pt x="42575" y="248116"/>
                  <a:pt x="31005" y="265471"/>
                </a:cubicBezTo>
                <a:cubicBezTo>
                  <a:pt x="22382" y="278406"/>
                  <a:pt x="18184" y="294290"/>
                  <a:pt x="16256" y="309716"/>
                </a:cubicBezTo>
                <a:cubicBezTo>
                  <a:pt x="8305" y="373319"/>
                  <a:pt x="3034" y="437365"/>
                  <a:pt x="1508" y="501445"/>
                </a:cubicBezTo>
                <a:cubicBezTo>
                  <a:pt x="-1885" y="643972"/>
                  <a:pt x="1508" y="786580"/>
                  <a:pt x="1508" y="929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4495800" y="4956175"/>
            <a:ext cx="6365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5800" y="5143500"/>
            <a:ext cx="6365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722813" y="5334000"/>
            <a:ext cx="2952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7197725" y="3997325"/>
            <a:ext cx="766763" cy="958850"/>
          </a:xfrm>
          <a:custGeom>
            <a:avLst/>
            <a:gdLst>
              <a:gd name="connsiteX0" fmla="*/ 0 w 767212"/>
              <a:gd name="connsiteY0" fmla="*/ 0 h 840658"/>
              <a:gd name="connsiteX1" fmla="*/ 560439 w 767212"/>
              <a:gd name="connsiteY1" fmla="*/ 14748 h 840658"/>
              <a:gd name="connsiteX2" fmla="*/ 575187 w 767212"/>
              <a:gd name="connsiteY2" fmla="*/ 58993 h 840658"/>
              <a:gd name="connsiteX3" fmla="*/ 604684 w 767212"/>
              <a:gd name="connsiteY3" fmla="*/ 103239 h 840658"/>
              <a:gd name="connsiteX4" fmla="*/ 604684 w 767212"/>
              <a:gd name="connsiteY4" fmla="*/ 309716 h 840658"/>
              <a:gd name="connsiteX5" fmla="*/ 634181 w 767212"/>
              <a:gd name="connsiteY5" fmla="*/ 368710 h 840658"/>
              <a:gd name="connsiteX6" fmla="*/ 693174 w 767212"/>
              <a:gd name="connsiteY6" fmla="*/ 457200 h 840658"/>
              <a:gd name="connsiteX7" fmla="*/ 737419 w 767212"/>
              <a:gd name="connsiteY7" fmla="*/ 589935 h 840658"/>
              <a:gd name="connsiteX8" fmla="*/ 752168 w 767212"/>
              <a:gd name="connsiteY8" fmla="*/ 634181 h 840658"/>
              <a:gd name="connsiteX9" fmla="*/ 766916 w 767212"/>
              <a:gd name="connsiteY9" fmla="*/ 840658 h 84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7212" h="840658">
                <a:moveTo>
                  <a:pt x="0" y="0"/>
                </a:moveTo>
                <a:cubicBezTo>
                  <a:pt x="186813" y="4916"/>
                  <a:pt x="374537" y="-4319"/>
                  <a:pt x="560439" y="14748"/>
                </a:cubicBezTo>
                <a:cubicBezTo>
                  <a:pt x="575904" y="16334"/>
                  <a:pt x="568235" y="45088"/>
                  <a:pt x="575187" y="58993"/>
                </a:cubicBezTo>
                <a:cubicBezTo>
                  <a:pt x="583114" y="74847"/>
                  <a:pt x="594852" y="88490"/>
                  <a:pt x="604684" y="103239"/>
                </a:cubicBezTo>
                <a:cubicBezTo>
                  <a:pt x="594776" y="202311"/>
                  <a:pt x="575138" y="230928"/>
                  <a:pt x="604684" y="309716"/>
                </a:cubicBezTo>
                <a:cubicBezTo>
                  <a:pt x="612404" y="330302"/>
                  <a:pt x="622869" y="349857"/>
                  <a:pt x="634181" y="368710"/>
                </a:cubicBezTo>
                <a:cubicBezTo>
                  <a:pt x="652420" y="399109"/>
                  <a:pt x="693174" y="457200"/>
                  <a:pt x="693174" y="457200"/>
                </a:cubicBezTo>
                <a:lnTo>
                  <a:pt x="737419" y="589935"/>
                </a:lnTo>
                <a:lnTo>
                  <a:pt x="752168" y="634181"/>
                </a:lnTo>
                <a:cubicBezTo>
                  <a:pt x="770575" y="781437"/>
                  <a:pt x="766916" y="712533"/>
                  <a:pt x="766916" y="8406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54" name="Straight Connector 53"/>
          <p:cNvCxnSpPr/>
          <p:nvPr/>
        </p:nvCxnSpPr>
        <p:spPr>
          <a:xfrm>
            <a:off x="7580313" y="4956175"/>
            <a:ext cx="80168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715250" y="5143500"/>
            <a:ext cx="5715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848600" y="5334000"/>
            <a:ext cx="3048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sukhi\rect-field-two-sides-grounded\rect-two-alum-electrodes-connected-to-power-135dc-others-grounded\66h-42mi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914400"/>
            <a:ext cx="3617913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D:\sukhi\rect-field-two-sides-grounded\rect-two-alum-electrodes-connected-to-power-135dc-others-grounded\139h-22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874713"/>
            <a:ext cx="34163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4470400" y="6302375"/>
            <a:ext cx="363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pitchFamily="34" charset="0"/>
              </a:rPr>
              <a:t>–ve  electrode strongly corroded</a:t>
            </a:r>
            <a:endParaRPr lang="en-IN" sz="2000" b="1">
              <a:latin typeface="Calibri" pitchFamily="34" charset="0"/>
            </a:endParaRPr>
          </a:p>
        </p:txBody>
      </p:sp>
      <p:sp>
        <p:nvSpPr>
          <p:cNvPr id="22533" name="TextBox 2"/>
          <p:cNvSpPr txBox="1">
            <a:spLocks noChangeArrowheads="1"/>
          </p:cNvSpPr>
          <p:nvPr/>
        </p:nvSpPr>
        <p:spPr bwMode="auto">
          <a:xfrm rot="-5400000">
            <a:off x="-493713" y="2468563"/>
            <a:ext cx="184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pitchFamily="34" charset="0"/>
              </a:rPr>
              <a:t>Bubbles appear</a:t>
            </a:r>
            <a:endParaRPr lang="en-IN" sz="2000" b="1">
              <a:latin typeface="Calibri" pitchFamily="34" charset="0"/>
            </a:endParaRPr>
          </a:p>
        </p:txBody>
      </p:sp>
      <p:sp>
        <p:nvSpPr>
          <p:cNvPr id="5" name="Curved Left Arrow 4"/>
          <p:cNvSpPr/>
          <p:nvPr/>
        </p:nvSpPr>
        <p:spPr>
          <a:xfrm rot="689185">
            <a:off x="8191500" y="5822950"/>
            <a:ext cx="438150" cy="9604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2819400" y="150813"/>
            <a:ext cx="2917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latin typeface="Calibri" pitchFamily="34" charset="0"/>
              </a:rPr>
              <a:t>Aluminum Electrodes</a:t>
            </a:r>
            <a:endParaRPr lang="en-IN" sz="2400">
              <a:latin typeface="Calibri" pitchFamily="34" charset="0"/>
            </a:endParaRPr>
          </a:p>
        </p:txBody>
      </p:sp>
      <p:sp>
        <p:nvSpPr>
          <p:cNvPr id="22536" name="TextBox 6"/>
          <p:cNvSpPr txBox="1">
            <a:spLocks noChangeArrowheads="1"/>
          </p:cNvSpPr>
          <p:nvPr/>
        </p:nvSpPr>
        <p:spPr bwMode="auto">
          <a:xfrm>
            <a:off x="1981200" y="165100"/>
            <a:ext cx="774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+ve</a:t>
            </a:r>
            <a:endParaRPr lang="en-IN" sz="3200">
              <a:latin typeface="Calibri" pitchFamily="34" charset="0"/>
            </a:endParaRPr>
          </a:p>
        </p:txBody>
      </p:sp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6858000" y="134938"/>
            <a:ext cx="7747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+ve</a:t>
            </a:r>
            <a:endParaRPr lang="en-IN" sz="3200">
              <a:latin typeface="Calibri" pitchFamily="34" charset="0"/>
            </a:endParaRPr>
          </a:p>
          <a:p>
            <a:pPr eaLnBrk="1" hangingPunct="1"/>
            <a:endParaRPr lang="en-IN">
              <a:latin typeface="Calibri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28650" y="2133600"/>
            <a:ext cx="514350" cy="838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3" name="Curved Right Arrow 2"/>
          <p:cNvSpPr/>
          <p:nvPr/>
        </p:nvSpPr>
        <p:spPr>
          <a:xfrm rot="19708411">
            <a:off x="228600" y="3787775"/>
            <a:ext cx="1022350" cy="2859088"/>
          </a:xfrm>
          <a:prstGeom prst="curv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sukhi\rect-field-two-sides-grounded\2rect-two-copper-electrodes-connected-to-power-135dc-others-grounded\48h-22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9675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D:\sukhi\rect-field-two-sides-grounded\2rect-two-copper-electrodes-connected-to-power-135dc-others-grounded\115h-29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2192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895600" y="271463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Calibri" pitchFamily="34" charset="0"/>
              </a:rPr>
              <a:t>Copper Electrodes</a:t>
            </a:r>
            <a:endParaRPr lang="en-IN" sz="2800" b="1">
              <a:latin typeface="Calibri" pitchFamily="34" charset="0"/>
            </a:endParaRPr>
          </a:p>
        </p:txBody>
      </p: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990600" y="6172200"/>
            <a:ext cx="5594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+ve electrode is strongly corroded</a:t>
            </a:r>
            <a:endParaRPr lang="en-IN" sz="2800"/>
          </a:p>
        </p:txBody>
      </p:sp>
      <p:pic>
        <p:nvPicPr>
          <p:cNvPr id="23558" name="Picture 6" descr="D:\sukhi\rect-field-two-sides-grounded\3rect-two-copper-electrodes-connected-to-power-135dc-others-grounded\6days-19h-7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33488"/>
            <a:ext cx="2935288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6781800" y="271463"/>
            <a:ext cx="2255838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Cracks normal </a:t>
            </a:r>
          </a:p>
          <a:p>
            <a:pPr algn="ctr" eaLnBrk="1" hangingPunct="1"/>
            <a:r>
              <a:rPr lang="en-US" sz="2400"/>
              <a:t>To field</a:t>
            </a:r>
            <a:endParaRPr lang="en-IN" sz="2400"/>
          </a:p>
        </p:txBody>
      </p:sp>
      <p:sp>
        <p:nvSpPr>
          <p:cNvPr id="3" name="Down Arrow 2"/>
          <p:cNvSpPr/>
          <p:nvPr/>
        </p:nvSpPr>
        <p:spPr>
          <a:xfrm>
            <a:off x="7488238" y="1101725"/>
            <a:ext cx="512762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6632575" y="5865813"/>
            <a:ext cx="2224088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Cracks parallel</a:t>
            </a:r>
          </a:p>
          <a:p>
            <a:pPr algn="ctr" eaLnBrk="1" hangingPunct="1"/>
            <a:r>
              <a:rPr lang="en-US" sz="2400"/>
              <a:t>To field</a:t>
            </a:r>
            <a:endParaRPr lang="en-IN" sz="2400"/>
          </a:p>
        </p:txBody>
      </p:sp>
      <p:sp>
        <p:nvSpPr>
          <p:cNvPr id="5" name="Right Arrow 4"/>
          <p:cNvSpPr/>
          <p:nvPr/>
        </p:nvSpPr>
        <p:spPr>
          <a:xfrm rot="16200000">
            <a:off x="7325519" y="5160169"/>
            <a:ext cx="838200" cy="493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533400"/>
            <a:ext cx="7607300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81000" y="152400"/>
            <a:ext cx="8558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latin typeface="Calibri" pitchFamily="34" charset="0"/>
              </a:rPr>
              <a:t>Crack growth in spring model assuming nodes are pushed along the field lines (i.e. the particles have effective </a:t>
            </a:r>
            <a:r>
              <a:rPr lang="en-US" sz="2400" b="1" i="1">
                <a:latin typeface="Calibri" pitchFamily="34" charset="0"/>
              </a:rPr>
              <a:t>positive</a:t>
            </a:r>
            <a:r>
              <a:rPr lang="en-US" sz="2400" b="1">
                <a:latin typeface="Calibri" pitchFamily="34" charset="0"/>
              </a:rPr>
              <a:t> charge).</a:t>
            </a:r>
            <a:endParaRPr lang="en-IN">
              <a:latin typeface="Calibri" pitchFamily="34" charset="0"/>
            </a:endParaRPr>
          </a:p>
        </p:txBody>
      </p:sp>
      <p:pic>
        <p:nvPicPr>
          <p:cNvPr id="25603" name="Picture 2" descr="D:\sukhi\rect-field-two-sides-grounded\in-simulation-rect-field-two-sides-grounded\rectangular\latx-30_laty-60_c-40\si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78606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D:\sukhi\rect-field-two-sides-grounded\in-simulation-rect-field-two-sides-grounded\rectangular\latx-30_laty-60_c-40\si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39825"/>
            <a:ext cx="2722563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D:\sukhi\rect-field-two-sides-grounded\in-simulation-rect-field-two-sides-grounded\rectangular\latx-30_laty-60_c-40\sim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139825"/>
            <a:ext cx="2822575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895600" y="889000"/>
            <a:ext cx="3463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Arial Black" pitchFamily="34" charset="0"/>
              </a:rPr>
              <a:t>Alternating Field</a:t>
            </a:r>
            <a:endParaRPr lang="en-IN" sz="2800">
              <a:latin typeface="Arial Black" pitchFamily="34" charset="0"/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143000" y="2209800"/>
            <a:ext cx="70977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AC fields of different strengths gave some</a:t>
            </a:r>
          </a:p>
          <a:p>
            <a:pPr eaLnBrk="1" hangingPunct="1"/>
            <a:r>
              <a:rPr lang="en-US" sz="3200">
                <a:latin typeface="Calibri" pitchFamily="34" charset="0"/>
              </a:rPr>
              <a:t>Peculiar effects in a circular set-up</a:t>
            </a:r>
          </a:p>
          <a:p>
            <a:pPr eaLnBrk="1" hangingPunct="1"/>
            <a:endParaRPr lang="en-US" sz="3200">
              <a:latin typeface="Calibri" pitchFamily="34" charset="0"/>
            </a:endParaRPr>
          </a:p>
          <a:p>
            <a:pPr eaLnBrk="1" hangingPunct="1"/>
            <a:r>
              <a:rPr lang="en-US" sz="3200">
                <a:latin typeface="Calibri" pitchFamily="34" charset="0"/>
              </a:rPr>
              <a:t>Voltage was varied from </a:t>
            </a:r>
            <a:r>
              <a:rPr lang="en-US" sz="3200" b="1">
                <a:solidFill>
                  <a:srgbClr val="C00000"/>
                </a:solidFill>
                <a:latin typeface="Calibri" pitchFamily="34" charset="0"/>
              </a:rPr>
              <a:t>20 to 70 V </a:t>
            </a:r>
            <a:r>
              <a:rPr lang="en-US" sz="3200">
                <a:latin typeface="Calibri" pitchFamily="34" charset="0"/>
              </a:rPr>
              <a:t>at </a:t>
            </a:r>
          </a:p>
          <a:p>
            <a:pPr eaLnBrk="1" hangingPunct="1"/>
            <a:r>
              <a:rPr lang="en-US" sz="3200">
                <a:latin typeface="Calibri" pitchFamily="34" charset="0"/>
              </a:rPr>
              <a:t>Frequency </a:t>
            </a:r>
            <a:r>
              <a:rPr lang="en-US" sz="3200" b="1">
                <a:solidFill>
                  <a:srgbClr val="C00000"/>
                </a:solidFill>
                <a:latin typeface="Calibri" pitchFamily="34" charset="0"/>
              </a:rPr>
              <a:t>50 Hz</a:t>
            </a:r>
            <a:endParaRPr lang="en-IN" sz="32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6699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74725" y="1865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62000" y="381000"/>
            <a:ext cx="7391400" cy="292387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 b="1" dirty="0" smtClean="0">
                <a:solidFill>
                  <a:srgbClr val="C00000"/>
                </a:solidFill>
                <a:latin typeface="Comic Sans MS" pitchFamily="66" charset="0"/>
              </a:rPr>
              <a:t>Some information about </a:t>
            </a:r>
            <a:r>
              <a:rPr lang="en-GB" sz="3200" b="1" dirty="0" err="1" smtClean="0">
                <a:solidFill>
                  <a:srgbClr val="C00000"/>
                </a:solidFill>
                <a:latin typeface="Comic Sans MS" pitchFamily="66" charset="0"/>
              </a:rPr>
              <a:t>laponite</a:t>
            </a:r>
            <a:r>
              <a:rPr lang="en-GB" sz="3200" b="1" dirty="0">
                <a:solidFill>
                  <a:srgbClr val="CC3300"/>
                </a:solidFill>
              </a:rPr>
              <a:t>.</a:t>
            </a:r>
            <a:endParaRPr lang="en-GB" sz="3200" dirty="0">
              <a:solidFill>
                <a:srgbClr val="000000"/>
              </a:solidFill>
            </a:endParaRPr>
          </a:p>
          <a:p>
            <a:pPr eaLnBrk="1" hangingPunct="1"/>
            <a:r>
              <a:rPr lang="en-GB" sz="3200" dirty="0">
                <a:solidFill>
                  <a:srgbClr val="000000"/>
                </a:solidFill>
              </a:rPr>
              <a:t>Its particles </a:t>
            </a:r>
            <a:r>
              <a:rPr lang="en-GB" sz="3200" dirty="0" smtClean="0">
                <a:solidFill>
                  <a:srgbClr val="000000"/>
                </a:solidFill>
              </a:rPr>
              <a:t>are flat, disc-like and have </a:t>
            </a:r>
            <a:r>
              <a:rPr lang="en-GB" sz="3200" dirty="0">
                <a:solidFill>
                  <a:srgbClr val="000000"/>
                </a:solidFill>
              </a:rPr>
              <a:t>a radius ~12 nm</a:t>
            </a:r>
          </a:p>
          <a:p>
            <a:pPr eaLnBrk="1" hangingPunct="1"/>
            <a:r>
              <a:rPr lang="en-GB" sz="3200" dirty="0">
                <a:solidFill>
                  <a:srgbClr val="000000"/>
                </a:solidFill>
              </a:rPr>
              <a:t>And thickness ~ 1 nm. </a:t>
            </a:r>
          </a:p>
          <a:p>
            <a:pPr eaLnBrk="1" hangingPunct="1"/>
            <a:endParaRPr lang="en-GB" sz="3200" dirty="0">
              <a:solidFill>
                <a:srgbClr val="000000"/>
              </a:solidFill>
            </a:endParaRPr>
          </a:p>
          <a:p>
            <a:pPr eaLnBrk="1" hangingPunct="1"/>
            <a:endParaRPr lang="en-GB" sz="2400" b="1" dirty="0">
              <a:solidFill>
                <a:srgbClr val="CC3300"/>
              </a:solidFill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228600" y="3581400"/>
            <a:ext cx="4689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>
                <a:solidFill>
                  <a:srgbClr val="000000"/>
                </a:solidFill>
                <a:latin typeface="Impact" pitchFamily="34" charset="0"/>
              </a:rPr>
              <a:t>Laponite structure and formula</a:t>
            </a:r>
          </a:p>
        </p:txBody>
      </p:sp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3528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457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ujata\Desktop\crack memory\AC-field\20VoltR-17h-9min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963988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Sujata\Desktop\crack memory\AC-field\20Volt-23h-55mi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1945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5562600" y="838200"/>
            <a:ext cx="151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20 Volts</a:t>
            </a:r>
            <a:endParaRPr lang="en-IN" sz="3200">
              <a:latin typeface="Calibri" pitchFamily="34" charset="0"/>
            </a:endParaRPr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5562600" y="2066925"/>
            <a:ext cx="2393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After 17h:9min</a:t>
            </a:r>
            <a:endParaRPr lang="en-IN" sz="2800">
              <a:latin typeface="Calibri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0800000">
            <a:off x="4648200" y="2166938"/>
            <a:ext cx="685800" cy="423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685800" y="4859338"/>
            <a:ext cx="26590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After  23h:55min</a:t>
            </a:r>
            <a:endParaRPr lang="en-IN" sz="2800">
              <a:latin typeface="Calibri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344863" y="4859338"/>
            <a:ext cx="769937" cy="522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ujata\Desktop\crack memory\AC-field\25Volt-23h-50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5562600" y="990600"/>
            <a:ext cx="19843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  <a:latin typeface="Arial Black" pitchFamily="34" charset="0"/>
              </a:rPr>
              <a:t>25 Volts</a:t>
            </a:r>
          </a:p>
          <a:p>
            <a:pPr eaLnBrk="1" hangingPunct="1"/>
            <a:endParaRPr lang="en-US" sz="2800">
              <a:latin typeface="Calibri" pitchFamily="34" charset="0"/>
            </a:endParaRPr>
          </a:p>
          <a:p>
            <a:pPr eaLnBrk="1" hangingPunct="1"/>
            <a:r>
              <a:rPr lang="en-US" sz="3200">
                <a:latin typeface="Calibri" pitchFamily="34" charset="0"/>
              </a:rPr>
              <a:t>23h:50min</a:t>
            </a:r>
            <a:endParaRPr lang="en-IN" sz="3200">
              <a:latin typeface="Calibri" pitchFamily="34" charset="0"/>
            </a:endParaRPr>
          </a:p>
        </p:txBody>
      </p:sp>
      <p:pic>
        <p:nvPicPr>
          <p:cNvPr id="30724" name="Picture 3" descr="C:\Users\Sujata\Desktop\crack memory\AC-field\30Volt-25h-4mi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3276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017588" y="4386263"/>
            <a:ext cx="17764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C00000"/>
                </a:solidFill>
                <a:latin typeface="Arial Black" pitchFamily="34" charset="0"/>
              </a:rPr>
              <a:t>30 Volts</a:t>
            </a:r>
          </a:p>
          <a:p>
            <a:pPr algn="ctr" eaLnBrk="1" hangingPunct="1"/>
            <a:endParaRPr lang="en-US" sz="2800">
              <a:latin typeface="Calibri" pitchFamily="34" charset="0"/>
            </a:endParaRPr>
          </a:p>
          <a:p>
            <a:pPr algn="ctr" eaLnBrk="1" hangingPunct="1"/>
            <a:r>
              <a:rPr lang="en-US" sz="3200">
                <a:latin typeface="Calibri" pitchFamily="34" charset="0"/>
              </a:rPr>
              <a:t>25h:4min</a:t>
            </a:r>
            <a:endParaRPr lang="en-IN" sz="3200">
              <a:latin typeface="Calibri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4929188" y="1771650"/>
            <a:ext cx="609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" name="Right Arrow 4"/>
          <p:cNvSpPr/>
          <p:nvPr/>
        </p:nvSpPr>
        <p:spPr>
          <a:xfrm>
            <a:off x="3048000" y="4991100"/>
            <a:ext cx="83820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3800" y="2590800"/>
            <a:ext cx="4649788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Calibri" pitchFamily="34" charset="0"/>
              </a:rPr>
              <a:t>Pattern starts to change</a:t>
            </a:r>
            <a:endParaRPr lang="en-IN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ujata\Desktop\crack memory\AC-field\40Volt-5h-52mi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416083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6248400" y="1066800"/>
            <a:ext cx="17811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C00000"/>
                </a:solidFill>
                <a:latin typeface="Arial Black" pitchFamily="34" charset="0"/>
              </a:rPr>
              <a:t>40 Volts</a:t>
            </a:r>
          </a:p>
          <a:p>
            <a:pPr eaLnBrk="1" hangingPunct="1"/>
            <a:endParaRPr lang="en-US" sz="2800">
              <a:latin typeface="Calibri" pitchFamily="34" charset="0"/>
            </a:endParaRPr>
          </a:p>
          <a:p>
            <a:pPr eaLnBrk="1" hangingPunct="1"/>
            <a:r>
              <a:rPr lang="en-US" sz="3200">
                <a:latin typeface="Calibri" pitchFamily="34" charset="0"/>
              </a:rPr>
              <a:t>5h:52min</a:t>
            </a:r>
            <a:endParaRPr lang="en-IN" sz="3200">
              <a:latin typeface="Calibri" pitchFamily="34" charset="0"/>
            </a:endParaRPr>
          </a:p>
        </p:txBody>
      </p:sp>
      <p:pic>
        <p:nvPicPr>
          <p:cNvPr id="31748" name="Picture 3" descr="C:\Users\Sujata\Desktop\crack memory\AC-field\50Volt-4h-29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200400"/>
            <a:ext cx="436403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1143000" y="4267200"/>
            <a:ext cx="1781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C00000"/>
                </a:solidFill>
                <a:latin typeface="Arial Black" pitchFamily="34" charset="0"/>
              </a:rPr>
              <a:t>50 Volts</a:t>
            </a:r>
          </a:p>
          <a:p>
            <a:pPr eaLnBrk="1" hangingPunct="1"/>
            <a:endParaRPr lang="en-US" sz="2800">
              <a:latin typeface="Calibri" pitchFamily="34" charset="0"/>
            </a:endParaRPr>
          </a:p>
          <a:p>
            <a:pPr eaLnBrk="1" hangingPunct="1"/>
            <a:r>
              <a:rPr lang="en-US" sz="3200">
                <a:latin typeface="Calibri" pitchFamily="34" charset="0"/>
              </a:rPr>
              <a:t>4h:29min</a:t>
            </a:r>
            <a:endParaRPr lang="en-IN" sz="3200">
              <a:latin typeface="Calibri" pitchFamily="34" charset="0"/>
            </a:endParaRPr>
          </a:p>
          <a:p>
            <a:pPr eaLnBrk="1" hangingPunct="1"/>
            <a:endParaRPr lang="en-IN">
              <a:latin typeface="Calibri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5230813" y="1887538"/>
            <a:ext cx="762000" cy="527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" name="Right Arrow 4"/>
          <p:cNvSpPr/>
          <p:nvPr/>
        </p:nvSpPr>
        <p:spPr>
          <a:xfrm>
            <a:off x="3200400" y="4837113"/>
            <a:ext cx="762000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ujata\Desktop\crack memory\AC-field\50Volt-4h-42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5715000" y="622300"/>
            <a:ext cx="17764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C00000"/>
                </a:solidFill>
                <a:latin typeface="Calibri" pitchFamily="34" charset="0"/>
              </a:rPr>
              <a:t>50 Volts</a:t>
            </a:r>
          </a:p>
          <a:p>
            <a:pPr eaLnBrk="1" hangingPunct="1"/>
            <a:endParaRPr lang="en-US" sz="3200">
              <a:latin typeface="Calibri" pitchFamily="34" charset="0"/>
            </a:endParaRPr>
          </a:p>
          <a:p>
            <a:pPr eaLnBrk="1" hangingPunct="1"/>
            <a:r>
              <a:rPr lang="en-US" sz="3200">
                <a:latin typeface="Calibri" pitchFamily="34" charset="0"/>
              </a:rPr>
              <a:t>Close-up</a:t>
            </a:r>
          </a:p>
          <a:p>
            <a:pPr eaLnBrk="1" hangingPunct="1"/>
            <a:r>
              <a:rPr lang="en-US" sz="3200">
                <a:latin typeface="Calibri" pitchFamily="34" charset="0"/>
              </a:rPr>
              <a:t>4h:42min</a:t>
            </a:r>
            <a:endParaRPr lang="en-IN" sz="3200">
              <a:latin typeface="Calibri" pitchFamily="34" charset="0"/>
            </a:endParaRPr>
          </a:p>
        </p:txBody>
      </p:sp>
      <p:pic>
        <p:nvPicPr>
          <p:cNvPr id="32772" name="Picture 3" descr="C:\Users\Sujata\Desktop\crack memory\AC-field\50Volt-24h-24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52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762000" y="4495800"/>
            <a:ext cx="19843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C00000"/>
                </a:solidFill>
                <a:latin typeface="Calibri" pitchFamily="34" charset="0"/>
              </a:rPr>
              <a:t>50 Volts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 sz="3200">
                <a:latin typeface="Calibri" pitchFamily="34" charset="0"/>
              </a:rPr>
              <a:t>24h:24min</a:t>
            </a:r>
            <a:endParaRPr lang="en-IN" sz="3200">
              <a:latin typeface="Calibri" pitchFamily="34" charset="0"/>
            </a:endParaRPr>
          </a:p>
          <a:p>
            <a:pPr eaLnBrk="1" hangingPunct="1"/>
            <a:endParaRPr lang="en-IN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1143000" y="347663"/>
            <a:ext cx="7535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  <a:latin typeface="Arial Black" pitchFamily="34" charset="0"/>
              </a:rPr>
              <a:t>70 volt field turned off after 4h:40min</a:t>
            </a:r>
            <a:endParaRPr lang="en-IN" sz="2800" b="1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3795" name="Picture 2" descr="C:\Users\Sujata\Desktop\crack memory\AC-field\70Volt-turnedoffafter4h40m\4h-40mi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74738"/>
            <a:ext cx="405288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4800600" y="1447800"/>
            <a:ext cx="39862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Taken after 4h:40min</a:t>
            </a:r>
          </a:p>
          <a:p>
            <a:pPr eaLnBrk="1" hangingPunct="1"/>
            <a:r>
              <a:rPr lang="en-US" sz="3200">
                <a:latin typeface="Calibri" pitchFamily="34" charset="0"/>
              </a:rPr>
              <a:t>Then field switched off</a:t>
            </a:r>
            <a:endParaRPr lang="en-IN" sz="3200">
              <a:latin typeface="Calibri" pitchFamily="34" charset="0"/>
            </a:endParaRPr>
          </a:p>
        </p:txBody>
      </p:sp>
      <p:pic>
        <p:nvPicPr>
          <p:cNvPr id="33797" name="Picture 3" descr="C:\Users\Sujata\Desktop\crack memory\AC-field\70Volt-turnedoffafter4h40m\22h-11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46438"/>
            <a:ext cx="4510088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3"/>
          <p:cNvSpPr txBox="1">
            <a:spLocks noChangeArrowheads="1"/>
          </p:cNvSpPr>
          <p:nvPr/>
        </p:nvSpPr>
        <p:spPr bwMode="auto">
          <a:xfrm>
            <a:off x="346075" y="5486400"/>
            <a:ext cx="2919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latin typeface="Calibri" pitchFamily="34" charset="0"/>
              </a:rPr>
              <a:t>After 22h:11min</a:t>
            </a:r>
            <a:endParaRPr lang="en-IN" sz="3200">
              <a:latin typeface="Calibri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65488" y="5500688"/>
            <a:ext cx="5461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Freeform 5"/>
          <p:cNvSpPr/>
          <p:nvPr/>
        </p:nvSpPr>
        <p:spPr>
          <a:xfrm>
            <a:off x="5699125" y="3967163"/>
            <a:ext cx="185738" cy="677862"/>
          </a:xfrm>
          <a:custGeom>
            <a:avLst/>
            <a:gdLst>
              <a:gd name="connsiteX0" fmla="*/ 156151 w 185766"/>
              <a:gd name="connsiteY0" fmla="*/ 678426 h 678426"/>
              <a:gd name="connsiteX1" fmla="*/ 97157 w 185766"/>
              <a:gd name="connsiteY1" fmla="*/ 545690 h 678426"/>
              <a:gd name="connsiteX2" fmla="*/ 82409 w 185766"/>
              <a:gd name="connsiteY2" fmla="*/ 501445 h 678426"/>
              <a:gd name="connsiteX3" fmla="*/ 23415 w 185766"/>
              <a:gd name="connsiteY3" fmla="*/ 412955 h 678426"/>
              <a:gd name="connsiteX4" fmla="*/ 23415 w 185766"/>
              <a:gd name="connsiteY4" fmla="*/ 147484 h 678426"/>
              <a:gd name="connsiteX5" fmla="*/ 141402 w 185766"/>
              <a:gd name="connsiteY5" fmla="*/ 29497 h 678426"/>
              <a:gd name="connsiteX6" fmla="*/ 185647 w 185766"/>
              <a:gd name="connsiteY6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766" h="678426">
                <a:moveTo>
                  <a:pt x="156151" y="678426"/>
                </a:moveTo>
                <a:cubicBezTo>
                  <a:pt x="128829" y="541823"/>
                  <a:pt x="164044" y="662743"/>
                  <a:pt x="97157" y="545690"/>
                </a:cubicBezTo>
                <a:cubicBezTo>
                  <a:pt x="89444" y="532192"/>
                  <a:pt x="89959" y="515035"/>
                  <a:pt x="82409" y="501445"/>
                </a:cubicBezTo>
                <a:cubicBezTo>
                  <a:pt x="65193" y="470456"/>
                  <a:pt x="23415" y="412955"/>
                  <a:pt x="23415" y="412955"/>
                </a:cubicBezTo>
                <a:cubicBezTo>
                  <a:pt x="-2122" y="310804"/>
                  <a:pt x="-13018" y="293214"/>
                  <a:pt x="23415" y="147484"/>
                </a:cubicBezTo>
                <a:cubicBezTo>
                  <a:pt x="41846" y="73759"/>
                  <a:pt x="83420" y="54346"/>
                  <a:pt x="141402" y="29497"/>
                </a:cubicBezTo>
                <a:cubicBezTo>
                  <a:pt x="190311" y="8536"/>
                  <a:pt x="185647" y="31768"/>
                  <a:pt x="185647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" name="Freeform 8"/>
          <p:cNvSpPr/>
          <p:nvPr/>
        </p:nvSpPr>
        <p:spPr>
          <a:xfrm>
            <a:off x="7019925" y="4106863"/>
            <a:ext cx="309563" cy="730250"/>
          </a:xfrm>
          <a:custGeom>
            <a:avLst/>
            <a:gdLst>
              <a:gd name="connsiteX0" fmla="*/ 103239 w 309716"/>
              <a:gd name="connsiteY0" fmla="*/ 730241 h 730241"/>
              <a:gd name="connsiteX1" fmla="*/ 176981 w 309716"/>
              <a:gd name="connsiteY1" fmla="*/ 715493 h 730241"/>
              <a:gd name="connsiteX2" fmla="*/ 206478 w 309716"/>
              <a:gd name="connsiteY2" fmla="*/ 671247 h 730241"/>
              <a:gd name="connsiteX3" fmla="*/ 235974 w 309716"/>
              <a:gd name="connsiteY3" fmla="*/ 582757 h 730241"/>
              <a:gd name="connsiteX4" fmla="*/ 250723 w 309716"/>
              <a:gd name="connsiteY4" fmla="*/ 538512 h 730241"/>
              <a:gd name="connsiteX5" fmla="*/ 280220 w 309716"/>
              <a:gd name="connsiteY5" fmla="*/ 479518 h 730241"/>
              <a:gd name="connsiteX6" fmla="*/ 309716 w 309716"/>
              <a:gd name="connsiteY6" fmla="*/ 391028 h 730241"/>
              <a:gd name="connsiteX7" fmla="*/ 294968 w 309716"/>
              <a:gd name="connsiteY7" fmla="*/ 258293 h 730241"/>
              <a:gd name="connsiteX8" fmla="*/ 221226 w 309716"/>
              <a:gd name="connsiteY8" fmla="*/ 184551 h 730241"/>
              <a:gd name="connsiteX9" fmla="*/ 176981 w 309716"/>
              <a:gd name="connsiteY9" fmla="*/ 140305 h 730241"/>
              <a:gd name="connsiteX10" fmla="*/ 88491 w 309716"/>
              <a:gd name="connsiteY10" fmla="*/ 66564 h 730241"/>
              <a:gd name="connsiteX11" fmla="*/ 29497 w 309716"/>
              <a:gd name="connsiteY11" fmla="*/ 7570 h 730241"/>
              <a:gd name="connsiteX12" fmla="*/ 0 w 309716"/>
              <a:gd name="connsiteY12" fmla="*/ 81312 h 73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716" h="730241">
                <a:moveTo>
                  <a:pt x="103239" y="730241"/>
                </a:moveTo>
                <a:cubicBezTo>
                  <a:pt x="127820" y="725325"/>
                  <a:pt x="155216" y="727930"/>
                  <a:pt x="176981" y="715493"/>
                </a:cubicBezTo>
                <a:cubicBezTo>
                  <a:pt x="192371" y="706699"/>
                  <a:pt x="199279" y="687445"/>
                  <a:pt x="206478" y="671247"/>
                </a:cubicBezTo>
                <a:cubicBezTo>
                  <a:pt x="219106" y="642835"/>
                  <a:pt x="226142" y="612254"/>
                  <a:pt x="235974" y="582757"/>
                </a:cubicBezTo>
                <a:cubicBezTo>
                  <a:pt x="240890" y="568009"/>
                  <a:pt x="243771" y="552417"/>
                  <a:pt x="250723" y="538512"/>
                </a:cubicBezTo>
                <a:cubicBezTo>
                  <a:pt x="260555" y="518847"/>
                  <a:pt x="272055" y="499931"/>
                  <a:pt x="280220" y="479518"/>
                </a:cubicBezTo>
                <a:cubicBezTo>
                  <a:pt x="291767" y="450650"/>
                  <a:pt x="309716" y="391028"/>
                  <a:pt x="309716" y="391028"/>
                </a:cubicBezTo>
                <a:cubicBezTo>
                  <a:pt x="304800" y="346783"/>
                  <a:pt x="305765" y="301481"/>
                  <a:pt x="294968" y="258293"/>
                </a:cubicBezTo>
                <a:cubicBezTo>
                  <a:pt x="283583" y="212752"/>
                  <a:pt x="252277" y="210427"/>
                  <a:pt x="221226" y="184551"/>
                </a:cubicBezTo>
                <a:cubicBezTo>
                  <a:pt x="205203" y="171198"/>
                  <a:pt x="193004" y="153658"/>
                  <a:pt x="176981" y="140305"/>
                </a:cubicBezTo>
                <a:cubicBezTo>
                  <a:pt x="53774" y="37632"/>
                  <a:pt x="217764" y="195837"/>
                  <a:pt x="88491" y="66564"/>
                </a:cubicBezTo>
                <a:cubicBezTo>
                  <a:pt x="86421" y="60355"/>
                  <a:pt x="70896" y="-25549"/>
                  <a:pt x="29497" y="7570"/>
                </a:cubicBezTo>
                <a:cubicBezTo>
                  <a:pt x="8824" y="24108"/>
                  <a:pt x="0" y="81312"/>
                  <a:pt x="0" y="8131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762000" y="838200"/>
            <a:ext cx="57705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>
                <a:latin typeface="Calibri" pitchFamily="34" charset="0"/>
              </a:rPr>
              <a:t>For higher fields there</a:t>
            </a:r>
          </a:p>
          <a:p>
            <a:pPr eaLnBrk="1" hangingPunct="1"/>
            <a:r>
              <a:rPr lang="en-US" sz="4000">
                <a:latin typeface="Calibri" pitchFamily="34" charset="0"/>
              </a:rPr>
              <a:t>was sparking and we were </a:t>
            </a:r>
          </a:p>
          <a:p>
            <a:pPr eaLnBrk="1" hangingPunct="1"/>
            <a:r>
              <a:rPr lang="en-US" sz="4000">
                <a:latin typeface="Calibri" pitchFamily="34" charset="0"/>
              </a:rPr>
              <a:t>scared to go on</a:t>
            </a:r>
            <a:endParaRPr lang="en-IN" sz="4000">
              <a:latin typeface="Calibri" pitchFamily="34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3886200" y="2895600"/>
            <a:ext cx="2895600" cy="2895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sukhi\18-1-13\length-acfld-70volt\1-22h-52m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1257" y="2191667"/>
            <a:ext cx="4888220" cy="324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ukhi\18-1-13\length-acfld-70volt\3-71h-29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3710" y="2133678"/>
            <a:ext cx="4860925" cy="33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09600"/>
            <a:ext cx="5679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70 Volt AC in Rectangular sample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150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sukhi\18-1-13\width-acfld-70volt\5-47h-3m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7010400" cy="44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5034" y="838200"/>
            <a:ext cx="4033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 applied along width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0355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8302625" cy="4586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cs typeface="+mn-cs"/>
              </a:rPr>
              <a:t>Still a long way to go to understand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cs typeface="+mn-cs"/>
              </a:rPr>
              <a:t>fully crack formation in electric fields ………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latin typeface="Aharoni" pitchFamily="2" charset="-79"/>
              <a:cs typeface="Aharoni" pitchFamily="2" charset="-79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latin typeface="Aharoni" pitchFamily="2" charset="-79"/>
              <a:cs typeface="Aharoni" pitchFamily="2" charset="-79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Aharoni" pitchFamily="2" charset="-79"/>
                <a:cs typeface="Aharoni" pitchFamily="2" charset="-79"/>
              </a:rPr>
              <a:t>But lots of interesting results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Aharoni" pitchFamily="2" charset="-79"/>
                <a:cs typeface="Aharoni" pitchFamily="2" charset="-79"/>
              </a:rPr>
              <a:t>to think about</a:t>
            </a:r>
            <a:endParaRPr lang="en-IN" sz="44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955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latin typeface="Times New Roman" charset="0"/>
                <a:cs typeface="Times New Roman" charset="0"/>
              </a:rPr>
              <a:t>References</a:t>
            </a:r>
          </a:p>
          <a:p>
            <a:pPr algn="just" eaLnBrk="0" hangingPunct="0">
              <a:defRPr/>
            </a:pPr>
            <a:r>
              <a:rPr lang="en-US" sz="2400" dirty="0">
                <a:latin typeface="Times New Roman" charset="0"/>
                <a:cs typeface="Times New Roman" charset="0"/>
              </a:rPr>
              <a:t>[1] D Mal,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Sinha</a:t>
            </a:r>
            <a:r>
              <a:rPr lang="en-US" sz="2400" dirty="0">
                <a:latin typeface="Times New Roman" charset="0"/>
                <a:cs typeface="Times New Roman" charset="0"/>
              </a:rPr>
              <a:t>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Mitra</a:t>
            </a:r>
            <a:r>
              <a:rPr lang="en-US" sz="2400" dirty="0">
                <a:latin typeface="Times New Roman" charset="0"/>
                <a:cs typeface="Times New Roman" charset="0"/>
              </a:rPr>
              <a:t> and S Tarafdar </a:t>
            </a:r>
            <a:r>
              <a:rPr lang="en-US" sz="2400" dirty="0" err="1">
                <a:latin typeface="Times New Roman" charset="0"/>
                <a:cs typeface="Times New Roman" charset="0"/>
              </a:rPr>
              <a:t>Physica</a:t>
            </a:r>
            <a:r>
              <a:rPr lang="en-US" sz="2400" dirty="0">
                <a:latin typeface="Times New Roman" charset="0"/>
                <a:cs typeface="Times New Roman" charset="0"/>
              </a:rPr>
              <a:t> A, </a:t>
            </a:r>
            <a:r>
              <a:rPr lang="en-US" sz="2400" b="1" dirty="0">
                <a:latin typeface="Times New Roman" charset="0"/>
                <a:cs typeface="Times New Roman" charset="0"/>
              </a:rPr>
              <a:t>346</a:t>
            </a:r>
            <a:r>
              <a:rPr lang="en-US" sz="2400" dirty="0">
                <a:latin typeface="Times New Roman" charset="0"/>
                <a:cs typeface="Times New Roman" charset="0"/>
              </a:rPr>
              <a:t>, 110, (2005)</a:t>
            </a:r>
          </a:p>
          <a:p>
            <a:pPr algn="just" eaLnBrk="0" hangingPunct="0">
              <a:defRPr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[</a:t>
            </a:r>
            <a:r>
              <a:rPr lang="en-US" sz="2400" dirty="0">
                <a:latin typeface="Times New Roman" charset="0"/>
                <a:cs typeface="Times New Roman" charset="0"/>
              </a:rPr>
              <a:t>2] D Mal,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Sinha</a:t>
            </a:r>
            <a:r>
              <a:rPr lang="en-US" sz="2400" dirty="0">
                <a:latin typeface="Times New Roman" charset="0"/>
                <a:cs typeface="Times New Roman" charset="0"/>
              </a:rPr>
              <a:t>, T </a:t>
            </a:r>
            <a:r>
              <a:rPr lang="en-US" sz="2400" dirty="0" err="1">
                <a:latin typeface="Times New Roman" charset="0"/>
                <a:cs typeface="Times New Roman" charset="0"/>
              </a:rPr>
              <a:t>Dutta</a:t>
            </a:r>
            <a:r>
              <a:rPr lang="en-US" sz="2400" dirty="0">
                <a:latin typeface="Times New Roman" charset="0"/>
                <a:cs typeface="Times New Roman" charset="0"/>
              </a:rPr>
              <a:t>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Mitra</a:t>
            </a:r>
            <a:r>
              <a:rPr lang="en-US" sz="2400" dirty="0">
                <a:latin typeface="Times New Roman" charset="0"/>
                <a:cs typeface="Times New Roman" charset="0"/>
              </a:rPr>
              <a:t>, S Tarafdar,  Fractals, </a:t>
            </a:r>
            <a:r>
              <a:rPr lang="en-US" sz="2400" b="1" dirty="0">
                <a:latin typeface="Times New Roman" charset="0"/>
                <a:cs typeface="Times New Roman" charset="0"/>
              </a:rPr>
              <a:t>14</a:t>
            </a:r>
            <a:r>
              <a:rPr lang="en-US" sz="2400" dirty="0">
                <a:latin typeface="Times New Roman" charset="0"/>
                <a:cs typeface="Times New Roman" charset="0"/>
              </a:rPr>
              <a:t>, 283 (2006)</a:t>
            </a:r>
          </a:p>
          <a:p>
            <a:pPr algn="just" eaLnBrk="0" hangingPunct="0">
              <a:defRPr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[</a:t>
            </a:r>
            <a:r>
              <a:rPr lang="en-US" sz="2400" dirty="0">
                <a:latin typeface="Times New Roman" charset="0"/>
                <a:cs typeface="Times New Roman" charset="0"/>
              </a:rPr>
              <a:t>3] D Mal,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Sinha</a:t>
            </a:r>
            <a:r>
              <a:rPr lang="en-US" sz="2400" dirty="0">
                <a:latin typeface="Times New Roman" charset="0"/>
                <a:cs typeface="Times New Roman" charset="0"/>
              </a:rPr>
              <a:t>, T </a:t>
            </a:r>
            <a:r>
              <a:rPr lang="en-US" sz="2400" dirty="0" err="1">
                <a:latin typeface="Times New Roman" charset="0"/>
                <a:cs typeface="Times New Roman" charset="0"/>
              </a:rPr>
              <a:t>Dutta</a:t>
            </a:r>
            <a:r>
              <a:rPr lang="en-US" sz="2400" dirty="0">
                <a:latin typeface="Times New Roman" charset="0"/>
                <a:cs typeface="Times New Roman" charset="0"/>
              </a:rPr>
              <a:t>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Mitra</a:t>
            </a:r>
            <a:r>
              <a:rPr lang="en-US" sz="2400" dirty="0">
                <a:latin typeface="Times New Roman" charset="0"/>
                <a:cs typeface="Times New Roman" charset="0"/>
              </a:rPr>
              <a:t>, S Tarafdar,  J. Phys. Soc. Jpn</a:t>
            </a:r>
            <a:r>
              <a:rPr lang="en-US" sz="2400" b="1" dirty="0">
                <a:latin typeface="Times New Roman" charset="0"/>
                <a:cs typeface="Times New Roman" charset="0"/>
              </a:rPr>
              <a:t>.76</a:t>
            </a:r>
            <a:r>
              <a:rPr lang="en-US" sz="2400" dirty="0">
                <a:latin typeface="Times New Roman" charset="0"/>
                <a:cs typeface="Times New Roman" charset="0"/>
              </a:rPr>
              <a:t>, 014801 (2006)</a:t>
            </a:r>
          </a:p>
          <a:p>
            <a:pPr algn="just" eaLnBrk="0" hangingPunct="0">
              <a:defRPr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[</a:t>
            </a:r>
            <a:r>
              <a:rPr lang="en-US" sz="2400" dirty="0">
                <a:latin typeface="Times New Roman" charset="0"/>
                <a:cs typeface="Times New Roman" charset="0"/>
              </a:rPr>
              <a:t>4] D Mal,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Sinha</a:t>
            </a:r>
            <a:r>
              <a:rPr lang="en-US" sz="2400" dirty="0">
                <a:latin typeface="Times New Roman" charset="0"/>
                <a:cs typeface="Times New Roman" charset="0"/>
              </a:rPr>
              <a:t>, T </a:t>
            </a:r>
            <a:r>
              <a:rPr lang="en-US" sz="2400" dirty="0" err="1">
                <a:latin typeface="Times New Roman" charset="0"/>
                <a:cs typeface="Times New Roman" charset="0"/>
              </a:rPr>
              <a:t>Middya</a:t>
            </a:r>
            <a:r>
              <a:rPr lang="en-US" sz="2400" dirty="0">
                <a:latin typeface="Times New Roman" charset="0"/>
                <a:cs typeface="Times New Roman" charset="0"/>
              </a:rPr>
              <a:t>, S Tarafdar,  </a:t>
            </a:r>
            <a:r>
              <a:rPr lang="en-US" sz="2400" dirty="0" err="1">
                <a:latin typeface="Times New Roman" charset="0"/>
                <a:cs typeface="Times New Roman" charset="0"/>
              </a:rPr>
              <a:t>Physica</a:t>
            </a:r>
            <a:r>
              <a:rPr lang="en-US" sz="2400" dirty="0">
                <a:latin typeface="Times New Roman" charset="0"/>
                <a:cs typeface="Times New Roman" charset="0"/>
              </a:rPr>
              <a:t> A </a:t>
            </a:r>
            <a:r>
              <a:rPr lang="en-US" sz="2400" b="1" dirty="0">
                <a:latin typeface="Times New Roman" charset="0"/>
                <a:cs typeface="Times New Roman" charset="0"/>
              </a:rPr>
              <a:t>384</a:t>
            </a:r>
            <a:r>
              <a:rPr lang="en-US" sz="2400" dirty="0">
                <a:latin typeface="Times New Roman" charset="0"/>
                <a:cs typeface="Times New Roman" charset="0"/>
              </a:rPr>
              <a:t> (2007)182</a:t>
            </a:r>
          </a:p>
          <a:p>
            <a:pPr algn="just" eaLnBrk="0" hangingPunct="0">
              <a:defRPr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[</a:t>
            </a:r>
            <a:r>
              <a:rPr lang="en-US" sz="2400" dirty="0">
                <a:latin typeface="Times New Roman" charset="0"/>
                <a:cs typeface="Times New Roman" charset="0"/>
              </a:rPr>
              <a:t>5] D Mal,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Sinha</a:t>
            </a:r>
            <a:r>
              <a:rPr lang="en-US" sz="2400" dirty="0">
                <a:latin typeface="Times New Roman" charset="0"/>
                <a:cs typeface="Times New Roman" charset="0"/>
              </a:rPr>
              <a:t>, T </a:t>
            </a:r>
            <a:r>
              <a:rPr lang="en-US" sz="2400" dirty="0" err="1">
                <a:latin typeface="Times New Roman" charset="0"/>
                <a:cs typeface="Times New Roman" charset="0"/>
              </a:rPr>
              <a:t>Middya</a:t>
            </a:r>
            <a:r>
              <a:rPr lang="en-US" sz="2400" dirty="0">
                <a:latin typeface="Times New Roman" charset="0"/>
                <a:cs typeface="Times New Roman" charset="0"/>
              </a:rPr>
              <a:t>, S Tarafdar, Appl. Clay Science </a:t>
            </a:r>
            <a:r>
              <a:rPr lang="en-US" sz="2400" b="1" dirty="0">
                <a:latin typeface="Times New Roman" charset="0"/>
              </a:rPr>
              <a:t>39</a:t>
            </a:r>
            <a:r>
              <a:rPr lang="en-US" sz="2400" dirty="0">
                <a:latin typeface="Times New Roman" charset="0"/>
              </a:rPr>
              <a:t> (2008) 106</a:t>
            </a:r>
            <a:endParaRPr lang="en-US" sz="2400" dirty="0">
              <a:latin typeface="Times New Roman" charset="0"/>
              <a:cs typeface="Times New Roman" charset="0"/>
            </a:endParaRPr>
          </a:p>
          <a:p>
            <a:pPr eaLnBrk="0" hangingPunct="0">
              <a:defRPr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[</a:t>
            </a:r>
            <a:r>
              <a:rPr lang="en-US" sz="2400" dirty="0">
                <a:latin typeface="Times New Roman" charset="0"/>
                <a:cs typeface="Times New Roman" charset="0"/>
              </a:rPr>
              <a:t>6] S </a:t>
            </a:r>
            <a:r>
              <a:rPr lang="en-US" sz="2400" dirty="0" err="1">
                <a:latin typeface="Times New Roman" charset="0"/>
                <a:cs typeface="Times New Roman" charset="0"/>
              </a:rPr>
              <a:t>Sadhukhan</a:t>
            </a:r>
            <a:r>
              <a:rPr lang="en-US" sz="2400" dirty="0">
                <a:latin typeface="Times New Roman" charset="0"/>
                <a:cs typeface="Times New Roman" charset="0"/>
              </a:rPr>
              <a:t>, S Roy </a:t>
            </a:r>
            <a:r>
              <a:rPr lang="en-US" sz="2400" dirty="0" err="1">
                <a:latin typeface="Times New Roman" charset="0"/>
                <a:cs typeface="Times New Roman" charset="0"/>
              </a:rPr>
              <a:t>Majumder</a:t>
            </a:r>
            <a:r>
              <a:rPr lang="en-US" sz="2400" dirty="0">
                <a:latin typeface="Times New Roman" charset="0"/>
                <a:cs typeface="Times New Roman" charset="0"/>
              </a:rPr>
              <a:t>, D Mal, T </a:t>
            </a:r>
            <a:r>
              <a:rPr lang="en-US" sz="2400" dirty="0" err="1">
                <a:latin typeface="Times New Roman" charset="0"/>
                <a:cs typeface="Times New Roman" charset="0"/>
              </a:rPr>
              <a:t>Dutta</a:t>
            </a:r>
            <a:r>
              <a:rPr lang="en-US" sz="2400" dirty="0">
                <a:latin typeface="Times New Roman" charset="0"/>
                <a:cs typeface="Times New Roman" charset="0"/>
              </a:rPr>
              <a:t> and S Tarafdar </a:t>
            </a:r>
          </a:p>
          <a:p>
            <a:pPr eaLnBrk="0" hangingPunct="0">
              <a:defRPr/>
            </a:pPr>
            <a:r>
              <a:rPr lang="en-US" sz="2400" dirty="0">
                <a:latin typeface="Times New Roman" charset="0"/>
                <a:cs typeface="Times New Roman" charset="0"/>
              </a:rPr>
              <a:t> J. Phys. Cond. Mat.</a:t>
            </a:r>
            <a:r>
              <a:rPr lang="en-US" sz="2400" b="1" dirty="0">
                <a:latin typeface="Times New Roman" charset="0"/>
                <a:cs typeface="Times New Roman" charset="0"/>
              </a:rPr>
              <a:t>19</a:t>
            </a:r>
            <a:r>
              <a:rPr lang="en-US" sz="2400" dirty="0">
                <a:latin typeface="Times New Roman" charset="0"/>
                <a:cs typeface="Times New Roman" charset="0"/>
              </a:rPr>
              <a:t>, 2008, 356206</a:t>
            </a:r>
          </a:p>
          <a:p>
            <a:pPr eaLnBrk="0" hangingPunct="0">
              <a:defRPr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[</a:t>
            </a:r>
            <a:r>
              <a:rPr lang="en-US" sz="2400" dirty="0">
                <a:latin typeface="Times New Roman" charset="0"/>
                <a:cs typeface="Times New Roman" charset="0"/>
              </a:rPr>
              <a:t>7] </a:t>
            </a:r>
            <a:r>
              <a:rPr lang="en-US" sz="2400" dirty="0">
                <a:latin typeface="Times New Roman" charset="0"/>
              </a:rPr>
              <a:t> S </a:t>
            </a:r>
            <a:r>
              <a:rPr lang="en-US" sz="2400" dirty="0" err="1">
                <a:latin typeface="Times New Roman" charset="0"/>
              </a:rPr>
              <a:t>Sadhukhan</a:t>
            </a:r>
            <a:r>
              <a:rPr lang="en-US" sz="2400" dirty="0">
                <a:latin typeface="Times New Roman" charset="0"/>
              </a:rPr>
              <a:t>, J </a:t>
            </a:r>
            <a:r>
              <a:rPr lang="en-US" sz="2400" dirty="0" err="1">
                <a:latin typeface="Times New Roman" charset="0"/>
              </a:rPr>
              <a:t>Prehl</a:t>
            </a:r>
            <a:r>
              <a:rPr lang="en-US" sz="2400" dirty="0">
                <a:latin typeface="Times New Roman" charset="0"/>
              </a:rPr>
              <a:t>, P </a:t>
            </a:r>
            <a:r>
              <a:rPr lang="en-US" sz="2400" dirty="0" err="1">
                <a:latin typeface="Times New Roman" charset="0"/>
              </a:rPr>
              <a:t>Blaudeck</a:t>
            </a:r>
            <a:r>
              <a:rPr lang="en-US" sz="2400" dirty="0">
                <a:latin typeface="Times New Roman" charset="0"/>
              </a:rPr>
              <a:t>, K H Hoffmann, T </a:t>
            </a:r>
            <a:r>
              <a:rPr lang="en-US" sz="2400" dirty="0" err="1">
                <a:latin typeface="Times New Roman" charset="0"/>
              </a:rPr>
              <a:t>Dutta</a:t>
            </a:r>
            <a:r>
              <a:rPr lang="en-US" sz="2400" dirty="0">
                <a:latin typeface="Times New Roman" charset="0"/>
              </a:rPr>
              <a:t>, S Tarafdar, Eur. Phys. J. E,  </a:t>
            </a:r>
            <a:r>
              <a:rPr lang="en-US" sz="2400" b="1" dirty="0">
                <a:latin typeface="Times New Roman" charset="0"/>
              </a:rPr>
              <a:t>27</a:t>
            </a:r>
            <a:r>
              <a:rPr lang="en-US" sz="2400" dirty="0">
                <a:latin typeface="Times New Roman" charset="0"/>
              </a:rPr>
              <a:t> (2008) 391 </a:t>
            </a:r>
          </a:p>
          <a:p>
            <a:pPr eaLnBrk="0" hangingPunct="0">
              <a:defRPr/>
            </a:pPr>
            <a:r>
              <a:rPr lang="en-US" sz="2400" dirty="0" smtClean="0">
                <a:latin typeface="Times New Roman" charset="0"/>
              </a:rPr>
              <a:t>[</a:t>
            </a:r>
            <a:r>
              <a:rPr lang="en-US" sz="2400" dirty="0">
                <a:latin typeface="Times New Roman" charset="0"/>
              </a:rPr>
              <a:t>8] S Tarafdar, S </a:t>
            </a:r>
            <a:r>
              <a:rPr lang="en-US" sz="2400" dirty="0" err="1">
                <a:latin typeface="Times New Roman" charset="0"/>
              </a:rPr>
              <a:t>Sinha</a:t>
            </a:r>
            <a:r>
              <a:rPr lang="en-US" sz="2400" dirty="0">
                <a:latin typeface="Times New Roman" charset="0"/>
              </a:rPr>
              <a:t>,  Ind. Eng. Chem. Res., Vol. 47, (2008) 6459</a:t>
            </a:r>
          </a:p>
          <a:p>
            <a:pPr>
              <a:defRPr/>
            </a:pPr>
            <a:r>
              <a:rPr lang="en-US" sz="2400" dirty="0" smtClean="0">
                <a:latin typeface="Times New Roman" charset="0"/>
              </a:rPr>
              <a:t>[</a:t>
            </a:r>
            <a:r>
              <a:rPr lang="en-US" sz="2400" dirty="0">
                <a:latin typeface="Times New Roman" charset="0"/>
              </a:rPr>
              <a:t>9] </a:t>
            </a:r>
            <a:r>
              <a:rPr lang="sv-SE" sz="2400" dirty="0"/>
              <a:t>Nag, S., Sinha, S., Sadhukhan, S., Dutta, T., Tarafdar, S. </a:t>
            </a:r>
            <a:r>
              <a:rPr lang="sv-SE" sz="2400" dirty="0" smtClean="0"/>
              <a:t>2010 </a:t>
            </a:r>
            <a:r>
              <a:rPr lang="sv-SE" sz="2400" dirty="0"/>
              <a:t>	</a:t>
            </a:r>
          </a:p>
          <a:p>
            <a:pPr>
              <a:defRPr/>
            </a:pPr>
            <a:r>
              <a:rPr lang="en-US" sz="2400" dirty="0"/>
              <a:t>J. Phys. </a:t>
            </a:r>
            <a:r>
              <a:rPr lang="en-US" sz="2400" dirty="0" err="1"/>
              <a:t>Cond</a:t>
            </a:r>
            <a:r>
              <a:rPr lang="en-US" sz="2400" dirty="0"/>
              <a:t> Mat 22 (1), art. no. 015402 </a:t>
            </a:r>
          </a:p>
          <a:p>
            <a:pPr lvl="0">
              <a:defRPr/>
            </a:pPr>
            <a:r>
              <a:rPr lang="en-US" sz="2400" dirty="0" smtClean="0">
                <a:latin typeface="Times New Roman" charset="0"/>
              </a:rPr>
              <a:t>[10] </a:t>
            </a:r>
            <a:r>
              <a:rPr lang="en-IN" sz="2400" dirty="0" err="1" smtClean="0"/>
              <a:t>Tajkera</a:t>
            </a:r>
            <a:r>
              <a:rPr lang="en-IN" sz="2400" dirty="0" smtClean="0"/>
              <a:t> </a:t>
            </a:r>
            <a:r>
              <a:rPr lang="en-IN" sz="2400" dirty="0" err="1"/>
              <a:t>Khatun</a:t>
            </a:r>
            <a:r>
              <a:rPr lang="en-IN" sz="2400" dirty="0"/>
              <a:t>, </a:t>
            </a:r>
            <a:r>
              <a:rPr lang="en-IN" sz="2400" dirty="0" err="1"/>
              <a:t>Moutushi</a:t>
            </a:r>
            <a:r>
              <a:rPr lang="en-IN" sz="2400" dirty="0"/>
              <a:t> </a:t>
            </a:r>
            <a:r>
              <a:rPr lang="en-IN" sz="2400" dirty="0" err="1"/>
              <a:t>Dutta</a:t>
            </a:r>
            <a:r>
              <a:rPr lang="en-IN" sz="2400" dirty="0"/>
              <a:t> </a:t>
            </a:r>
            <a:r>
              <a:rPr lang="en-IN" sz="2400" dirty="0" err="1"/>
              <a:t>Choudhury</a:t>
            </a:r>
            <a:r>
              <a:rPr lang="en-IN" sz="2400" dirty="0"/>
              <a:t>, </a:t>
            </a:r>
            <a:r>
              <a:rPr lang="en-IN" sz="2400" dirty="0" err="1"/>
              <a:t>Tapati</a:t>
            </a:r>
            <a:r>
              <a:rPr lang="en-IN" sz="2400" dirty="0"/>
              <a:t> </a:t>
            </a:r>
            <a:r>
              <a:rPr lang="en-IN" sz="2400" dirty="0" err="1"/>
              <a:t>Dutta</a:t>
            </a:r>
            <a:r>
              <a:rPr lang="en-IN" sz="2400" dirty="0"/>
              <a:t>, Sujata Tarafdar, </a:t>
            </a:r>
            <a:r>
              <a:rPr lang="en-US" sz="2400" dirty="0"/>
              <a:t>Phys. Rev. E </a:t>
            </a:r>
            <a:r>
              <a:rPr lang="en-US" sz="2400" b="1" dirty="0"/>
              <a:t>86</a:t>
            </a:r>
            <a:r>
              <a:rPr lang="en-US" sz="2400" dirty="0"/>
              <a:t> (2012), 016114</a:t>
            </a:r>
            <a:endParaRPr lang="en-IN" sz="2400" b="1" dirty="0"/>
          </a:p>
          <a:p>
            <a:pPr>
              <a:defRPr/>
            </a:pP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890" y="381000"/>
            <a:ext cx="77585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 water LAPONITE particles acquire </a:t>
            </a:r>
          </a:p>
          <a:p>
            <a:r>
              <a:rPr lang="en-US" sz="4000" dirty="0" smtClean="0"/>
              <a:t>a negative charge</a:t>
            </a:r>
          </a:p>
          <a:p>
            <a:endParaRPr lang="en-US" sz="4000" dirty="0" smtClean="0"/>
          </a:p>
          <a:p>
            <a:r>
              <a:rPr lang="en-US" sz="4000" dirty="0" smtClean="0"/>
              <a:t>and it forms a GEL</a:t>
            </a:r>
            <a:endParaRPr lang="en-IN" sz="4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3517994"/>
            <a:ext cx="2555110" cy="2525973"/>
            <a:chOff x="1798526" y="3493827"/>
            <a:chExt cx="2555110" cy="2525973"/>
          </a:xfrm>
        </p:grpSpPr>
        <p:sp>
          <p:nvSpPr>
            <p:cNvPr id="3" name="Oval 2"/>
            <p:cNvSpPr/>
            <p:nvPr/>
          </p:nvSpPr>
          <p:spPr>
            <a:xfrm>
              <a:off x="1905000" y="5334000"/>
              <a:ext cx="2286000" cy="685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" name="Straight Connector 5"/>
            <p:cNvCxnSpPr>
              <a:stCxn id="3" idx="2"/>
            </p:cNvCxnSpPr>
            <p:nvPr/>
          </p:nvCxnSpPr>
          <p:spPr>
            <a:xfrm flipV="1">
              <a:off x="1905000" y="3810000"/>
              <a:ext cx="0" cy="18669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187588" y="3847531"/>
              <a:ext cx="0" cy="186690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905000" y="4278004"/>
              <a:ext cx="2286000" cy="685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798526" y="3533632"/>
              <a:ext cx="119688" cy="313899"/>
            </a:xfrm>
            <a:custGeom>
              <a:avLst/>
              <a:gdLst>
                <a:gd name="connsiteX0" fmla="*/ 109183 w 119688"/>
                <a:gd name="connsiteY0" fmla="*/ 313899 h 313899"/>
                <a:gd name="connsiteX1" fmla="*/ 109183 w 119688"/>
                <a:gd name="connsiteY1" fmla="*/ 150126 h 313899"/>
                <a:gd name="connsiteX2" fmla="*/ 0 w 119688"/>
                <a:gd name="connsiteY2" fmla="*/ 0 h 313899"/>
                <a:gd name="connsiteX3" fmla="*/ 0 w 119688"/>
                <a:gd name="connsiteY3" fmla="*/ 0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88" h="313899">
                  <a:moveTo>
                    <a:pt x="109183" y="313899"/>
                  </a:moveTo>
                  <a:cubicBezTo>
                    <a:pt x="118281" y="258170"/>
                    <a:pt x="127380" y="202442"/>
                    <a:pt x="109183" y="150126"/>
                  </a:cubicBezTo>
                  <a:cubicBezTo>
                    <a:pt x="90986" y="97809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189863" y="3493827"/>
              <a:ext cx="163773" cy="341194"/>
            </a:xfrm>
            <a:custGeom>
              <a:avLst/>
              <a:gdLst>
                <a:gd name="connsiteX0" fmla="*/ 0 w 163773"/>
                <a:gd name="connsiteY0" fmla="*/ 341194 h 341194"/>
                <a:gd name="connsiteX1" fmla="*/ 0 w 163773"/>
                <a:gd name="connsiteY1" fmla="*/ 150125 h 341194"/>
                <a:gd name="connsiteX2" fmla="*/ 0 w 163773"/>
                <a:gd name="connsiteY2" fmla="*/ 150125 h 341194"/>
                <a:gd name="connsiteX3" fmla="*/ 163773 w 163773"/>
                <a:gd name="connsiteY3" fmla="*/ 0 h 34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73" h="341194">
                  <a:moveTo>
                    <a:pt x="0" y="341194"/>
                  </a:moveTo>
                  <a:lnTo>
                    <a:pt x="0" y="150125"/>
                  </a:lnTo>
                  <a:lnTo>
                    <a:pt x="0" y="150125"/>
                  </a:lnTo>
                  <a:lnTo>
                    <a:pt x="163773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/>
          <p:cNvGrpSpPr/>
          <p:nvPr/>
        </p:nvGrpSpPr>
        <p:grpSpPr>
          <a:xfrm rot="10800000">
            <a:off x="5579659" y="3349387"/>
            <a:ext cx="2555110" cy="2525973"/>
            <a:chOff x="1798526" y="3493827"/>
            <a:chExt cx="2555110" cy="2525973"/>
          </a:xfrm>
        </p:grpSpPr>
        <p:sp>
          <p:nvSpPr>
            <p:cNvPr id="14" name="Oval 13"/>
            <p:cNvSpPr/>
            <p:nvPr/>
          </p:nvSpPr>
          <p:spPr>
            <a:xfrm>
              <a:off x="1905000" y="5334000"/>
              <a:ext cx="2286000" cy="685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5" name="Straight Connector 14"/>
            <p:cNvCxnSpPr>
              <a:stCxn id="14" idx="2"/>
            </p:cNvCxnSpPr>
            <p:nvPr/>
          </p:nvCxnSpPr>
          <p:spPr>
            <a:xfrm flipV="1">
              <a:off x="1905000" y="3810000"/>
              <a:ext cx="0" cy="18669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87588" y="3847531"/>
              <a:ext cx="0" cy="186690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905000" y="4278004"/>
              <a:ext cx="2286000" cy="685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798526" y="3533632"/>
              <a:ext cx="119688" cy="313899"/>
            </a:xfrm>
            <a:custGeom>
              <a:avLst/>
              <a:gdLst>
                <a:gd name="connsiteX0" fmla="*/ 109183 w 119688"/>
                <a:gd name="connsiteY0" fmla="*/ 313899 h 313899"/>
                <a:gd name="connsiteX1" fmla="*/ 109183 w 119688"/>
                <a:gd name="connsiteY1" fmla="*/ 150126 h 313899"/>
                <a:gd name="connsiteX2" fmla="*/ 0 w 119688"/>
                <a:gd name="connsiteY2" fmla="*/ 0 h 313899"/>
                <a:gd name="connsiteX3" fmla="*/ 0 w 119688"/>
                <a:gd name="connsiteY3" fmla="*/ 0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88" h="313899">
                  <a:moveTo>
                    <a:pt x="109183" y="313899"/>
                  </a:moveTo>
                  <a:cubicBezTo>
                    <a:pt x="118281" y="258170"/>
                    <a:pt x="127380" y="202442"/>
                    <a:pt x="109183" y="150126"/>
                  </a:cubicBezTo>
                  <a:cubicBezTo>
                    <a:pt x="90986" y="97809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89863" y="3493827"/>
              <a:ext cx="163773" cy="341194"/>
            </a:xfrm>
            <a:custGeom>
              <a:avLst/>
              <a:gdLst>
                <a:gd name="connsiteX0" fmla="*/ 0 w 163773"/>
                <a:gd name="connsiteY0" fmla="*/ 341194 h 341194"/>
                <a:gd name="connsiteX1" fmla="*/ 0 w 163773"/>
                <a:gd name="connsiteY1" fmla="*/ 150125 h 341194"/>
                <a:gd name="connsiteX2" fmla="*/ 0 w 163773"/>
                <a:gd name="connsiteY2" fmla="*/ 150125 h 341194"/>
                <a:gd name="connsiteX3" fmla="*/ 163773 w 163773"/>
                <a:gd name="connsiteY3" fmla="*/ 0 h 34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73" h="341194">
                  <a:moveTo>
                    <a:pt x="0" y="341194"/>
                  </a:moveTo>
                  <a:lnTo>
                    <a:pt x="0" y="150125"/>
                  </a:lnTo>
                  <a:lnTo>
                    <a:pt x="0" y="150125"/>
                  </a:lnTo>
                  <a:lnTo>
                    <a:pt x="163773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4015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119" y="3028457"/>
            <a:ext cx="5791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  <a:endParaRPr lang="en-US" sz="7200" b="1" cap="all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4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7848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508125" y="400050"/>
            <a:ext cx="7116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Laponite- methanol suspension – dried on</a:t>
            </a:r>
            <a:r>
              <a:rPr lang="en-US"/>
              <a:t>-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143000" y="5334000"/>
            <a:ext cx="289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Polypropylene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562600" y="5257800"/>
            <a:ext cx="1311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/>
              <a:t>Glass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391400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12925" y="171450"/>
            <a:ext cx="4824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Time development of cracks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833438"/>
            <a:ext cx="82486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0895" y="388955"/>
            <a:ext cx="5262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Rectangular sample of aqueous gel</a:t>
            </a:r>
            <a:endParaRPr lang="en-IN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6017567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(A) 47h:44m, (B)  71 h:47m and  (C) 118h:53m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1153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1661</Words>
  <Application>Microsoft Office PowerPoint</Application>
  <PresentationFormat>On-screen Show (4:3)</PresentationFormat>
  <Paragraphs>355</Paragraphs>
  <Slides>60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Photo Editor Photo</vt:lpstr>
      <vt:lpstr>The effect of electric field on crack formation patterns in drying laponite</vt:lpstr>
      <vt:lpstr>Collaborators: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2-dimensional Spring network model</vt:lpstr>
      <vt:lpstr>PowerPoint Presentation</vt:lpstr>
      <vt:lpstr>Desiccation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Sujata</dc:creator>
  <cp:lastModifiedBy>Barid</cp:lastModifiedBy>
  <cp:revision>57</cp:revision>
  <dcterms:created xsi:type="dcterms:W3CDTF">2006-08-16T00:00:00Z</dcterms:created>
  <dcterms:modified xsi:type="dcterms:W3CDTF">2013-01-22T03:33:44Z</dcterms:modified>
</cp:coreProperties>
</file>