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57" r:id="rId5"/>
    <p:sldId id="270" r:id="rId6"/>
    <p:sldId id="269" r:id="rId7"/>
    <p:sldId id="258" r:id="rId8"/>
    <p:sldId id="259" r:id="rId9"/>
    <p:sldId id="260" r:id="rId10"/>
    <p:sldId id="272" r:id="rId11"/>
    <p:sldId id="276" r:id="rId12"/>
    <p:sldId id="261" r:id="rId13"/>
    <p:sldId id="278" r:id="rId14"/>
    <p:sldId id="262" r:id="rId15"/>
    <p:sldId id="263" r:id="rId16"/>
    <p:sldId id="264" r:id="rId17"/>
    <p:sldId id="271" r:id="rId18"/>
    <p:sldId id="279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66FF"/>
    <a:srgbClr val="00AC4E"/>
    <a:srgbClr val="EFC3E7"/>
    <a:srgbClr val="F8F8F8"/>
    <a:srgbClr val="00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600200"/>
            <a:ext cx="60276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Impact" pitchFamily="34" charset="0"/>
              </a:rPr>
              <a:t>Scaling forms for Relaxation Times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Impact" pitchFamily="34" charset="0"/>
              </a:rPr>
              <a:t>of the Fiber Bundle Model</a:t>
            </a:r>
            <a:endParaRPr lang="en-US" sz="32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3873" y="3962400"/>
            <a:ext cx="640790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33CC"/>
                </a:solidFill>
                <a:latin typeface="+mj-lt"/>
              </a:rPr>
              <a:t>S. S. Manna</a:t>
            </a:r>
          </a:p>
          <a:p>
            <a:pPr algn="ctr"/>
            <a:endParaRPr lang="en-US" dirty="0" smtClean="0">
              <a:solidFill>
                <a:srgbClr val="0033CC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 collaboration with</a:t>
            </a:r>
          </a:p>
          <a:p>
            <a:pPr algn="ctr"/>
            <a:r>
              <a:rPr lang="en-US" b="1" dirty="0" smtClean="0">
                <a:solidFill>
                  <a:srgbClr val="0033CC"/>
                </a:solidFill>
                <a:latin typeface="+mj-lt"/>
              </a:rPr>
              <a:t>C. </a:t>
            </a:r>
            <a:r>
              <a:rPr lang="en-US" b="1" dirty="0" err="1" smtClean="0">
                <a:solidFill>
                  <a:srgbClr val="0033CC"/>
                </a:solidFill>
                <a:latin typeface="+mj-lt"/>
              </a:rPr>
              <a:t>Roy,S</a:t>
            </a:r>
            <a:r>
              <a:rPr lang="en-US" b="1" dirty="0" smtClean="0">
                <a:solidFill>
                  <a:srgbClr val="0033CC"/>
                </a:solidFill>
                <a:latin typeface="+mj-lt"/>
              </a:rPr>
              <a:t>. </a:t>
            </a:r>
            <a:r>
              <a:rPr lang="en-US" b="1" dirty="0" err="1" smtClean="0">
                <a:solidFill>
                  <a:srgbClr val="0033CC"/>
                </a:solidFill>
                <a:latin typeface="+mj-lt"/>
              </a:rPr>
              <a:t>Kundu</a:t>
            </a:r>
            <a:r>
              <a:rPr lang="en-US" b="1" dirty="0" smtClean="0">
                <a:solidFill>
                  <a:srgbClr val="0033CC"/>
                </a:solidFill>
                <a:latin typeface="+mj-lt"/>
              </a:rPr>
              <a:t> and S. </a:t>
            </a:r>
            <a:r>
              <a:rPr lang="en-US" b="1" dirty="0" err="1" smtClean="0">
                <a:solidFill>
                  <a:srgbClr val="0033CC"/>
                </a:solidFill>
                <a:latin typeface="+mj-lt"/>
              </a:rPr>
              <a:t>Pradhan</a:t>
            </a:r>
            <a:endParaRPr lang="en-US" b="1" dirty="0" smtClean="0">
              <a:solidFill>
                <a:srgbClr val="0033CC"/>
              </a:solidFill>
              <a:latin typeface="+mj-lt"/>
            </a:endParaRPr>
          </a:p>
          <a:p>
            <a:pPr algn="ctr"/>
            <a:endParaRPr lang="en-US" b="1" dirty="0" smtClean="0">
              <a:solidFill>
                <a:srgbClr val="0033CC"/>
              </a:solidFill>
              <a:latin typeface="+mj-lt"/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Satyendra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Nath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Bose National Center for Basics Sciences, Kolkata   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SINTEF Petroleum Research, Trondheim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Norway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57200"/>
            <a:ext cx="30107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rgbClr val="0033CC"/>
                </a:solidFill>
              </a:rPr>
              <a:t>FracMeet</a:t>
            </a:r>
            <a:r>
              <a:rPr lang="en-US" sz="1100" dirty="0" smtClean="0">
                <a:solidFill>
                  <a:srgbClr val="0033CC"/>
                </a:solidFill>
              </a:rPr>
              <a:t>  III, </a:t>
            </a:r>
            <a:r>
              <a:rPr lang="en-US" sz="1100" dirty="0" err="1" smtClean="0">
                <a:solidFill>
                  <a:srgbClr val="0033CC"/>
                </a:solidFill>
              </a:rPr>
              <a:t>IMSc</a:t>
            </a:r>
            <a:r>
              <a:rPr lang="en-US" sz="1100" dirty="0" smtClean="0">
                <a:solidFill>
                  <a:srgbClr val="0033CC"/>
                </a:solidFill>
              </a:rPr>
              <a:t>, Chennai, 21-24 January, 2013</a:t>
            </a:r>
            <a:endParaRPr lang="en-US" sz="11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rgbClr val="EFC3E7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ANALYTICAL  RESULTS  FOR RELAXATION TIMES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752600"/>
            <a:ext cx="5029200" cy="185691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supercritical phase </a:t>
            </a: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&gt; </a:t>
            </a: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c</a:t>
            </a:r>
          </a:p>
          <a:p>
            <a:endParaRPr lang="en-US" sz="16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       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T(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, N) ≈ (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π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/2)(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 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– 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2000" b="1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)</a:t>
            </a:r>
            <a:r>
              <a:rPr lang="en-US" sz="2000" b="1" baseline="30000" dirty="0" smtClean="0">
                <a:solidFill>
                  <a:srgbClr val="0000FF"/>
                </a:solidFill>
                <a:cs typeface="Times New Roman"/>
              </a:rPr>
              <a:t>-1/2</a:t>
            </a:r>
          </a:p>
          <a:p>
            <a:endParaRPr lang="en-US" sz="1600" baseline="-250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subcritical phase </a:t>
            </a: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&lt; </a:t>
            </a: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c</a:t>
            </a:r>
          </a:p>
          <a:p>
            <a:endParaRPr lang="en-US" sz="16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          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T(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, N) ≈ (</a:t>
            </a:r>
            <a:r>
              <a:rPr lang="en-US" sz="2000" b="1" dirty="0" err="1" smtClean="0">
                <a:solidFill>
                  <a:srgbClr val="0000FF"/>
                </a:solidFill>
                <a:cs typeface="Times New Roman"/>
              </a:rPr>
              <a:t>ln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(N)/4)(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2000" b="1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– </a:t>
            </a:r>
            <a:r>
              <a:rPr lang="el-GR" sz="2000" b="1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2000" b="1" dirty="0" smtClean="0">
                <a:solidFill>
                  <a:srgbClr val="0000FF"/>
                </a:solidFill>
                <a:cs typeface="Times New Roman"/>
              </a:rPr>
              <a:t>)</a:t>
            </a:r>
            <a:r>
              <a:rPr lang="en-US" sz="2000" b="1" baseline="30000" dirty="0" smtClean="0">
                <a:solidFill>
                  <a:srgbClr val="0000FF"/>
                </a:solidFill>
                <a:cs typeface="Times New Roman"/>
              </a:rPr>
              <a:t>-1/2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69405" y="990600"/>
            <a:ext cx="4664995" cy="307777"/>
          </a:xfrm>
          <a:prstGeom prst="rect">
            <a:avLst/>
          </a:prstGeom>
          <a:noFill/>
          <a:ln>
            <a:solidFill>
              <a:srgbClr val="00AC4E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S. </a:t>
            </a:r>
            <a:r>
              <a:rPr lang="en-US" sz="1400" dirty="0" err="1" smtClean="0"/>
              <a:t>Pradhan</a:t>
            </a:r>
            <a:r>
              <a:rPr lang="en-US" sz="1400" dirty="0" smtClean="0"/>
              <a:t> and P. C. Hemmer, Phys. Rev. E, </a:t>
            </a:r>
            <a:r>
              <a:rPr lang="en-US" sz="1400" b="1" dirty="0" smtClean="0"/>
              <a:t>75</a:t>
            </a:r>
            <a:r>
              <a:rPr lang="en-US" sz="1400" dirty="0" smtClean="0"/>
              <a:t>, 056112 (2007).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3400" y="304800"/>
            <a:ext cx="8390254" cy="6324600"/>
            <a:chOff x="533400" y="304800"/>
            <a:chExt cx="8390254" cy="6324600"/>
          </a:xfrm>
        </p:grpSpPr>
        <p:grpSp>
          <p:nvGrpSpPr>
            <p:cNvPr id="6" name="Group 5"/>
            <p:cNvGrpSpPr/>
            <p:nvPr/>
          </p:nvGrpSpPr>
          <p:grpSpPr>
            <a:xfrm>
              <a:off x="533400" y="304800"/>
              <a:ext cx="8390254" cy="6324600"/>
              <a:chOff x="533400" y="304800"/>
              <a:chExt cx="8390254" cy="6324600"/>
            </a:xfrm>
          </p:grpSpPr>
          <p:pic>
            <p:nvPicPr>
              <p:cNvPr id="2" name="Picture 1" descr="Figure5talk.png"/>
              <p:cNvPicPr>
                <a:picLocks noChangeAspect="1"/>
              </p:cNvPicPr>
              <p:nvPr/>
            </p:nvPicPr>
            <p:blipFill>
              <a:blip r:embed="rId2" cstate="print"/>
              <a:srcRect r="10672" b="20000"/>
              <a:stretch>
                <a:fillRect/>
              </a:stretch>
            </p:blipFill>
            <p:spPr>
              <a:xfrm>
                <a:off x="4800600" y="762000"/>
                <a:ext cx="4123054" cy="5227917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533400" y="304800"/>
                <a:ext cx="8001000" cy="381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RELAXATION  AWAY  FROM  THE  CRITICAL  LOAD:  PREVIOUS  RESULTS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1638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5157" t="1097"/>
              <a:stretch>
                <a:fillRect/>
              </a:stretch>
            </p:blipFill>
            <p:spPr bwMode="auto">
              <a:xfrm>
                <a:off x="685800" y="762000"/>
                <a:ext cx="3683564" cy="5494866"/>
              </a:xfrm>
              <a:prstGeom prst="rect">
                <a:avLst/>
              </a:prstGeom>
              <a:noFill/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609600" y="6352401"/>
                <a:ext cx="4030014" cy="276999"/>
              </a:xfrm>
              <a:prstGeom prst="rect">
                <a:avLst/>
              </a:prstGeom>
              <a:noFill/>
              <a:ln>
                <a:solidFill>
                  <a:srgbClr val="00AC4E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S. </a:t>
                </a:r>
                <a:r>
                  <a:rPr lang="en-US" sz="1200" dirty="0" err="1" smtClean="0"/>
                  <a:t>Pradhan</a:t>
                </a:r>
                <a:r>
                  <a:rPr lang="en-US" sz="1200" dirty="0" smtClean="0"/>
                  <a:t> and P. C. Hemmer, Phys. Rev. E, </a:t>
                </a:r>
                <a:r>
                  <a:rPr lang="en-US" sz="1200" b="1" dirty="0" smtClean="0"/>
                  <a:t>75</a:t>
                </a:r>
                <a:r>
                  <a:rPr lang="en-US" sz="1200" dirty="0" smtClean="0"/>
                  <a:t>, 056112 (2007).</a:t>
                </a:r>
                <a:endParaRPr lang="en-US" sz="1200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173885" y="6031468"/>
              <a:ext cx="1598515" cy="369332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= 2</a:t>
              </a:r>
              <a:r>
                <a:rPr lang="en-US" baseline="30000" dirty="0" smtClean="0"/>
                <a:t>20</a:t>
              </a:r>
              <a:r>
                <a:rPr lang="en-US" dirty="0" smtClean="0"/>
                <a:t>, </a:t>
              </a:r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22</a:t>
              </a:r>
              <a:r>
                <a:rPr lang="en-US" dirty="0" smtClean="0"/>
                <a:t>, </a:t>
              </a:r>
              <a:r>
                <a:rPr lang="en-US" dirty="0" smtClean="0">
                  <a:solidFill>
                    <a:srgbClr val="0000FF"/>
                  </a:solidFill>
                </a:rPr>
                <a:t>2</a:t>
              </a:r>
              <a:r>
                <a:rPr lang="en-US" baseline="30000" dirty="0" smtClean="0">
                  <a:solidFill>
                    <a:srgbClr val="0000FF"/>
                  </a:solidFill>
                </a:rPr>
                <a:t>24</a:t>
              </a:r>
              <a:endParaRPr lang="en-US" baseline="30000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RELAXATION AWAY FROM THE CRITICAL LOAD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52600" y="1219200"/>
            <a:ext cx="4419600" cy="2167354"/>
            <a:chOff x="685800" y="1219200"/>
            <a:chExt cx="4419600" cy="2167354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1219200"/>
              <a:ext cx="4419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B0F0"/>
                  </a:solidFill>
                </a:rPr>
                <a:t>● </a:t>
              </a:r>
              <a:r>
                <a:rPr lang="en-US" sz="1600" dirty="0" smtClean="0"/>
                <a:t>(a) </a:t>
              </a:r>
              <a:r>
                <a:rPr lang="en-US" sz="1600" dirty="0" smtClean="0">
                  <a:solidFill>
                    <a:srgbClr val="0000FF"/>
                  </a:solidFill>
                  <a:latin typeface="+mj-lt"/>
                </a:rPr>
                <a:t>[&lt;T(</a:t>
              </a:r>
              <a:r>
                <a:rPr lang="el-GR" sz="1600" dirty="0" smtClean="0">
                  <a:solidFill>
                    <a:srgbClr val="0000FF"/>
                  </a:solidFill>
                  <a:latin typeface="+mj-lt"/>
                  <a:cs typeface="Times New Roman"/>
                </a:rPr>
                <a:t>σ</a:t>
              </a:r>
              <a:r>
                <a:rPr lang="en-US" sz="1600" dirty="0" smtClean="0">
                  <a:solidFill>
                    <a:srgbClr val="0000FF"/>
                  </a:solidFill>
                  <a:latin typeface="+mj-lt"/>
                  <a:cs typeface="Times New Roman"/>
                </a:rPr>
                <a:t>,N)&gt;/</a:t>
              </a:r>
              <a:r>
                <a:rPr lang="en-US" sz="1600" dirty="0" err="1" smtClean="0">
                  <a:solidFill>
                    <a:srgbClr val="0000FF"/>
                  </a:solidFill>
                  <a:latin typeface="+mj-lt"/>
                  <a:cs typeface="Times New Roman"/>
                </a:rPr>
                <a:t>ln</a:t>
              </a:r>
              <a:r>
                <a:rPr lang="en-US" sz="1600" dirty="0" smtClean="0">
                  <a:solidFill>
                    <a:srgbClr val="0000FF"/>
                  </a:solidFill>
                  <a:latin typeface="+mj-lt"/>
                  <a:cs typeface="Times New Roman"/>
                </a:rPr>
                <a:t>(N)] </a:t>
              </a:r>
              <a:r>
                <a:rPr lang="en-US" sz="1600" dirty="0" smtClean="0">
                  <a:latin typeface="+mj-lt"/>
                  <a:cs typeface="Times New Roman"/>
                </a:rPr>
                <a:t>against </a:t>
              </a:r>
              <a:r>
                <a:rPr lang="en-US" sz="1600" dirty="0" smtClean="0">
                  <a:solidFill>
                    <a:srgbClr val="0000FF"/>
                  </a:solidFill>
                  <a:latin typeface="+mj-lt"/>
                  <a:cs typeface="Times New Roman"/>
                </a:rPr>
                <a:t>[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σ</a:t>
              </a:r>
              <a:r>
                <a:rPr lang="en-US" sz="1600" baseline="-25000" dirty="0" smtClean="0">
                  <a:solidFill>
                    <a:srgbClr val="0000FF"/>
                  </a:solidFill>
                  <a:cs typeface="Times New Roman"/>
                </a:rPr>
                <a:t>c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(N) –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 σ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]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cs typeface="Times New Roman"/>
                </a:rPr>
                <a:t>    </a:t>
              </a:r>
              <a:r>
                <a:rPr lang="en-US" sz="1600" dirty="0" smtClean="0">
                  <a:cs typeface="Times New Roman"/>
                </a:rPr>
                <a:t>data collapse is not very well.</a:t>
              </a:r>
            </a:p>
            <a:p>
              <a:endParaRPr lang="en-US" sz="1600" dirty="0" smtClean="0">
                <a:cs typeface="Times New Roman"/>
              </a:endParaRP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● </a:t>
              </a:r>
              <a:r>
                <a:rPr lang="en-US" sz="1600" dirty="0" smtClean="0"/>
                <a:t>(b)</a:t>
              </a:r>
              <a:r>
                <a:rPr lang="en-US" sz="1600" dirty="0" smtClean="0">
                  <a:cs typeface="Times New Roman"/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</a:rPr>
                <a:t>[&lt;T(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σ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,N)&gt;/N</a:t>
              </a:r>
              <a:r>
                <a:rPr lang="el-GR" sz="1600" baseline="300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η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] </a:t>
              </a:r>
              <a:r>
                <a:rPr lang="en-US" sz="1600" dirty="0" smtClean="0">
                  <a:cs typeface="Times New Roman"/>
                </a:rPr>
                <a:t>against</a:t>
              </a:r>
              <a:r>
                <a:rPr lang="en-US" sz="1600" dirty="0" smtClean="0">
                  <a:solidFill>
                    <a:srgbClr val="FF0000"/>
                  </a:solidFill>
                  <a:cs typeface="Times New Roman"/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[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σ</a:t>
              </a:r>
              <a:r>
                <a:rPr lang="en-US" sz="1600" baseline="-25000" dirty="0" smtClean="0">
                  <a:solidFill>
                    <a:srgbClr val="0000FF"/>
                  </a:solidFill>
                  <a:cs typeface="Times New Roman"/>
                </a:rPr>
                <a:t>c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(N) –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 σ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]N</a:t>
              </a:r>
              <a:r>
                <a:rPr lang="el-GR" sz="1600" baseline="300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ζ</a:t>
              </a:r>
              <a:endParaRPr lang="en-US" sz="1600" baseline="30000" dirty="0" smtClean="0">
                <a:solidFill>
                  <a:srgbClr val="0000FF"/>
                </a:solidFill>
                <a:latin typeface="Times New Roman"/>
                <a:cs typeface="Times New Roman"/>
              </a:endParaRPr>
            </a:p>
            <a:p>
              <a:r>
                <a:rPr lang="en-US" sz="160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    </a:t>
              </a:r>
              <a:r>
                <a:rPr lang="en-US" sz="1600" dirty="0" smtClean="0">
                  <a:cs typeface="Times New Roman"/>
                </a:rPr>
                <a:t>collapse is good for small values of</a:t>
              </a:r>
            </a:p>
            <a:p>
              <a:r>
                <a:rPr lang="en-US" sz="1600" dirty="0" smtClean="0">
                  <a:latin typeface="+mj-lt"/>
                  <a:cs typeface="Times New Roman"/>
                </a:rPr>
                <a:t> </a:t>
              </a:r>
              <a:r>
                <a:rPr lang="en-US" sz="1600" dirty="0" smtClean="0">
                  <a:solidFill>
                    <a:srgbClr val="FF0000"/>
                  </a:solidFill>
                  <a:latin typeface="+mj-lt"/>
                  <a:cs typeface="Times New Roman"/>
                </a:rPr>
                <a:t>   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[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σ</a:t>
              </a:r>
              <a:r>
                <a:rPr lang="en-US" sz="1600" baseline="-25000" dirty="0" smtClean="0">
                  <a:solidFill>
                    <a:srgbClr val="0000FF"/>
                  </a:solidFill>
                  <a:cs typeface="Times New Roman"/>
                </a:rPr>
                <a:t>c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(N) –</a:t>
              </a:r>
              <a:r>
                <a:rPr lang="el-GR" sz="1600" dirty="0" smtClean="0">
                  <a:solidFill>
                    <a:srgbClr val="0000FF"/>
                  </a:solidFill>
                  <a:cs typeface="Times New Roman"/>
                </a:rPr>
                <a:t> σ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]N</a:t>
              </a:r>
              <a:r>
                <a:rPr lang="el-GR" sz="1600" baseline="300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ζ</a:t>
              </a:r>
              <a:r>
                <a:rPr lang="en-US" sz="16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1600" dirty="0" smtClean="0">
                  <a:latin typeface="Times New Roman"/>
                  <a:cs typeface="Times New Roman"/>
                </a:rPr>
                <a:t>with </a:t>
              </a:r>
              <a:r>
                <a:rPr lang="el-GR" sz="16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η</a:t>
              </a:r>
              <a:r>
                <a:rPr lang="en-US" sz="16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= 0.336 </a:t>
              </a:r>
              <a:r>
                <a:rPr lang="en-US" sz="1600" dirty="0" smtClean="0">
                  <a:latin typeface="Times New Roman"/>
                  <a:cs typeface="Times New Roman"/>
                </a:rPr>
                <a:t>and </a:t>
              </a:r>
              <a:r>
                <a:rPr lang="el-GR" sz="16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ζ</a:t>
              </a:r>
              <a:r>
                <a:rPr lang="en-US" sz="16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  <a:cs typeface="Times New Roman"/>
                </a:rPr>
                <a:t>= 0.666.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62000" y="3048000"/>
              <a:ext cx="2919389" cy="338554"/>
            </a:xfrm>
            <a:prstGeom prst="rect">
              <a:avLst/>
            </a:prstGeom>
            <a:noFill/>
            <a:ln>
              <a:solidFill>
                <a:srgbClr val="0066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&lt;T(</a:t>
              </a:r>
              <a:r>
                <a:rPr lang="el-GR" sz="1600" b="1" dirty="0" smtClean="0">
                  <a:solidFill>
                    <a:srgbClr val="FF0000"/>
                  </a:solidFill>
                  <a:cs typeface="Times New Roman"/>
                </a:rPr>
                <a:t>σ</a:t>
              </a:r>
              <a:r>
                <a:rPr lang="en-US" sz="1600" b="1" dirty="0" smtClean="0">
                  <a:solidFill>
                    <a:srgbClr val="FF0000"/>
                  </a:solidFill>
                  <a:cs typeface="Times New Roman"/>
                </a:rPr>
                <a:t>,N)&gt;/N</a:t>
              </a:r>
              <a:r>
                <a:rPr lang="el-GR" sz="1600" b="1" baseline="3000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η</a:t>
              </a:r>
              <a:r>
                <a:rPr lang="en-US" sz="1600" b="1" dirty="0" smtClean="0">
                  <a:solidFill>
                    <a:srgbClr val="FF0000"/>
                  </a:solidFill>
                  <a:cs typeface="Times New Roman"/>
                </a:rPr>
                <a:t> ~ G[{</a:t>
              </a:r>
              <a:r>
                <a:rPr lang="el-GR" sz="1600" b="1" dirty="0" smtClean="0">
                  <a:solidFill>
                    <a:srgbClr val="FF0000"/>
                  </a:solidFill>
                  <a:cs typeface="Times New Roman"/>
                </a:rPr>
                <a:t>σ</a:t>
              </a:r>
              <a:r>
                <a:rPr lang="en-US" sz="1600" b="1" baseline="-25000" dirty="0" smtClean="0">
                  <a:solidFill>
                    <a:srgbClr val="FF0000"/>
                  </a:solidFill>
                  <a:cs typeface="Times New Roman"/>
                </a:rPr>
                <a:t>c</a:t>
              </a:r>
              <a:r>
                <a:rPr lang="en-US" sz="1600" b="1" dirty="0" smtClean="0">
                  <a:solidFill>
                    <a:srgbClr val="FF0000"/>
                  </a:solidFill>
                  <a:cs typeface="Times New Roman"/>
                </a:rPr>
                <a:t>(N) –</a:t>
              </a:r>
              <a:r>
                <a:rPr lang="el-GR" sz="1600" b="1" dirty="0" smtClean="0">
                  <a:solidFill>
                    <a:srgbClr val="FF0000"/>
                  </a:solidFill>
                  <a:cs typeface="Times New Roman"/>
                </a:rPr>
                <a:t> σ</a:t>
              </a:r>
              <a:r>
                <a:rPr lang="en-US" sz="1600" b="1" dirty="0" smtClean="0">
                  <a:solidFill>
                    <a:srgbClr val="FF0000"/>
                  </a:solidFill>
                  <a:cs typeface="Times New Roman"/>
                </a:rPr>
                <a:t>}N</a:t>
              </a:r>
              <a:r>
                <a:rPr lang="el-GR" sz="1600" b="1" baseline="3000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ζ</a:t>
              </a:r>
              <a:r>
                <a:rPr lang="en-US" sz="16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 ]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752600" y="3770055"/>
            <a:ext cx="6172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There are two regimes: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/>
              <a:t>A constant regime where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</a:rPr>
              <a:t>&lt;T(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,N)&gt;/ N</a:t>
            </a:r>
            <a:r>
              <a:rPr lang="el-GR" sz="1600" baseline="30000" dirty="0" smtClean="0">
                <a:solidFill>
                  <a:srgbClr val="0000FF"/>
                </a:solidFill>
                <a:cs typeface="Times New Roman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 = C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dirty="0" smtClean="0">
                <a:cs typeface="Times New Roman"/>
              </a:rPr>
              <a:t>i.e.,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here </a:t>
            </a:r>
            <a:r>
              <a:rPr lang="en-US" sz="1600" dirty="0" smtClean="0">
                <a:solidFill>
                  <a:srgbClr val="0000FF"/>
                </a:solidFill>
              </a:rPr>
              <a:t>&lt;T(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,N)&gt; ~ N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-</a:t>
            </a:r>
            <a:r>
              <a:rPr lang="el-GR" sz="1600" baseline="30000" dirty="0" smtClean="0">
                <a:solidFill>
                  <a:srgbClr val="0000FF"/>
                </a:solidFill>
                <a:cs typeface="Times New Roman"/>
              </a:rPr>
              <a:t>η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  </a:t>
            </a:r>
          </a:p>
          <a:p>
            <a:r>
              <a:rPr lang="en-US" sz="1600" dirty="0" smtClean="0">
                <a:cs typeface="Times New Roman"/>
              </a:rPr>
              <a:t>This regime is extended to: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 [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(N) –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 σ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]N</a:t>
            </a:r>
            <a:r>
              <a:rPr lang="el-GR" sz="1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  ~  1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  </a:t>
            </a:r>
            <a:r>
              <a:rPr lang="en-US" sz="1600" dirty="0" smtClean="0">
                <a:cs typeface="Times New Roman"/>
              </a:rPr>
              <a:t> i.e.,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[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(N) –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 σ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] ~ N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-</a:t>
            </a:r>
            <a:r>
              <a:rPr lang="el-GR" sz="1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endParaRPr lang="en-US" sz="1600" dirty="0" smtClean="0">
              <a:solidFill>
                <a:srgbClr val="0000FF"/>
              </a:solidFill>
              <a:cs typeface="Times New Roman"/>
            </a:endParaRPr>
          </a:p>
          <a:p>
            <a:pPr algn="ctr"/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1/</a:t>
            </a:r>
            <a:r>
              <a:rPr lang="el-G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rgbClr val="00B0F0"/>
              </a:solidFill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cs typeface="Times New Roman"/>
              </a:rPr>
              <a:t>A power law regime which in 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→∞</a:t>
            </a:r>
            <a:r>
              <a:rPr lang="en-US" sz="1600" dirty="0" smtClean="0">
                <a:cs typeface="Times New Roman"/>
              </a:rPr>
              <a:t> limit </a:t>
            </a:r>
          </a:p>
          <a:p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     </a:t>
            </a:r>
            <a:r>
              <a:rPr lang="en-US" sz="1600" dirty="0" smtClean="0">
                <a:cs typeface="Times New Roman"/>
              </a:rPr>
              <a:t>is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G(y) ~ y</a:t>
            </a:r>
            <a:r>
              <a:rPr lang="en-US" sz="1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dirty="0" smtClean="0">
                <a:cs typeface="Times New Roman"/>
              </a:rPr>
              <a:t>so that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</a:p>
          <a:p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                        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τζ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cs typeface="Times New Roman"/>
              </a:rPr>
              <a:t>i</a:t>
            </a:r>
            <a:r>
              <a:rPr lang="en-US" sz="1600" dirty="0" smtClean="0">
                <a:cs typeface="Times New Roman"/>
              </a:rPr>
              <a:t>. e.,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endParaRPr lang="en-US" sz="1600" baseline="30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     </a:t>
            </a:r>
            <a:r>
              <a:rPr lang="en-US" sz="1600" dirty="0" smtClean="0">
                <a:cs typeface="Times New Roman"/>
              </a:rPr>
              <a:t>From the estimates of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dirty="0" smtClean="0">
                <a:cs typeface="Times New Roman"/>
              </a:rPr>
              <a:t>and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l-GR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endParaRPr lang="en-US" sz="1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                           </a:t>
            </a:r>
            <a:r>
              <a:rPr lang="el-G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 = 0.50(1)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5subtalk.png"/>
          <p:cNvPicPr>
            <a:picLocks noChangeAspect="1"/>
          </p:cNvPicPr>
          <p:nvPr/>
        </p:nvPicPr>
        <p:blipFill>
          <a:blip r:embed="rId2" cstate="print"/>
          <a:srcRect l="2806" r="9098" b="20000"/>
          <a:stretch>
            <a:fillRect/>
          </a:stretch>
        </p:blipFill>
        <p:spPr>
          <a:xfrm>
            <a:off x="381000" y="1066800"/>
            <a:ext cx="3911600" cy="5029200"/>
          </a:xfrm>
          <a:prstGeom prst="rect">
            <a:avLst/>
          </a:prstGeom>
        </p:spPr>
      </p:pic>
      <p:pic>
        <p:nvPicPr>
          <p:cNvPr id="3" name="Picture 2" descr="Figure5suptalk.png"/>
          <p:cNvPicPr>
            <a:picLocks noChangeAspect="1"/>
          </p:cNvPicPr>
          <p:nvPr/>
        </p:nvPicPr>
        <p:blipFill>
          <a:blip r:embed="rId3" cstate="print"/>
          <a:srcRect l="4379" r="7525" b="20000"/>
          <a:stretch>
            <a:fillRect/>
          </a:stretch>
        </p:blipFill>
        <p:spPr>
          <a:xfrm>
            <a:off x="4851400" y="1066800"/>
            <a:ext cx="3911600" cy="502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304800"/>
            <a:ext cx="40386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SUBCRITICAL  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04800"/>
            <a:ext cx="38100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SUPERCRITICAL  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6248400"/>
            <a:ext cx="6033396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[&lt;T(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,N)&gt;/N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] ~ G[{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 –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 σ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}N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ζ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] </a:t>
            </a:r>
            <a:r>
              <a:rPr lang="en-US" sz="1600" dirty="0" smtClean="0">
                <a:cs typeface="Times New Roman"/>
              </a:rPr>
              <a:t>with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= 0.336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cs typeface="Times New Roman"/>
              </a:rPr>
              <a:t>and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ζ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= 0.666.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DETERMINISTIC  FIBER  BUNDLE  (DFBM) MODEL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441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deterministic version of FB where the breaking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thresholds are uniformly spaced: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b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= n/N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where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n = 1, 2, 3, …., 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</a:p>
          <a:p>
            <a:endParaRPr lang="en-US" sz="1600" dirty="0" smtClean="0"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Plot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[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 –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1/4]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with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1/N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gives a nice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straight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line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 –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1/4 = -1.3x10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-15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+ 0.5/N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</a:p>
          <a:p>
            <a:endParaRPr lang="en-US" sz="1600" dirty="0" smtClean="0"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Plot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[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 –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1/4]N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against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log(N)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gives a nice 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st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 line parallel to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x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-axis with the average value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at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0.5000(1)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We conjecture: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4038600"/>
            <a:ext cx="1818126" cy="33855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 =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1/4 +1/(2N)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4724400"/>
            <a:ext cx="2151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i.e., the exponent 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ζ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endParaRPr lang="en-US" sz="1600" dirty="0"/>
          </a:p>
        </p:txBody>
      </p:sp>
      <p:pic>
        <p:nvPicPr>
          <p:cNvPr id="8" name="Picture 7" descr="Figure6talk.png"/>
          <p:cNvPicPr>
            <a:picLocks noChangeAspect="1"/>
          </p:cNvPicPr>
          <p:nvPr/>
        </p:nvPicPr>
        <p:blipFill>
          <a:blip r:embed="rId2" cstate="print"/>
          <a:srcRect l="202" r="50859" b="21111"/>
          <a:stretch>
            <a:fillRect/>
          </a:stretch>
        </p:blipFill>
        <p:spPr>
          <a:xfrm>
            <a:off x="4800600" y="1066799"/>
            <a:ext cx="3852930" cy="4799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001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DFBM: RELAXATION  AT  THE CRITICAL  POINT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001000" cy="1077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Again two relaxation times are estimated.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600" b="1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(N),N)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600" b="1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(N),N)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the relaxation times right before and 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right after the critical point, plotted with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a log-log scale.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little curvature for small values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is absent -- only a single slope for the entire range.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3048000"/>
            <a:ext cx="2057400" cy="33855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B0F0"/>
                </a:solidFill>
              </a:rPr>
              <a:t>    </a:t>
            </a:r>
            <a:r>
              <a:rPr lang="en-US" sz="1600" b="1" dirty="0" err="1" smtClean="0">
                <a:solidFill>
                  <a:srgbClr val="FF0000"/>
                </a:solidFill>
              </a:rPr>
              <a:t>T</a:t>
            </a:r>
            <a:r>
              <a:rPr lang="en-US" sz="1600" b="1" baseline="30000" dirty="0" err="1" smtClean="0">
                <a:solidFill>
                  <a:srgbClr val="FF0000"/>
                </a:solidFill>
              </a:rPr>
              <a:t>sub</a:t>
            </a:r>
            <a:r>
              <a:rPr lang="en-US" sz="1600" b="1" dirty="0" smtClean="0">
                <a:solidFill>
                  <a:srgbClr val="FF0000"/>
                </a:solidFill>
              </a:rPr>
              <a:t>(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(N),N)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~ 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="1" baseline="30000" dirty="0" smtClean="0">
                <a:solidFill>
                  <a:srgbClr val="FF0000"/>
                </a:solidFill>
                <a:cs typeface="Times New Roman"/>
              </a:rPr>
              <a:t>sub</a:t>
            </a:r>
            <a:endParaRPr lang="en-US" sz="1600" b="1" baseline="30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09800" y="3429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3810000"/>
            <a:ext cx="2057400" cy="33855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0000"/>
                </a:solidFill>
              </a:rPr>
              <a:t>T</a:t>
            </a:r>
            <a:r>
              <a:rPr lang="en-US" sz="1600" b="1" baseline="30000" dirty="0" err="1" smtClean="0">
                <a:solidFill>
                  <a:srgbClr val="FF0000"/>
                </a:solidFill>
              </a:rPr>
              <a:t>sup</a:t>
            </a:r>
            <a:r>
              <a:rPr lang="en-US" sz="1600" b="1" baseline="300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(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(N),N) ~ 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="1" baseline="30000" dirty="0" smtClean="0">
                <a:solidFill>
                  <a:srgbClr val="FF0000"/>
                </a:solidFill>
                <a:cs typeface="Times New Roman"/>
              </a:rPr>
              <a:t>sup</a:t>
            </a:r>
            <a:endParaRPr lang="en-US" sz="1600" b="1" baseline="30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66159" y="4343400"/>
            <a:ext cx="3360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en-US" sz="1600" dirty="0" smtClean="0"/>
              <a:t> </a:t>
            </a:r>
            <a:r>
              <a:rPr lang="el-GR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aseline="-25000" dirty="0" smtClean="0">
                <a:solidFill>
                  <a:srgbClr val="FF0000"/>
                </a:solidFill>
                <a:cs typeface="Times New Roman"/>
              </a:rPr>
              <a:t>sub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= 0.50209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and</a:t>
            </a:r>
            <a:r>
              <a:rPr lang="en-US" sz="1600" dirty="0" smtClean="0">
                <a:cs typeface="Times New Roman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aseline="-25000" dirty="0" smtClean="0">
                <a:solidFill>
                  <a:srgbClr val="FF0000"/>
                </a:solidFill>
                <a:cs typeface="Times New Roman"/>
              </a:rPr>
              <a:t>sup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= 0.50075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876800"/>
            <a:ext cx="3318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conjecture: 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baseline="-25000" dirty="0" smtClean="0">
                <a:solidFill>
                  <a:srgbClr val="FF0000"/>
                </a:solidFill>
                <a:cs typeface="Times New Roman"/>
              </a:rPr>
              <a:t>sub</a:t>
            </a:r>
            <a:r>
              <a:rPr lang="en-US" dirty="0" smtClean="0">
                <a:solidFill>
                  <a:srgbClr val="FF0000"/>
                </a:solidFill>
                <a:cs typeface="Times New Roman"/>
              </a:rPr>
              <a:t> = 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baseline="-25000" dirty="0" smtClean="0">
                <a:solidFill>
                  <a:srgbClr val="FF0000"/>
                </a:solidFill>
                <a:cs typeface="Times New Roman"/>
              </a:rPr>
              <a:t>sup</a:t>
            </a:r>
            <a:r>
              <a:rPr lang="en-US" dirty="0" smtClean="0">
                <a:solidFill>
                  <a:srgbClr val="FF0000"/>
                </a:solidFill>
                <a:cs typeface="Times New Roman"/>
              </a:rPr>
              <a:t> = 1/2,</a:t>
            </a:r>
          </a:p>
          <a:p>
            <a:r>
              <a:rPr lang="en-US" dirty="0" smtClean="0">
                <a:solidFill>
                  <a:srgbClr val="FF0000"/>
                </a:solidFill>
                <a:cs typeface="Times New Roman"/>
              </a:rPr>
              <a:t>    </a:t>
            </a:r>
            <a:r>
              <a:rPr lang="en-US" sz="1200" dirty="0" smtClean="0">
                <a:solidFill>
                  <a:srgbClr val="FF0000"/>
                </a:solidFill>
                <a:cs typeface="Times New Roman"/>
              </a:rPr>
              <a:t>(ref. </a:t>
            </a:r>
            <a:r>
              <a:rPr lang="en-US" sz="1200" dirty="0" err="1" smtClean="0">
                <a:solidFill>
                  <a:srgbClr val="FF0000"/>
                </a:solidFill>
                <a:cs typeface="Times New Roman"/>
              </a:rPr>
              <a:t>Pradhan</a:t>
            </a:r>
            <a:r>
              <a:rPr lang="en-US" sz="1200" dirty="0" smtClean="0">
                <a:solidFill>
                  <a:srgbClr val="FF0000"/>
                </a:solidFill>
                <a:cs typeface="Times New Roman"/>
              </a:rPr>
              <a:t> and Hemmer)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 descr="Figure7.png"/>
          <p:cNvPicPr>
            <a:picLocks noChangeAspect="1"/>
          </p:cNvPicPr>
          <p:nvPr/>
        </p:nvPicPr>
        <p:blipFill>
          <a:blip r:embed="rId2" cstate="print"/>
          <a:srcRect l="3636" r="51717" b="63333"/>
          <a:stretch>
            <a:fillRect/>
          </a:stretch>
        </p:blipFill>
        <p:spPr>
          <a:xfrm>
            <a:off x="4244109" y="3352800"/>
            <a:ext cx="4442691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DFBM:  RELAXATION  AWAY  FROM  CRITICALITY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5257800" cy="1077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Relaxation times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,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are estimated for both subcritical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 and supercritical regimes. 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 = 2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</a:t>
            </a:r>
            <a:r>
              <a:rPr lang="en-US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</a:t>
            </a:r>
            <a:r>
              <a:rPr lang="en-US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collapse is obtained for a finite size scaling of: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0" y="2709446"/>
            <a:ext cx="2743200" cy="338554"/>
          </a:xfrm>
          <a:prstGeom prst="rect">
            <a:avLst/>
          </a:prstGeom>
          <a:noFill/>
          <a:ln>
            <a:solidFill>
              <a:srgbClr val="00AC4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T(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N) / N</a:t>
            </a:r>
            <a:r>
              <a:rPr lang="en-US" sz="1600" b="1" baseline="30000" dirty="0" smtClean="0">
                <a:solidFill>
                  <a:srgbClr val="FF0000"/>
                </a:solidFill>
                <a:cs typeface="Times New Roman"/>
              </a:rPr>
              <a:t>1/2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  ~  G[(1/4 -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σ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)N]</a:t>
            </a:r>
            <a:endParaRPr lang="en-US" sz="16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429000"/>
            <a:ext cx="4800600" cy="338554"/>
          </a:xfrm>
          <a:prstGeom prst="rect">
            <a:avLst/>
          </a:prstGeom>
          <a:noFill/>
          <a:ln>
            <a:solidFill>
              <a:srgbClr val="00AC4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b="1" dirty="0" smtClean="0">
                <a:solidFill>
                  <a:srgbClr val="FF0000"/>
                </a:solidFill>
              </a:rPr>
              <a:t> = 1/2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ζ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= 1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implies</a:t>
            </a:r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= 1/2</a:t>
            </a:r>
          </a:p>
        </p:txBody>
      </p:sp>
      <p:pic>
        <p:nvPicPr>
          <p:cNvPr id="9" name="Picture 8" descr="Figure8.png"/>
          <p:cNvPicPr>
            <a:picLocks noChangeAspect="1"/>
          </p:cNvPicPr>
          <p:nvPr/>
        </p:nvPicPr>
        <p:blipFill>
          <a:blip r:embed="rId2" cstate="print"/>
          <a:srcRect l="1061" r="51717" b="21111"/>
          <a:stretch>
            <a:fillRect/>
          </a:stretch>
        </p:blipFill>
        <p:spPr>
          <a:xfrm>
            <a:off x="5602310" y="2286000"/>
            <a:ext cx="354169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1999" y="1447800"/>
          <a:ext cx="7467601" cy="2139696"/>
        </p:xfrm>
        <a:graphic>
          <a:graphicData uri="http://schemas.openxmlformats.org/drawingml/2006/table">
            <a:tbl>
              <a:tblPr/>
              <a:tblGrid>
                <a:gridCol w="1400175"/>
                <a:gridCol w="1166813"/>
                <a:gridCol w="1166813"/>
                <a:gridCol w="1244600"/>
                <a:gridCol w="1244600"/>
                <a:gridCol w="1244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kumimoji="0" lang="en-US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Uniform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P(b) =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0.250(1)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1.50(1)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3/2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0.336(5)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0.666(5)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0.50(1)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Weibull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P(b) = 1-exp(-b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0.593(1)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(5e)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1.50(1)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3/2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0.335(5)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0.663(5)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0.50(1)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DFBM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0.2500(1)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1.00(1)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0.50(1)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1.00(1)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C4E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0.50(1)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3886200"/>
            <a:ext cx="5621282" cy="36933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Numerical Estimates</a:t>
            </a:r>
            <a:r>
              <a:rPr lang="en-US" b="1" dirty="0" smtClean="0"/>
              <a:t>           </a:t>
            </a:r>
            <a:r>
              <a:rPr lang="en-US" b="1" dirty="0" smtClean="0">
                <a:solidFill>
                  <a:srgbClr val="FF0000"/>
                </a:solidFill>
              </a:rPr>
              <a:t>Exact Results</a:t>
            </a:r>
            <a:r>
              <a:rPr lang="en-US" b="1" dirty="0" smtClean="0"/>
              <a:t>          </a:t>
            </a:r>
            <a:r>
              <a:rPr lang="en-US" b="1" dirty="0" smtClean="0">
                <a:solidFill>
                  <a:srgbClr val="00AC4E"/>
                </a:solidFill>
              </a:rPr>
              <a:t>Conjectures</a:t>
            </a:r>
            <a:endParaRPr lang="en-US" b="1" dirty="0">
              <a:solidFill>
                <a:srgbClr val="00AC4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33400"/>
            <a:ext cx="81534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CRITICAL POINTS  AND CRITICAL  EXPONENTS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904601"/>
            <a:ext cx="1560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Exact values are from: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5181600"/>
            <a:ext cx="4112408" cy="276999"/>
          </a:xfrm>
          <a:prstGeom prst="rect">
            <a:avLst/>
          </a:prstGeom>
          <a:noFill/>
          <a:ln>
            <a:solidFill>
              <a:srgbClr val="00AC4E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Pradhan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P. C. Hemmer, Phys. Rev. E, 75, 056112 (2007).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229600" cy="37856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 extensive numerical analysis has been performed for revisiting the behavior of relaxation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times of the ELS version of the Fiber Bundle model.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 has been observed that the average critical load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depends on the bundle size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and 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 extrapolates to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=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∞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) = 1/4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N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-0.666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in the limit of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N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→∞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average relaxation time at the critical load grows as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&lt;T(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(N),N)&gt; ~ N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0.336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Away from the critical point, the relaxation times obey the finite-size scaling form:</a:t>
            </a: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b="1" dirty="0" smtClean="0">
                <a:solidFill>
                  <a:srgbClr val="00B0F0"/>
                </a:solidFill>
              </a:rPr>
              <a:t>                               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[&lt;T(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,N)&gt;/N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] ~ G[{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 –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 σ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}N</a:t>
            </a:r>
            <a:r>
              <a:rPr lang="el-GR" sz="1600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ζ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]</a:t>
            </a:r>
          </a:p>
          <a:p>
            <a:endParaRPr lang="en-US" sz="16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at both subcritical and supercritical states with </a:t>
            </a:r>
            <a:r>
              <a:rPr lang="en-US" sz="1600" dirty="0" smtClean="0">
                <a:cs typeface="Times New Roman"/>
              </a:rPr>
              <a:t>with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η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= 0.336 </a:t>
            </a:r>
            <a:r>
              <a:rPr lang="en-US" sz="1600" dirty="0" smtClean="0">
                <a:cs typeface="Times New Roman"/>
              </a:rPr>
              <a:t>and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ζ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= 0.666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lang="en-US" sz="1600" dirty="0" smtClean="0"/>
              <a:t> This implies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in the asymptotic limit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N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→∞</a:t>
            </a:r>
          </a:p>
          <a:p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                                                             T(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N) ~  |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 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–</a:t>
            </a:r>
            <a:r>
              <a:rPr lang="el-GR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σ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lang="en-US" sz="1600" b="1" baseline="30000" dirty="0" smtClean="0">
                <a:solidFill>
                  <a:srgbClr val="FF0000"/>
                </a:solidFill>
                <a:cs typeface="Times New Roman"/>
              </a:rPr>
              <a:t>-1/2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.</a:t>
            </a: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deterministic fiber bundle model has different set of exponents.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FIBER  BUNDLE  MODEL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1" y="1371600"/>
            <a:ext cx="8000999" cy="2862322"/>
          </a:xfrm>
          <a:prstGeom prst="rect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What is a fiber bundle?</a:t>
            </a:r>
          </a:p>
          <a:p>
            <a:pPr algn="just"/>
            <a:r>
              <a:rPr lang="en-US" dirty="0" smtClean="0"/>
              <a:t>    </a:t>
            </a:r>
            <a:r>
              <a:rPr lang="en-US" dirty="0" smtClean="0">
                <a:solidFill>
                  <a:srgbClr val="4830FA"/>
                </a:solidFill>
              </a:rPr>
              <a:t>Fiber bundle models study breakdown properties of a bundle composed of a </a:t>
            </a:r>
          </a:p>
          <a:p>
            <a:pPr algn="just"/>
            <a:r>
              <a:rPr lang="en-US" dirty="0" smtClean="0">
                <a:solidFill>
                  <a:srgbClr val="4830FA"/>
                </a:solidFill>
              </a:rPr>
              <a:t>    large number of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4830FA"/>
                </a:solidFill>
              </a:rPr>
              <a:t> parallel elastic fibers.</a:t>
            </a: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Arrangement</a:t>
            </a:r>
          </a:p>
          <a:p>
            <a:pPr algn="just"/>
            <a:r>
              <a:rPr lang="en-US" dirty="0" smtClean="0"/>
              <a:t>    </a:t>
            </a:r>
            <a:r>
              <a:rPr lang="en-US" dirty="0" smtClean="0">
                <a:solidFill>
                  <a:srgbClr val="4830FA"/>
                </a:solidFill>
              </a:rPr>
              <a:t>All fibers of the bundle are rigidly clamped at one end and is externally loaded </a:t>
            </a:r>
          </a:p>
          <a:p>
            <a:pPr algn="just"/>
            <a:r>
              <a:rPr lang="en-US" dirty="0" smtClean="0">
                <a:solidFill>
                  <a:srgbClr val="4830FA"/>
                </a:solidFill>
              </a:rPr>
              <a:t>    at the other end. The load is equally distributed among all fibers.</a:t>
            </a:r>
            <a:endParaRPr lang="en-US" dirty="0" smtClean="0"/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Disorder</a:t>
            </a:r>
          </a:p>
          <a:p>
            <a:pPr algn="just"/>
            <a:r>
              <a:rPr lang="en-US" dirty="0" smtClean="0"/>
              <a:t>    </a:t>
            </a:r>
            <a:r>
              <a:rPr lang="en-US" dirty="0" smtClean="0">
                <a:solidFill>
                  <a:srgbClr val="0000FF"/>
                </a:solidFill>
              </a:rPr>
              <a:t>Each fiber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has a breaking threshold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of its own. If the stress acting through</a:t>
            </a:r>
          </a:p>
          <a:p>
            <a:pPr algn="just"/>
            <a:r>
              <a:rPr lang="en-US" dirty="0" smtClean="0">
                <a:solidFill>
                  <a:srgbClr val="0000FF"/>
                </a:solidFill>
              </a:rPr>
              <a:t>    it exceeds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the fiber breaks. The bi values are drawn from a distribution </a:t>
            </a:r>
            <a:r>
              <a:rPr lang="en-US" dirty="0" smtClean="0">
                <a:solidFill>
                  <a:srgbClr val="FF0000"/>
                </a:solidFill>
              </a:rPr>
              <a:t>p(b)</a:t>
            </a:r>
          </a:p>
          <a:p>
            <a:pPr algn="just"/>
            <a:r>
              <a:rPr lang="en-US" dirty="0" smtClean="0">
                <a:solidFill>
                  <a:srgbClr val="0000FF"/>
                </a:solidFill>
              </a:rPr>
              <a:t>    whose cumulative distribution is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11600" y="3810000"/>
          <a:ext cx="965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965160" imgH="482400" progId="Equation.3">
                  <p:embed/>
                </p:oleObj>
              </mc:Choice>
              <mc:Fallback>
                <p:oleObj name="Equation" r:id="rId3" imgW="9651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3810000"/>
                        <a:ext cx="965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8001000" cy="5355312"/>
          </a:xfrm>
          <a:prstGeom prst="rect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Suppose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is the external load per fiber applied on a complete bundle. Then the</a:t>
            </a:r>
          </a:p>
          <a:p>
            <a:pPr algn="just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fibers having breaking thresholds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b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&lt;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would break.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</a:p>
          <a:p>
            <a:pPr algn="just"/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hey release the total amount of stress that were acting through them.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algn="just"/>
            <a:endParaRPr lang="en-US" dirty="0" smtClean="0">
              <a:solidFill>
                <a:srgbClr val="0000FF"/>
              </a:solidFill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released stress gets distributed among some other fibers. In the </a:t>
            </a:r>
            <a:r>
              <a:rPr lang="en-US" b="1" dirty="0" smtClean="0">
                <a:solidFill>
                  <a:srgbClr val="0066FF"/>
                </a:solidFill>
              </a:rPr>
              <a:t>Equal Load</a:t>
            </a:r>
          </a:p>
          <a:p>
            <a:pPr algn="just"/>
            <a:r>
              <a:rPr lang="en-US" b="1" dirty="0" smtClean="0">
                <a:solidFill>
                  <a:srgbClr val="0066FF"/>
                </a:solidFill>
              </a:rPr>
              <a:t>    Sharing (ELS)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version the released stress is equally distributed among all </a:t>
            </a:r>
          </a:p>
          <a:p>
            <a:pPr algn="just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intact fibers. </a:t>
            </a:r>
          </a:p>
          <a:p>
            <a:pPr algn="just"/>
            <a:endParaRPr lang="en-US" dirty="0" smtClean="0">
              <a:solidFill>
                <a:srgbClr val="0000FF"/>
              </a:solidFill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one time step. </a:t>
            </a:r>
          </a:p>
          <a:p>
            <a:pPr algn="just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If the new stress per fiber is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’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then there will be another set of fibers which will</a:t>
            </a:r>
          </a:p>
          <a:p>
            <a:pPr algn="just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break again and release stress. </a:t>
            </a:r>
          </a:p>
          <a:p>
            <a:pPr algn="just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cascade of such activities follows for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time steps which stops when the system</a:t>
            </a:r>
          </a:p>
          <a:p>
            <a:pPr algn="just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reaches a stable state.</a:t>
            </a:r>
          </a:p>
          <a:p>
            <a:pPr algn="just"/>
            <a:endParaRPr lang="en-US" dirty="0" smtClean="0">
              <a:solidFill>
                <a:srgbClr val="0000FF"/>
              </a:solidFill>
            </a:endParaRPr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stable state may have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all fibers broken –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supercritical </a:t>
            </a:r>
            <a:r>
              <a:rPr lang="en-US" dirty="0" smtClean="0">
                <a:solidFill>
                  <a:srgbClr val="FF0000"/>
                </a:solidFill>
              </a:rPr>
              <a:t>state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rgbClr val="0000FF"/>
                </a:solidFill>
              </a:rPr>
              <a:t>                                           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(ii)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fibers broken when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 &lt; N</a:t>
            </a:r>
            <a:r>
              <a:rPr lang="en-US" dirty="0" smtClean="0">
                <a:solidFill>
                  <a:srgbClr val="0000FF"/>
                </a:solidFill>
              </a:rPr>
              <a:t> – </a:t>
            </a:r>
            <a:r>
              <a:rPr lang="en-US" dirty="0" smtClean="0">
                <a:solidFill>
                  <a:srgbClr val="FF0000"/>
                </a:solidFill>
              </a:rPr>
              <a:t>subcritical </a:t>
            </a:r>
            <a:r>
              <a:rPr lang="en-US" dirty="0" smtClean="0">
                <a:solidFill>
                  <a:srgbClr val="FF0000"/>
                </a:solidFill>
              </a:rPr>
              <a:t>state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001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STRESS  RELAXATION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SYSTEM  RELAXES  LONGER, CLOSER  TO  A  SPECIFIC </a:t>
            </a:r>
            <a:r>
              <a:rPr lang="el-GR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1" name="Picture 1" descr="F:\Fiber Bundle\Figure1talk.png"/>
          <p:cNvPicPr>
            <a:picLocks noChangeAspect="1" noChangeArrowheads="1"/>
          </p:cNvPicPr>
          <p:nvPr/>
        </p:nvPicPr>
        <p:blipFill>
          <a:blip r:embed="rId2" cstate="print"/>
          <a:srcRect l="2525" t="327" r="8586" b="29085"/>
          <a:stretch>
            <a:fillRect/>
          </a:stretch>
        </p:blipFill>
        <p:spPr bwMode="auto">
          <a:xfrm>
            <a:off x="4744156" y="2209800"/>
            <a:ext cx="4222044" cy="2590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1600200"/>
            <a:ext cx="3962400" cy="3539430"/>
          </a:xfrm>
          <a:prstGeom prst="rect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 ensemble of many fiber bundles with same size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is considered, each has a different set of thresholds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{b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  <a:r>
              <a:rPr lang="en-US" sz="1600" dirty="0" smtClean="0">
                <a:solidFill>
                  <a:srgbClr val="0000FF"/>
                </a:solidFill>
              </a:rPr>
              <a:t>.</a:t>
            </a:r>
            <a:endParaRPr lang="en-US" sz="1600" dirty="0" smtClean="0">
              <a:solidFill>
                <a:srgbClr val="0000FF"/>
              </a:solidFill>
              <a:cs typeface="Times New Roman"/>
            </a:endParaRPr>
          </a:p>
          <a:p>
            <a:pPr algn="just"/>
            <a:endParaRPr lang="en-US" sz="1600" dirty="0" smtClean="0">
              <a:solidFill>
                <a:srgbClr val="0000FF"/>
              </a:solidFill>
              <a:cs typeface="Times New Roman"/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external load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per fiber is applied on each bundle.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n-US" sz="1600" dirty="0" smtClean="0">
              <a:solidFill>
                <a:srgbClr val="0000FF"/>
              </a:solidFill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bundle relaxes for time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,N)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and its average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&lt;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,N)&gt;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is calculated, varying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from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0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to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1/2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, with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Δσ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= 0.001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  <a:endParaRPr lang="en-US" sz="1600" dirty="0" smtClean="0">
              <a:solidFill>
                <a:srgbClr val="0000FF"/>
              </a:solidFill>
            </a:endParaRPr>
          </a:p>
          <a:p>
            <a:pPr algn="just"/>
            <a:endParaRPr lang="en-US" sz="1600" dirty="0" smtClean="0">
              <a:solidFill>
                <a:srgbClr val="0000FF"/>
              </a:solidFill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uniformly distributed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{b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curves for all three values of N show sharp peaks at  or very close to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≈ 0.25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5105400"/>
            <a:ext cx="264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10000, </a:t>
            </a:r>
            <a:r>
              <a:rPr lang="en-US" dirty="0" smtClean="0">
                <a:solidFill>
                  <a:srgbClr val="0000FF"/>
                </a:solidFill>
              </a:rPr>
              <a:t>30000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100000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CRITICAL  LOAD 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447800"/>
            <a:ext cx="7620000" cy="4247317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●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Each fiber is assigned a random breaking threshold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that consists a set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{b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These thresholds are drawn from a probability density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p(b)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Let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p(b)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 the 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uniform distribution: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p(b)=1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Initially let the applied load be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and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σ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 = F/N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 be the stress per fiber.</a:t>
            </a:r>
          </a:p>
          <a:p>
            <a:r>
              <a:rPr lang="en-US" dirty="0" smtClean="0">
                <a:solidFill>
                  <a:srgbClr val="00B0F0"/>
                </a:solidFill>
                <a:latin typeface="+mj-lt"/>
              </a:rPr>
              <a:t>●</a:t>
            </a:r>
            <a:r>
              <a:rPr lang="en-US" dirty="0" smtClean="0">
                <a:latin typeface="+mj-lt"/>
              </a:rPr>
              <a:t>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All fibers with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&lt;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σ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 break. Each broken fiber releases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σ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 amount of stress.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stress is distributed equally to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N[1 - P(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)]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intact fibers on the average.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 the stress per fiber after the first relaxation then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F=Nx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[1 - P(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)]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Therefore after successive relaxations we have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 = Nx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[1 - P(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)] =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[1 - P(x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)] =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[1 - P(x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)] = ……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After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steps the process converges to a stable state when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T+1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&lt; 1/N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applied load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the bundle can be written as function of the stress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per fiber at the final state: 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F(x) =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Nx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[1 - P(x)]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F(x)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has a maximum at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where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dF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dx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=0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1 - P(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= 0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● 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uniform distribution of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p(x) = 1,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1/2,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N/4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therefore: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6019800"/>
            <a:ext cx="1005403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= </a:t>
            </a:r>
            <a:r>
              <a:rPr lang="en-US" dirty="0" smtClean="0">
                <a:solidFill>
                  <a:srgbClr val="FF0000"/>
                </a:solidFill>
                <a:cs typeface="Times New Roman"/>
              </a:rPr>
              <a:t>1/4.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NUMERICAL  ESTIMATION  OF  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(N)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2546" y="990600"/>
            <a:ext cx="6750246" cy="501675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An ensemble of fiber bundles, one member is </a:t>
            </a:r>
            <a:r>
              <a:rPr lang="el-GR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α</a:t>
            </a:r>
            <a:endParaRPr lang="en-US" sz="1600" dirty="0" smtClean="0">
              <a:solidFill>
                <a:srgbClr val="FF0000"/>
              </a:solidFill>
            </a:endParaRPr>
          </a:p>
          <a:p>
            <a:pPr algn="just"/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 a fiber bundle with a specific sequence of breaking thresholds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{b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 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denoted by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pPr algn="just"/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Critical load of the bundle </a:t>
            </a:r>
            <a:r>
              <a:rPr lang="el-GR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α</a:t>
            </a:r>
            <a:endParaRPr lang="en-US" sz="1600" dirty="0" smtClean="0">
              <a:solidFill>
                <a:srgbClr val="FF0000"/>
              </a:solidFill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l-GR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α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 the maximum value of the applied load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fiber in the 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subcritical phase.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If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increased by a least possible amount to include only a single additional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fiber the system crosses over to the supercritical phase. On the average this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increment is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1/N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/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Bisection method</a:t>
            </a:r>
          </a:p>
          <a:p>
            <a:pPr algn="just"/>
            <a:r>
              <a:rPr lang="en-US" sz="1600" dirty="0" smtClean="0"/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Breaking threshold for the fiber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sub</a:t>
            </a:r>
            <a:r>
              <a:rPr lang="en-US" sz="16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and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</a:t>
            </a:r>
            <a:r>
              <a:rPr lang="en-US" sz="16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 the initial guesses for which the system is subcritical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and supercritical respectively. 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For the same fiber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 tries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= 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+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)/2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;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if the system is subcritical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one makes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=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otherwise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=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 This is continued iteratively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   till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-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≤ 1/N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 At this stage:      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l-GR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α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 = 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+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)/2.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algn="just"/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pPr algn="just"/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Averaging over many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 bundles </a:t>
            </a: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α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:    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nb-NO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) = 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&lt;</a:t>
            </a:r>
            <a:r>
              <a:rPr lang="el-GR" sz="1600" b="1" dirty="0" smtClean="0">
                <a:solidFill>
                  <a:srgbClr val="FF0000"/>
                </a:solidFill>
                <a:cs typeface="Times New Roman"/>
              </a:rPr>
              <a:t>σ</a:t>
            </a:r>
            <a:r>
              <a:rPr lang="el-GR" sz="1600" b="1" baseline="30000" dirty="0" smtClean="0">
                <a:solidFill>
                  <a:srgbClr val="FF0000"/>
                </a:solidFill>
                <a:cs typeface="Times New Roman"/>
              </a:rPr>
              <a:t>α</a:t>
            </a:r>
            <a:r>
              <a:rPr lang="en-US" sz="1600" b="1" baseline="-25000" dirty="0" smtClean="0">
                <a:solidFill>
                  <a:srgbClr val="FF0000"/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cs typeface="Times New Roman"/>
              </a:rPr>
              <a:t>(N)&gt;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.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FINITE  SIZE  CORRECTION  AND  EXTRAPOLATION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4419600" cy="427809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Assume that the average value of the critical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/>
              </a:rPr>
              <a:t>    load </a:t>
            </a:r>
            <a:r>
              <a:rPr lang="el-G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(N)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for bundle size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converges to the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asymptotic value </a:t>
            </a:r>
            <a:r>
              <a:rPr lang="el-G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(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∞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)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as:</a:t>
            </a:r>
          </a:p>
          <a:p>
            <a:endParaRPr lang="en-US" sz="16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en-US" sz="1600" dirty="0" smtClean="0">
                <a:solidFill>
                  <a:srgbClr val="FF0000"/>
                </a:solidFill>
                <a:cs typeface="Times New Roman"/>
              </a:rPr>
              <a:t>                             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(N) - 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∞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) = A N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-1/</a:t>
            </a:r>
            <a:r>
              <a:rPr lang="el-GR" sz="1600" baseline="30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ν</a:t>
            </a:r>
            <a:endParaRPr lang="en-US" sz="1600" baseline="30000" dirty="0" smtClean="0">
              <a:solidFill>
                <a:srgbClr val="0000FF"/>
              </a:solidFill>
              <a:cs typeface="Times New Roman"/>
            </a:endParaRPr>
          </a:p>
          <a:p>
            <a:endParaRPr lang="en-US" sz="16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Fig (a):</a:t>
            </a:r>
            <a:r>
              <a:rPr lang="en-US" sz="1600" dirty="0" smtClean="0"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Used </a:t>
            </a:r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(∞) = 1/4 and 1/</a:t>
            </a:r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ν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= 0.6666 </a:t>
            </a:r>
            <a:endParaRPr lang="en-US" sz="1600" baseline="30000" dirty="0" smtClean="0">
              <a:solidFill>
                <a:schemeClr val="tx1">
                  <a:lumMod val="65000"/>
                  <a:lumOff val="35000"/>
                </a:schemeClr>
              </a:solidFill>
              <a:cs typeface="Times New Roman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to plot the data and then least sq. fit a straight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line which is found to be: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 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  </a:t>
            </a:r>
          </a:p>
          <a:p>
            <a:r>
              <a:rPr lang="en-US" sz="1600" dirty="0" smtClean="0">
                <a:cs typeface="Times New Roman"/>
              </a:rPr>
              <a:t>              </a:t>
            </a:r>
            <a:r>
              <a:rPr lang="el-GR" sz="1600" dirty="0" smtClean="0">
                <a:solidFill>
                  <a:srgbClr val="0000FF"/>
                </a:solidFill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(N) – 1/4 = 1.0091 x 10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-5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+0.30198N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-1/</a:t>
            </a:r>
            <a:r>
              <a:rPr lang="el-GR" sz="1600" baseline="30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ν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</a:p>
          <a:p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Fig (b):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Plot of: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                       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 – 1/4]N</a:t>
            </a:r>
            <a:r>
              <a:rPr lang="en-US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0.661</a:t>
            </a:r>
            <a:r>
              <a:rPr lang="en-US" sz="1600" baseline="30000" dirty="0" smtClean="0">
                <a:solidFill>
                  <a:srgbClr val="0000FF"/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against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ln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(N).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+mj-lt"/>
                <a:cs typeface="Times New Roman"/>
              </a:rPr>
              <a:t>  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We tried to make the middle portion horizontal,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by tuning the exponent </a:t>
            </a:r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ν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and the best value of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</a:t>
            </a:r>
            <a:r>
              <a:rPr lang="el-GR" sz="16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ν</a:t>
            </a:r>
            <a:r>
              <a:rPr lang="en-US" sz="16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= 0.661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Times New Roman"/>
              </a:rPr>
              <a:t>       </a:t>
            </a:r>
            <a:endParaRPr lang="en-US" sz="1600" dirty="0">
              <a:latin typeface="+mj-lt"/>
            </a:endParaRPr>
          </a:p>
        </p:txBody>
      </p:sp>
      <p:pic>
        <p:nvPicPr>
          <p:cNvPr id="5" name="Picture 4" descr="Figure2talk.png"/>
          <p:cNvPicPr>
            <a:picLocks noChangeAspect="1"/>
          </p:cNvPicPr>
          <p:nvPr/>
        </p:nvPicPr>
        <p:blipFill>
          <a:blip r:embed="rId2" cstate="print"/>
          <a:srcRect r="51717" b="21111"/>
          <a:stretch>
            <a:fillRect/>
          </a:stretch>
        </p:blipFill>
        <p:spPr>
          <a:xfrm>
            <a:off x="5334000" y="1143000"/>
            <a:ext cx="3500529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RELAXATION AWAY FROM THE CRITICAL POINT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4419600" cy="230832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every bundle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α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we first calculate the critical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load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l-GR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α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and then for the same bundle calculate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T(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,N)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for different values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|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| = |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σ</a:t>
            </a:r>
            <a:r>
              <a:rPr lang="el-GR" sz="1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α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 –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|</a:t>
            </a:r>
            <a:endParaRPr lang="en-US" sz="1600" b="1" baseline="-250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/>
            </a:endParaRPr>
          </a:p>
          <a:p>
            <a:endParaRPr lang="en-US" sz="16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limiting values of the relaxation times from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    both sides as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|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Δ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|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→ 0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/>
              </a:rPr>
              <a:t>are distinctly different.</a:t>
            </a:r>
          </a:p>
          <a:p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cs typeface="Times New Roman"/>
            </a:endParaRPr>
          </a:p>
          <a:p>
            <a:r>
              <a:rPr lang="en-US" sz="1600" dirty="0" smtClean="0">
                <a:solidFill>
                  <a:srgbClr val="00B0F0"/>
                </a:solidFill>
              </a:rPr>
              <a:t>●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ratio of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T</a:t>
            </a:r>
            <a:r>
              <a:rPr lang="en-US" sz="1600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(N),N)&gt;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and</a:t>
            </a:r>
            <a:r>
              <a:rPr lang="en-US" sz="1600" dirty="0" smtClean="0">
                <a:solidFill>
                  <a:srgbClr val="0033CC"/>
                </a:solidFill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T</a:t>
            </a:r>
            <a:r>
              <a:rPr lang="en-US" sz="1600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sup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σ</a:t>
            </a:r>
            <a:r>
              <a:rPr lang="en-US" sz="16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c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(N),N)&gt;</a:t>
            </a:r>
          </a:p>
          <a:p>
            <a:r>
              <a:rPr lang="en-US" sz="1600" dirty="0" smtClean="0">
                <a:solidFill>
                  <a:srgbClr val="0033CC"/>
                </a:solidFill>
                <a:latin typeface="+mj-lt"/>
                <a:cs typeface="Times New Roman"/>
              </a:rPr>
              <a:t>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approaches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2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cs typeface="Times New Roman"/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as</a:t>
            </a:r>
            <a:r>
              <a:rPr lang="en-US" sz="1600" dirty="0" smtClean="0">
                <a:solidFill>
                  <a:srgbClr val="0033CC"/>
                </a:solidFill>
                <a:latin typeface="+mj-lt"/>
                <a:cs typeface="Times New Roman"/>
              </a:rPr>
              <a:t>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/>
              </a:rPr>
              <a:t>N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→∞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Times New Roman"/>
              </a:rPr>
              <a:t>        </a:t>
            </a:r>
            <a:endParaRPr lang="en-US" sz="1600" dirty="0">
              <a:latin typeface="+mj-lt"/>
            </a:endParaRPr>
          </a:p>
        </p:txBody>
      </p:sp>
      <p:pic>
        <p:nvPicPr>
          <p:cNvPr id="5" name="Picture 4" descr="Figure3talk.png"/>
          <p:cNvPicPr>
            <a:picLocks noChangeAspect="1"/>
          </p:cNvPicPr>
          <p:nvPr/>
        </p:nvPicPr>
        <p:blipFill>
          <a:blip r:embed="rId2" cstate="print"/>
          <a:srcRect l="1061" r="7071" b="25556"/>
          <a:stretch>
            <a:fillRect/>
          </a:stretch>
        </p:blipFill>
        <p:spPr>
          <a:xfrm>
            <a:off x="3903260" y="3657600"/>
            <a:ext cx="4867701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RELAXATION TIME AT THE CRITICAL APPLIED LOAD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447800"/>
            <a:ext cx="4191000" cy="1323439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each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bundle two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 times </a:t>
            </a:r>
            <a:r>
              <a:rPr lang="en-US" sz="1600" dirty="0" smtClean="0">
                <a:solidFill>
                  <a:srgbClr val="0000FF"/>
                </a:solidFill>
              </a:rPr>
              <a:t>T.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</a:rPr>
              <a:t>T</a:t>
            </a:r>
            <a:r>
              <a:rPr lang="en-US" sz="1600" baseline="30000" dirty="0" err="1" smtClean="0">
                <a:solidFill>
                  <a:srgbClr val="0000FF"/>
                </a:solidFill>
              </a:rPr>
              <a:t>sub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0000FF"/>
                </a:solidFill>
              </a:rPr>
              <a:t>T</a:t>
            </a:r>
            <a:r>
              <a:rPr lang="en-US" sz="1600" baseline="30000" dirty="0" err="1" smtClean="0">
                <a:solidFill>
                  <a:srgbClr val="0000FF"/>
                </a:solidFill>
              </a:rPr>
              <a:t>sup</a:t>
            </a:r>
            <a:r>
              <a:rPr lang="en-US" sz="1600" baseline="300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the maximal relaxation times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for the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subcritical and supercritical phases.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Plot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&lt;</a:t>
            </a:r>
            <a:r>
              <a:rPr lang="en-US" sz="1600" dirty="0" err="1" smtClean="0">
                <a:solidFill>
                  <a:srgbClr val="0000FF"/>
                </a:solidFill>
              </a:rPr>
              <a:t>T</a:t>
            </a:r>
            <a:r>
              <a:rPr lang="en-US" sz="1600" baseline="30000" dirty="0" err="1" smtClean="0">
                <a:solidFill>
                  <a:srgbClr val="0000FF"/>
                </a:solidFill>
              </a:rPr>
              <a:t>sup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(N),N)&gt;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and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&lt;</a:t>
            </a:r>
            <a:r>
              <a:rPr lang="en-US" sz="1600" dirty="0" err="1" smtClean="0">
                <a:solidFill>
                  <a:srgbClr val="0000FF"/>
                </a:solidFill>
              </a:rPr>
              <a:t>T</a:t>
            </a:r>
            <a:r>
              <a:rPr lang="en-US" sz="1600" baseline="30000" dirty="0" err="1" smtClean="0">
                <a:solidFill>
                  <a:srgbClr val="0000FF"/>
                </a:solidFill>
              </a:rPr>
              <a:t>sub</a:t>
            </a:r>
            <a:r>
              <a:rPr lang="en-US" sz="1600" dirty="0" smtClean="0">
                <a:solidFill>
                  <a:srgbClr val="0000FF"/>
                </a:solidFill>
              </a:rPr>
              <a:t>(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σ</a:t>
            </a:r>
            <a:r>
              <a:rPr lang="en-US" sz="16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(N),N)&gt;</a:t>
            </a:r>
            <a:r>
              <a:rPr lang="en-US" sz="1600" dirty="0" smtClean="0"/>
              <a:t>                                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with </a:t>
            </a:r>
            <a:r>
              <a:rPr lang="en-US" sz="1600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for </a:t>
            </a:r>
            <a:r>
              <a:rPr lang="en-US" sz="1600" dirty="0" smtClean="0">
                <a:solidFill>
                  <a:srgbClr val="0000FF"/>
                </a:solidFill>
              </a:rPr>
              <a:t>2</a:t>
            </a:r>
            <a:r>
              <a:rPr lang="en-US" sz="1600" baseline="30000" dirty="0" smtClean="0">
                <a:solidFill>
                  <a:srgbClr val="0000FF"/>
                </a:solidFill>
              </a:rPr>
              <a:t>8</a:t>
            </a:r>
            <a:r>
              <a:rPr lang="en-US" sz="1600" dirty="0" smtClean="0">
                <a:solidFill>
                  <a:srgbClr val="0000FF"/>
                </a:solidFill>
              </a:rPr>
              <a:t>, 2</a:t>
            </a:r>
            <a:r>
              <a:rPr lang="en-US" sz="1600" baseline="30000" dirty="0" smtClean="0">
                <a:solidFill>
                  <a:srgbClr val="0000FF"/>
                </a:solidFill>
              </a:rPr>
              <a:t>10</a:t>
            </a:r>
            <a:r>
              <a:rPr lang="en-US" sz="1600" dirty="0" smtClean="0">
                <a:solidFill>
                  <a:srgbClr val="0000FF"/>
                </a:solidFill>
              </a:rPr>
              <a:t>, …. , 2</a:t>
            </a:r>
            <a:r>
              <a:rPr lang="en-US" sz="1600" baseline="30000" dirty="0" smtClean="0">
                <a:solidFill>
                  <a:srgbClr val="0000FF"/>
                </a:solidFill>
              </a:rPr>
              <a:t>24</a:t>
            </a:r>
            <a:r>
              <a:rPr lang="en-US" sz="1600" dirty="0" smtClean="0"/>
              <a:t>.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124200"/>
            <a:ext cx="3029997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Assume:      </a:t>
            </a:r>
            <a:r>
              <a:rPr lang="en-US" b="1" dirty="0" smtClean="0">
                <a:solidFill>
                  <a:srgbClr val="FF0000"/>
                </a:solidFill>
              </a:rPr>
              <a:t>&lt;T(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n-US" b="1" dirty="0" smtClean="0">
                <a:solidFill>
                  <a:srgbClr val="FF0000"/>
                </a:solidFill>
                <a:cs typeface="Times New Roman"/>
              </a:rPr>
              <a:t>(N),N)&gt; ~ N</a:t>
            </a:r>
            <a:r>
              <a:rPr lang="el-GR" b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endParaRPr 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628" y="3657600"/>
            <a:ext cx="3849772" cy="198002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Small curvature in the small </a:t>
            </a:r>
            <a:r>
              <a:rPr lang="en-US" sz="1600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regime</a:t>
            </a:r>
            <a:r>
              <a:rPr lang="en-US" sz="1600" dirty="0" smtClean="0"/>
              <a:t>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Estimated slopes between successive pts.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●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Plotted 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                  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Times New Roman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+mj-lt"/>
                <a:cs typeface="Times New Roman"/>
              </a:rPr>
              <a:t>sub,N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)-1/3  ~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N</a:t>
            </a:r>
            <a:r>
              <a:rPr lang="en-US" sz="1600" baseline="30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-0.3279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and</a:t>
            </a:r>
            <a:r>
              <a:rPr lang="en-US" sz="1600" dirty="0" smtClean="0">
                <a:latin typeface="Times New Roman"/>
                <a:cs typeface="Times New Roman"/>
              </a:rPr>
              <a:t>            </a:t>
            </a:r>
            <a:r>
              <a:rPr lang="el-GR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η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+mj-lt"/>
                <a:cs typeface="Times New Roman"/>
              </a:rPr>
              <a:t>sup,N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)-1/3  ~ </a:t>
            </a:r>
            <a:r>
              <a:rPr lang="en-US" sz="1600" dirty="0" smtClean="0">
                <a:solidFill>
                  <a:srgbClr val="0000FF"/>
                </a:solidFill>
                <a:cs typeface="Times New Roman"/>
              </a:rPr>
              <a:t>N</a:t>
            </a:r>
            <a:r>
              <a:rPr lang="en-US" sz="1600" baseline="30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-0.2619</a:t>
            </a:r>
            <a:r>
              <a:rPr lang="en-US" sz="1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sz="1600" baseline="300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The intercepts are 0.00061 and 0.00085</a:t>
            </a:r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/>
              </a:rPr>
              <a:t>respectively.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6019800"/>
            <a:ext cx="2069797" cy="36933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Conclusion:  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η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Times New Roman"/>
              </a:rPr>
              <a:t>≈ 1/3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Figure4talk.png"/>
          <p:cNvPicPr>
            <a:picLocks noChangeAspect="1"/>
          </p:cNvPicPr>
          <p:nvPr/>
        </p:nvPicPr>
        <p:blipFill>
          <a:blip r:embed="rId2" cstate="print"/>
          <a:srcRect l="2778" r="51717" b="23333"/>
          <a:stretch>
            <a:fillRect/>
          </a:stretch>
        </p:blipFill>
        <p:spPr>
          <a:xfrm>
            <a:off x="4829312" y="1219200"/>
            <a:ext cx="3628887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2226</Words>
  <Application>Microsoft Office PowerPoint</Application>
  <PresentationFormat>On-screen Show (4:3)</PresentationFormat>
  <Paragraphs>258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Annual Report</dc:creator>
  <cp:lastModifiedBy>Santanu</cp:lastModifiedBy>
  <cp:revision>56</cp:revision>
  <dcterms:created xsi:type="dcterms:W3CDTF">2006-08-16T00:00:00Z</dcterms:created>
  <dcterms:modified xsi:type="dcterms:W3CDTF">2013-01-22T04:05:43Z</dcterms:modified>
</cp:coreProperties>
</file>