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tif" ContentType="image/tif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Override4.xml" ContentType="application/vnd.openxmlformats-officedocument.themeOverrid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Microsoft_Equation1.bin" ContentType="application/vnd.openxmlformats-officedocument.oleObject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embeddings/Microsoft_Equation2.bin" ContentType="application/vnd.openxmlformats-officedocument.oleObject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Microsoft_Equation3.bin" ContentType="application/vnd.openxmlformats-officedocument.oleObject"/>
  <Override PartName="/ppt/notesSlides/notesSlide10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Microsoft_Equation4.bin" ContentType="application/vnd.openxmlformats-officedocument.oleObject"/>
  <Override PartName="/ppt/notesSlides/notesSlide11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Microsoft_Equation5.bin" ContentType="application/vnd.openxmlformats-officedocument.oleObject"/>
  <Override PartName="/ppt/notesSlides/notesSlide12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Microsoft_Equation6.bin" ContentType="application/vnd.openxmlformats-officedocument.oleObject"/>
  <Override PartName="/ppt/notesSlides/notesSlide13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Microsoft_Equation8.bin" ContentType="application/vnd.openxmlformats-officedocument.oleObject"/>
  <Override PartName="/ppt/notesSlides/notesSlide18.xml" ContentType="application/vnd.openxmlformats-officedocument.presentationml.notesSlide+xml"/>
  <Override PartName="/ppt/embeddings/Microsoft_Equation9.bin" ContentType="application/vnd.openxmlformats-officedocument.oleObject"/>
  <Override PartName="/ppt/embeddings/Microsoft_Equation10.bin" ContentType="application/vnd.openxmlformats-officedocument.oleObject"/>
  <Override PartName="/ppt/embeddings/Microsoft_Equation11.bin" ContentType="application/vnd.openxmlformats-officedocument.oleObject"/>
  <Override PartName="/ppt/embeddings/Microsoft_Equation12.bin" ContentType="application/vnd.openxmlformats-officedocument.oleObject"/>
  <Override PartName="/ppt/embeddings/Microsoft_Equation13.bin" ContentType="application/vnd.openxmlformats-officedocument.oleObject"/>
  <Override PartName="/ppt/notesSlides/notesSlide19.xml" ContentType="application/vnd.openxmlformats-officedocument.presentationml.notesSlide+xml"/>
  <Override PartName="/ppt/embeddings/Microsoft_Equation14.bin" ContentType="application/vnd.openxmlformats-officedocument.oleObject"/>
  <Override PartName="/ppt/notesSlides/notesSlide20.xml" ContentType="application/vnd.openxmlformats-officedocument.presentationml.notesSlide+xml"/>
  <Override PartName="/ppt/embeddings/Microsoft_Equation15.bin" ContentType="application/vnd.openxmlformats-officedocument.oleObject"/>
  <Override PartName="/ppt/embeddings/Microsoft_Equation16.bin" ContentType="application/vnd.openxmlformats-officedocument.oleObject"/>
  <Override PartName="/ppt/embeddings/Microsoft_Equation17.bin" ContentType="application/vnd.openxmlformats-officedocument.oleObject"/>
  <Override PartName="/ppt/embeddings/Microsoft_Equation18.bin" ContentType="application/vnd.openxmlformats-officedocument.oleObject"/>
  <Override PartName="/ppt/embeddings/Microsoft_Equation19.bin" ContentType="application/vnd.openxmlformats-officedocument.oleObject"/>
  <Override PartName="/ppt/embeddings/Microsoft_Equation20.bin" ContentType="application/vnd.openxmlformats-officedocument.oleObject"/>
  <Override PartName="/ppt/embeddings/Microsoft_Equation21.bin" ContentType="application/vnd.openxmlformats-officedocument.oleObject"/>
  <Override PartName="/ppt/embeddings/Microsoft_Equation22.bin" ContentType="application/vnd.openxmlformats-officedocument.oleObject"/>
  <Override PartName="/ppt/embeddings/Microsoft_Equation23.bin" ContentType="application/vnd.openxmlformats-officedocument.oleObject"/>
  <Override PartName="/ppt/notesSlides/notesSlide21.xml" ContentType="application/vnd.openxmlformats-officedocument.presentationml.notesSlide+xml"/>
  <Override PartName="/ppt/embeddings/Microsoft_Equation24.bin" ContentType="application/vnd.openxmlformats-officedocument.oleObject"/>
  <Override PartName="/ppt/embeddings/Microsoft_Equation25.bin" ContentType="application/vnd.openxmlformats-officedocument.oleObject"/>
  <Override PartName="/ppt/embeddings/Microsoft_Equation26.bin" ContentType="application/vnd.openxmlformats-officedocument.oleObject"/>
  <Override PartName="/ppt/embeddings/Microsoft_Equation27.bin" ContentType="application/vnd.openxmlformats-officedocument.oleObject"/>
  <Override PartName="/ppt/embeddings/Microsoft_Equation28.bin" ContentType="application/vnd.openxmlformats-officedocument.oleObject"/>
  <Override PartName="/ppt/embeddings/Microsoft_Equation29.bin" ContentType="application/vnd.openxmlformats-officedocument.oleObject"/>
  <Override PartName="/ppt/embeddings/Microsoft_Equation30.bin" ContentType="application/vnd.openxmlformats-officedocument.oleObject"/>
  <Override PartName="/ppt/embeddings/Microsoft_Equation31.bin" ContentType="application/vnd.openxmlformats-officedocument.oleObject"/>
  <Override PartName="/ppt/embeddings/Microsoft_Equation32.bin" ContentType="application/vnd.openxmlformats-officedocument.oleObject"/>
  <Override PartName="/ppt/embeddings/Microsoft_Equation33.bin" ContentType="application/vnd.openxmlformats-officedocument.oleObject"/>
  <Override PartName="/ppt/embeddings/Microsoft_Equation34.bin" ContentType="application/vnd.openxmlformats-officedocument.oleObject"/>
  <Override PartName="/ppt/notesSlides/notesSlide22.xml" ContentType="application/vnd.openxmlformats-officedocument.presentationml.notesSlide+xml"/>
  <Override PartName="/ppt/embeddings/Microsoft_Equation35.bin" ContentType="application/vnd.openxmlformats-officedocument.oleObject"/>
  <Override PartName="/ppt/embeddings/Microsoft_Equation36.bin" ContentType="application/vnd.openxmlformats-officedocument.oleObject"/>
  <Override PartName="/ppt/embeddings/Microsoft_Equation37.bin" ContentType="application/vnd.openxmlformats-officedocument.oleObject"/>
  <Override PartName="/ppt/embeddings/Microsoft_Equation38.bin" ContentType="application/vnd.openxmlformats-officedocument.oleObject"/>
  <Override PartName="/ppt/embeddings/Microsoft_Equation39.bin" ContentType="application/vnd.openxmlformats-officedocument.oleObject"/>
  <Override PartName="/ppt/embeddings/Microsoft_Equation40.bin" ContentType="application/vnd.openxmlformats-officedocument.oleObject"/>
  <Override PartName="/ppt/embeddings/Microsoft_Equation41.bin" ContentType="application/vnd.openxmlformats-officedocument.oleObject"/>
  <Override PartName="/ppt/embeddings/Microsoft_Equation42.bin" ContentType="application/vnd.openxmlformats-officedocument.oleObject"/>
  <Override PartName="/ppt/embeddings/Microsoft_Equation43.bin" ContentType="application/vnd.openxmlformats-officedocument.oleObject"/>
  <Override PartName="/ppt/embeddings/Microsoft_Equation44.bin" ContentType="application/vnd.openxmlformats-officedocument.oleObject"/>
  <Override PartName="/ppt/embeddings/Microsoft_Equation45.bin" ContentType="application/vnd.openxmlformats-officedocument.oleObject"/>
  <Override PartName="/ppt/embeddings/Microsoft_Equation46.bin" ContentType="application/vnd.openxmlformats-officedocument.oleObject"/>
  <Override PartName="/ppt/embeddings/Microsoft_Equation47.bin" ContentType="application/vnd.openxmlformats-officedocument.oleObject"/>
  <Override PartName="/ppt/embeddings/Microsoft_Equation48.bin" ContentType="application/vnd.openxmlformats-officedocument.oleObject"/>
  <Override PartName="/ppt/embeddings/Microsoft_Equation49.bin" ContentType="application/vnd.openxmlformats-officedocument.oleObject"/>
  <Override PartName="/ppt/notesSlides/notesSlide23.xml" ContentType="application/vnd.openxmlformats-officedocument.presentationml.notesSlide+xml"/>
  <Override PartName="/ppt/embeddings/Microsoft_Equation50.bin" ContentType="application/vnd.openxmlformats-officedocument.oleObject"/>
  <Override PartName="/ppt/embeddings/Microsoft_Equation51.bin" ContentType="application/vnd.openxmlformats-officedocument.oleObject"/>
  <Override PartName="/ppt/notesSlides/notesSlide24.xml" ContentType="application/vnd.openxmlformats-officedocument.presentationml.notesSlide+xml"/>
  <Override PartName="/ppt/embeddings/Microsoft_Equation52.bin" ContentType="application/vnd.openxmlformats-officedocument.oleObject"/>
  <Override PartName="/ppt/embeddings/Microsoft_Equation53.bin" ContentType="application/vnd.openxmlformats-officedocument.oleObject"/>
  <Override PartName="/ppt/notesSlides/notesSlide25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26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27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notesSlides/notesSlide28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34.bin" ContentType="application/vnd.openxmlformats-officedocument.oleObject"/>
  <Override PartName="/ppt/notesSlides/notesSlide33.xml" ContentType="application/vnd.openxmlformats-officedocument.presentationml.notesSlide+xml"/>
  <Override PartName="/ppt/embeddings/oleObject35.bin" ContentType="application/vnd.openxmlformats-officedocument.oleObject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embeddings/Microsoft_Equation54.bin" ContentType="application/vnd.openxmlformats-officedocument.oleObject"/>
  <Override PartName="/ppt/notesSlides/notesSlide40.xml" ContentType="application/vnd.openxmlformats-officedocument.presentationml.notesSlide+xml"/>
  <Override PartName="/ppt/embeddings/Microsoft_Equation55.bin" ContentType="application/vnd.openxmlformats-officedocument.oleObject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embeddings/Microsoft_Equation56.bin" ContentType="application/vnd.openxmlformats-officedocument.oleObject"/>
  <Override PartName="/ppt/embeddings/Microsoft_Equation57.bin" ContentType="application/vnd.openxmlformats-officedocument.oleObject"/>
  <Override PartName="/ppt/embeddings/oleObject36.bin" ContentType="application/vnd.openxmlformats-officedocument.oleObject"/>
  <Override PartName="/ppt/embeddings/Microsoft_Equation58.bin" ContentType="application/vnd.openxmlformats-officedocument.oleObject"/>
  <Override PartName="/ppt/notesSlides/notesSlide43.xml" ContentType="application/vnd.openxmlformats-officedocument.presentationml.notesSlide+xml"/>
  <Override PartName="/ppt/embeddings/Microsoft_Equation59.bin" ContentType="application/vnd.openxmlformats-officedocument.oleObject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embeddings/oleObject37.bin" ContentType="application/vnd.openxmlformats-officedocument.oleObject"/>
  <Override PartName="/ppt/notesSlides/notesSlide52.xml" ContentType="application/vnd.openxmlformats-officedocument.presentationml.notesSlide+xml"/>
  <Override PartName="/ppt/embeddings/oleObject38.bin" ContentType="application/vnd.openxmlformats-officedocument.oleObject"/>
  <Override PartName="/ppt/notesSlides/notesSlide53.xml" ContentType="application/vnd.openxmlformats-officedocument.presentationml.notesSlide+xml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notesSlides/notesSlide54.xml" ContentType="application/vnd.openxmlformats-officedocument.presentationml.notesSlide+xml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notesSlides/notesSlide59.xml" ContentType="application/vnd.openxmlformats-officedocument.presentationml.notesSlide+xml"/>
  <Override PartName="/ppt/embeddings/Microsoft_Equation60.bin" ContentType="application/vnd.openxmlformats-officedocument.oleObject"/>
  <Override PartName="/ppt/embeddings/Microsoft_Equation61.bin" ContentType="application/vnd.openxmlformats-officedocument.oleObject"/>
  <Override PartName="/ppt/embeddings/Microsoft_Equation62.bin" ContentType="application/vnd.openxmlformats-officedocument.oleObject"/>
  <Override PartName="/ppt/embeddings/Microsoft_Equation63.bin" ContentType="application/vnd.openxmlformats-officedocument.oleObject"/>
  <Override PartName="/ppt/embeddings/Microsoft_Equation64.bin" ContentType="application/vnd.openxmlformats-officedocument.oleObject"/>
  <Override PartName="/ppt/embeddings/Microsoft_Equation65.bin" ContentType="application/vnd.openxmlformats-officedocument.oleObject"/>
  <Override PartName="/ppt/embeddings/Microsoft_Equation66.bin" ContentType="application/vnd.openxmlformats-officedocument.oleObject"/>
  <Override PartName="/ppt/notesSlides/notesSlide60.xml" ContentType="application/vnd.openxmlformats-officedocument.presentationml.notesSlide+xml"/>
  <Override PartName="/ppt/embeddings/Microsoft_Equation67.bin" ContentType="application/vnd.openxmlformats-officedocument.oleObject"/>
  <Override PartName="/ppt/embeddings/Microsoft_Equation68.bin" ContentType="application/vnd.openxmlformats-officedocument.oleObject"/>
  <Override PartName="/ppt/embeddings/Microsoft_Equation69.bin" ContentType="application/vnd.openxmlformats-officedocument.oleObject"/>
  <Override PartName="/ppt/embeddings/Microsoft_Equation70.bin" ContentType="application/vnd.openxmlformats-officedocument.oleObject"/>
  <Override PartName="/ppt/embeddings/Microsoft_Equation71.bin" ContentType="application/vnd.openxmlformats-officedocument.oleObject"/>
  <Override PartName="/ppt/embeddings/Microsoft_Equation72.bin" ContentType="application/vnd.openxmlformats-officedocument.oleObject"/>
  <Override PartName="/ppt/embeddings/Microsoft_Equation73.bin" ContentType="application/vnd.openxmlformats-officedocument.oleObject"/>
  <Override PartName="/ppt/embeddings/Microsoft_Equation74.bin" ContentType="application/vnd.openxmlformats-officedocument.oleObject"/>
  <Override PartName="/ppt/embeddings/Microsoft_Equation75.bin" ContentType="application/vnd.openxmlformats-officedocument.oleObject"/>
  <Override PartName="/ppt/embeddings/Microsoft_Equation76.bin" ContentType="application/vnd.openxmlformats-officedocument.oleObject"/>
  <Override PartName="/ppt/embeddings/Microsoft_Equation77.bin" ContentType="application/vnd.openxmlformats-officedocument.oleObject"/>
  <Override PartName="/ppt/embeddings/Microsoft_Equation78.bin" ContentType="application/vnd.openxmlformats-officedocument.oleObject"/>
  <Override PartName="/ppt/embeddings/Microsoft_Equation7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31" r:id="rId2"/>
    <p:sldMasterId id="2147483845" r:id="rId3"/>
    <p:sldMasterId id="2147483859" r:id="rId4"/>
  </p:sldMasterIdLst>
  <p:notesMasterIdLst>
    <p:notesMasterId r:id="rId107"/>
  </p:notesMasterIdLst>
  <p:handoutMasterIdLst>
    <p:handoutMasterId r:id="rId108"/>
  </p:handoutMasterIdLst>
  <p:sldIdLst>
    <p:sldId id="534" r:id="rId5"/>
    <p:sldId id="799" r:id="rId6"/>
    <p:sldId id="804" r:id="rId7"/>
    <p:sldId id="898" r:id="rId8"/>
    <p:sldId id="897" r:id="rId9"/>
    <p:sldId id="812" r:id="rId10"/>
    <p:sldId id="685" r:id="rId11"/>
    <p:sldId id="878" r:id="rId12"/>
    <p:sldId id="879" r:id="rId13"/>
    <p:sldId id="899" r:id="rId14"/>
    <p:sldId id="900" r:id="rId15"/>
    <p:sldId id="901" r:id="rId16"/>
    <p:sldId id="902" r:id="rId17"/>
    <p:sldId id="903" r:id="rId18"/>
    <p:sldId id="904" r:id="rId19"/>
    <p:sldId id="905" r:id="rId20"/>
    <p:sldId id="906" r:id="rId21"/>
    <p:sldId id="907" r:id="rId22"/>
    <p:sldId id="908" r:id="rId23"/>
    <p:sldId id="885" r:id="rId24"/>
    <p:sldId id="886" r:id="rId25"/>
    <p:sldId id="887" r:id="rId26"/>
    <p:sldId id="888" r:id="rId27"/>
    <p:sldId id="889" r:id="rId28"/>
    <p:sldId id="890" r:id="rId29"/>
    <p:sldId id="891" r:id="rId30"/>
    <p:sldId id="915" r:id="rId31"/>
    <p:sldId id="924" r:id="rId32"/>
    <p:sldId id="921" r:id="rId33"/>
    <p:sldId id="925" r:id="rId34"/>
    <p:sldId id="926" r:id="rId35"/>
    <p:sldId id="927" r:id="rId36"/>
    <p:sldId id="928" r:id="rId37"/>
    <p:sldId id="911" r:id="rId38"/>
    <p:sldId id="856" r:id="rId39"/>
    <p:sldId id="859" r:id="rId40"/>
    <p:sldId id="857" r:id="rId41"/>
    <p:sldId id="858" r:id="rId42"/>
    <p:sldId id="893" r:id="rId43"/>
    <p:sldId id="929" r:id="rId44"/>
    <p:sldId id="811" r:id="rId45"/>
    <p:sldId id="813" r:id="rId46"/>
    <p:sldId id="814" r:id="rId47"/>
    <p:sldId id="930" r:id="rId48"/>
    <p:sldId id="816" r:id="rId49"/>
    <p:sldId id="818" r:id="rId50"/>
    <p:sldId id="817" r:id="rId51"/>
    <p:sldId id="819" r:id="rId52"/>
    <p:sldId id="931" r:id="rId53"/>
    <p:sldId id="932" r:id="rId54"/>
    <p:sldId id="933" r:id="rId55"/>
    <p:sldId id="934" r:id="rId56"/>
    <p:sldId id="935" r:id="rId57"/>
    <p:sldId id="936" r:id="rId58"/>
    <p:sldId id="937" r:id="rId59"/>
    <p:sldId id="938" r:id="rId60"/>
    <p:sldId id="939" r:id="rId61"/>
    <p:sldId id="940" r:id="rId62"/>
    <p:sldId id="941" r:id="rId63"/>
    <p:sldId id="942" r:id="rId64"/>
    <p:sldId id="943" r:id="rId65"/>
    <p:sldId id="944" r:id="rId66"/>
    <p:sldId id="945" r:id="rId67"/>
    <p:sldId id="946" r:id="rId68"/>
    <p:sldId id="947" r:id="rId69"/>
    <p:sldId id="948" r:id="rId70"/>
    <p:sldId id="949" r:id="rId71"/>
    <p:sldId id="950" r:id="rId72"/>
    <p:sldId id="951" r:id="rId73"/>
    <p:sldId id="636" r:id="rId74"/>
    <p:sldId id="877" r:id="rId75"/>
    <p:sldId id="742" r:id="rId76"/>
    <p:sldId id="800" r:id="rId77"/>
    <p:sldId id="801" r:id="rId78"/>
    <p:sldId id="802" r:id="rId79"/>
    <p:sldId id="803" r:id="rId80"/>
    <p:sldId id="805" r:id="rId81"/>
    <p:sldId id="806" r:id="rId82"/>
    <p:sldId id="807" r:id="rId83"/>
    <p:sldId id="808" r:id="rId84"/>
    <p:sldId id="809" r:id="rId85"/>
    <p:sldId id="810" r:id="rId86"/>
    <p:sldId id="748" r:id="rId87"/>
    <p:sldId id="838" r:id="rId88"/>
    <p:sldId id="839" r:id="rId89"/>
    <p:sldId id="840" r:id="rId90"/>
    <p:sldId id="841" r:id="rId91"/>
    <p:sldId id="842" r:id="rId92"/>
    <p:sldId id="843" r:id="rId93"/>
    <p:sldId id="844" r:id="rId94"/>
    <p:sldId id="845" r:id="rId95"/>
    <p:sldId id="846" r:id="rId96"/>
    <p:sldId id="847" r:id="rId97"/>
    <p:sldId id="848" r:id="rId98"/>
    <p:sldId id="849" r:id="rId99"/>
    <p:sldId id="850" r:id="rId100"/>
    <p:sldId id="851" r:id="rId101"/>
    <p:sldId id="852" r:id="rId102"/>
    <p:sldId id="853" r:id="rId103"/>
    <p:sldId id="854" r:id="rId104"/>
    <p:sldId id="922" r:id="rId105"/>
    <p:sldId id="923" r:id="rId106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b="1" kern="1200">
        <a:solidFill>
          <a:srgbClr val="336600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rgbClr val="336600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rgbClr val="336600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rgbClr val="336600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rgbClr val="3366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rgbClr val="3366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rgbClr val="3366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rgbClr val="3366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rgbClr val="336600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5FB79"/>
    <a:srgbClr val="A6CCC2"/>
    <a:srgbClr val="FFCC00"/>
    <a:srgbClr val="669900"/>
    <a:srgbClr val="FF6600"/>
    <a:srgbClr val="FF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482" autoAdjust="0"/>
  </p:normalViewPr>
  <p:slideViewPr>
    <p:cSldViewPr snapToGrid="0">
      <p:cViewPr>
        <p:scale>
          <a:sx n="85" d="100"/>
          <a:sy n="85" d="100"/>
        </p:scale>
        <p:origin x="-1256" y="-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890" y="-8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8" Type="http://schemas.openxmlformats.org/officeDocument/2006/relationships/handoutMaster" Target="handoutMasters/handoutMaster1.xml"/><Relationship Id="rId109" Type="http://schemas.openxmlformats.org/officeDocument/2006/relationships/printerSettings" Target="printerSettings/printerSettings1.bin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110" Type="http://schemas.openxmlformats.org/officeDocument/2006/relationships/presProps" Target="presProps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111" Type="http://schemas.openxmlformats.org/officeDocument/2006/relationships/viewProps" Target="viewProps.xml"/><Relationship Id="rId112" Type="http://schemas.openxmlformats.org/officeDocument/2006/relationships/theme" Target="theme/theme1.xml"/><Relationship Id="rId113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00" Type="http://schemas.openxmlformats.org/officeDocument/2006/relationships/slide" Target="slides/slide96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36.emf"/><Relationship Id="rId7" Type="http://schemas.openxmlformats.org/officeDocument/2006/relationships/image" Target="../media/image43.emf"/><Relationship Id="rId8" Type="http://schemas.openxmlformats.org/officeDocument/2006/relationships/image" Target="../media/image44.emf"/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6.emf"/><Relationship Id="rId7" Type="http://schemas.openxmlformats.org/officeDocument/2006/relationships/image" Target="../media/image36.emf"/><Relationship Id="rId8" Type="http://schemas.openxmlformats.org/officeDocument/2006/relationships/image" Target="../media/image43.emf"/><Relationship Id="rId9" Type="http://schemas.openxmlformats.org/officeDocument/2006/relationships/image" Target="../media/image44.emf"/><Relationship Id="rId10" Type="http://schemas.openxmlformats.org/officeDocument/2006/relationships/image" Target="../media/image47.emf"/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13.v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emf"/><Relationship Id="rId12" Type="http://schemas.openxmlformats.org/officeDocument/2006/relationships/image" Target="../media/image51.emf"/><Relationship Id="rId13" Type="http://schemas.openxmlformats.org/officeDocument/2006/relationships/image" Target="../media/image43.emf"/><Relationship Id="rId14" Type="http://schemas.openxmlformats.org/officeDocument/2006/relationships/image" Target="../media/image44.emf"/><Relationship Id="rId1" Type="http://schemas.openxmlformats.org/officeDocument/2006/relationships/image" Target="../media/image38.emf"/><Relationship Id="rId2" Type="http://schemas.openxmlformats.org/officeDocument/2006/relationships/image" Target="../media/image39.emf"/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6.emf"/><Relationship Id="rId7" Type="http://schemas.openxmlformats.org/officeDocument/2006/relationships/image" Target="../media/image47.emf"/><Relationship Id="rId8" Type="http://schemas.openxmlformats.org/officeDocument/2006/relationships/image" Target="../media/image48.emf"/><Relationship Id="rId9" Type="http://schemas.openxmlformats.org/officeDocument/2006/relationships/image" Target="../media/image49.emf"/><Relationship Id="rId10" Type="http://schemas.openxmlformats.org/officeDocument/2006/relationships/image" Target="../media/image3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5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5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image" Target="../media/image1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Relationship Id="rId2" Type="http://schemas.openxmlformats.org/officeDocument/2006/relationships/image" Target="../media/image104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image" Target="../media/image12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Relationship Id="rId2" Type="http://schemas.openxmlformats.org/officeDocument/2006/relationships/image" Target="../media/image116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Relationship Id="rId2" Type="http://schemas.openxmlformats.org/officeDocument/2006/relationships/image" Target="../media/image116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Relationship Id="rId2" Type="http://schemas.openxmlformats.org/officeDocument/2006/relationships/image" Target="../media/image105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1" Type="http://schemas.openxmlformats.org/officeDocument/2006/relationships/image" Target="../media/image125.emf"/><Relationship Id="rId2" Type="http://schemas.openxmlformats.org/officeDocument/2006/relationships/image" Target="../media/image126.emf"/></Relationships>
</file>

<file path=ppt/drawings/_rels/vmlDrawing35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32.emf"/><Relationship Id="rId12" Type="http://schemas.openxmlformats.org/officeDocument/2006/relationships/image" Target="../media/image133.emf"/><Relationship Id="rId1" Type="http://schemas.openxmlformats.org/officeDocument/2006/relationships/image" Target="../media/image125.emf"/><Relationship Id="rId2" Type="http://schemas.openxmlformats.org/officeDocument/2006/relationships/image" Target="../media/image128.emf"/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8" Type="http://schemas.openxmlformats.org/officeDocument/2006/relationships/image" Target="../media/image129.emf"/><Relationship Id="rId9" Type="http://schemas.openxmlformats.org/officeDocument/2006/relationships/image" Target="../media/image130.emf"/><Relationship Id="rId10" Type="http://schemas.openxmlformats.org/officeDocument/2006/relationships/image" Target="../media/image1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image" Target="../media/image13.wmf"/><Relationship Id="rId3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image" Target="../media/image12.wmf"/><Relationship Id="rId3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image" Target="../media/image12.wmf"/><Relationship Id="rId3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image" Target="../media/image29.emf"/><Relationship Id="rId2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3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1E9D5D33-EDFA-4ABC-A0EB-AAB70E65BFB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876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Cliquez pour modifier les styles du texte du masque</a:t>
            </a:r>
          </a:p>
          <a:p>
            <a:pPr lvl="1"/>
            <a:r>
              <a:rPr lang="en-GB" noProof="0" smtClean="0"/>
              <a:t>Deuxième niveau</a:t>
            </a:r>
          </a:p>
          <a:p>
            <a:pPr lvl="2"/>
            <a:r>
              <a:rPr lang="en-GB" noProof="0" smtClean="0"/>
              <a:t>Troisième niveau</a:t>
            </a:r>
          </a:p>
          <a:p>
            <a:pPr lvl="3"/>
            <a:r>
              <a:rPr lang="en-GB" noProof="0" smtClean="0"/>
              <a:t>Quatrième niveau</a:t>
            </a:r>
          </a:p>
          <a:p>
            <a:pPr lvl="4"/>
            <a:r>
              <a:rPr lang="en-GB" noProof="0" smtClean="0"/>
              <a:t>Cinquième niveau</a:t>
            </a:r>
          </a:p>
        </p:txBody>
      </p:sp>
      <p:sp>
        <p:nvSpPr>
          <p:cNvPr id="179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9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pPr>
              <a:defRPr/>
            </a:pPr>
            <a:fld id="{F02F2905-666F-462B-900F-9006F098553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829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Good </a:t>
            </a:r>
            <a:r>
              <a:rPr lang="fr-FR" dirty="0" err="1" smtClean="0"/>
              <a:t>morning</a:t>
            </a:r>
            <a:endParaRPr lang="fr-FR" dirty="0" smtClean="0"/>
          </a:p>
          <a:p>
            <a:r>
              <a:rPr lang="fr-FR" dirty="0" smtClean="0"/>
              <a:t>I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to </a:t>
            </a:r>
            <a:r>
              <a:rPr lang="fr-FR" dirty="0" err="1" smtClean="0"/>
              <a:t>present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on the peeling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heterogeneous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adhesives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  <a:p>
            <a:r>
              <a:rPr lang="fr-FR" baseline="0" dirty="0" smtClean="0"/>
              <a:t>And show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through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how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bridge </a:t>
            </a:r>
            <a:r>
              <a:rPr lang="fr-FR" baseline="0" dirty="0" err="1" smtClean="0"/>
              <a:t>microscopic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brittle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systems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macroscopic</a:t>
            </a:r>
            <a:r>
              <a:rPr lang="fr-FR" baseline="0" dirty="0" smtClean="0"/>
              <a:t> effective </a:t>
            </a:r>
            <a:r>
              <a:rPr lang="fr-FR" baseline="0" dirty="0" err="1" smtClean="0"/>
              <a:t>failure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  <a:p>
            <a:r>
              <a:rPr lang="fr-FR" baseline="0" dirty="0" smtClean="0"/>
              <a:t>I </a:t>
            </a:r>
            <a:r>
              <a:rPr lang="fr-FR" baseline="0" dirty="0" err="1" smtClean="0"/>
              <a:t>started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as a post-doc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Caltech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colleauges</a:t>
            </a:r>
            <a:r>
              <a:rPr lang="fr-FR" baseline="0" dirty="0" smtClean="0"/>
              <a:t> …. And I </a:t>
            </a:r>
            <a:r>
              <a:rPr lang="fr-FR" baseline="0" dirty="0" err="1" smtClean="0"/>
              <a:t>pursued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Institut d’Alembert in Paris </a:t>
            </a:r>
            <a:r>
              <a:rPr lang="fr-FR" baseline="0" dirty="0" err="1" smtClean="0"/>
              <a:t>where</a:t>
            </a:r>
            <a:r>
              <a:rPr lang="fr-FR" baseline="0" dirty="0" smtClean="0"/>
              <a:t> I </a:t>
            </a:r>
            <a:r>
              <a:rPr lang="fr-FR" baseline="0" dirty="0" err="1" smtClean="0"/>
              <a:t>am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currently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working</a:t>
            </a:r>
            <a:r>
              <a:rPr lang="fr-FR" baseline="0" dirty="0" smtClean="0"/>
              <a:t> as a CNRS </a:t>
            </a:r>
            <a:r>
              <a:rPr lang="fr-FR" baseline="0" dirty="0" err="1" smtClean="0"/>
              <a:t>researcher</a:t>
            </a:r>
            <a:r>
              <a:rPr lang="fr-FR" baseline="0" dirty="0" smtClean="0"/>
              <a:t>.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Some</a:t>
            </a:r>
            <a:r>
              <a:rPr lang="fr-FR" dirty="0" smtClean="0"/>
              <a:t> background </a:t>
            </a:r>
            <a:r>
              <a:rPr lang="fr-FR" dirty="0" err="1" smtClean="0"/>
              <a:t>explanations</a:t>
            </a:r>
            <a:r>
              <a:rPr lang="fr-FR" dirty="0" smtClean="0"/>
              <a:t>: post-doc </a:t>
            </a:r>
            <a:r>
              <a:rPr lang="fr-FR" dirty="0" err="1" smtClean="0"/>
              <a:t>at</a:t>
            </a:r>
            <a:r>
              <a:rPr lang="fr-FR" dirty="0" smtClean="0"/>
              <a:t> Caltech </a:t>
            </a:r>
            <a:r>
              <a:rPr lang="fr-FR" dirty="0" err="1" smtClean="0"/>
              <a:t>where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did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endParaRPr lang="fr-FR" dirty="0" smtClean="0"/>
          </a:p>
          <a:p>
            <a:r>
              <a:rPr lang="fr-FR" dirty="0" err="1" smtClean="0"/>
              <a:t>Then</a:t>
            </a:r>
            <a:r>
              <a:rPr lang="fr-FR" dirty="0" smtClean="0"/>
              <a:t>, CNRS position </a:t>
            </a: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pursued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.</a:t>
            </a:r>
          </a:p>
          <a:p>
            <a:r>
              <a:rPr lang="fr-FR" dirty="0" smtClean="0"/>
              <a:t>You are </a:t>
            </a:r>
            <a:r>
              <a:rPr lang="fr-FR" dirty="0" err="1" smtClean="0"/>
              <a:t>interested</a:t>
            </a:r>
            <a:r>
              <a:rPr lang="fr-FR" dirty="0" smtClean="0"/>
              <a:t> by the </a:t>
            </a:r>
            <a:r>
              <a:rPr lang="fr-FR" dirty="0" err="1" smtClean="0"/>
              <a:t>failure</a:t>
            </a:r>
            <a:r>
              <a:rPr lang="fr-FR" dirty="0" smtClean="0"/>
              <a:t> </a:t>
            </a:r>
            <a:r>
              <a:rPr lang="fr-FR" dirty="0" err="1" smtClean="0"/>
              <a:t>properties</a:t>
            </a:r>
            <a:r>
              <a:rPr lang="fr-FR" dirty="0" smtClean="0"/>
              <a:t> of </a:t>
            </a:r>
            <a:r>
              <a:rPr lang="fr-FR" dirty="0" err="1" smtClean="0"/>
              <a:t>heterogeneous</a:t>
            </a:r>
            <a:r>
              <a:rPr lang="fr-FR" dirty="0" smtClean="0"/>
              <a:t> </a:t>
            </a:r>
            <a:r>
              <a:rPr lang="fr-FR" dirty="0" err="1" smtClean="0"/>
              <a:t>solids</a:t>
            </a:r>
            <a:r>
              <a:rPr lang="fr-FR" dirty="0" smtClean="0"/>
              <a:t>,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develop</a:t>
            </a:r>
            <a:r>
              <a:rPr lang="fr-FR" baseline="0" dirty="0" smtClean="0"/>
              <a:t> new </a:t>
            </a:r>
            <a:r>
              <a:rPr lang="fr-FR" baseline="0" dirty="0" err="1" smtClean="0"/>
              <a:t>approaches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integrate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microstructure on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macroscopic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failure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properties</a:t>
            </a:r>
            <a:endParaRPr lang="fr-FR" dirty="0" smtClean="0"/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BB90D-A83F-4756-A087-2CBAD8798D08}" type="slidenum">
              <a:rPr lang="fr-FR" smtClean="0"/>
              <a:pPr/>
              <a:t>1</a:t>
            </a:fld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804763" indent="-309524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238098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733337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228576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350544A-8BBE-CF43-B5AF-8F36EDF16E17}" type="slidenum">
              <a:rPr lang="fr-FR" b="0"/>
              <a:pPr eaLnBrk="1" hangingPunct="1"/>
              <a:t>13</a:t>
            </a:fld>
            <a:endParaRPr lang="fr-FR" b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804763" indent="-309524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238098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733337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228576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B03C5F90-79A3-3D48-8BB7-4E11A67C13CB}" type="slidenum">
              <a:rPr lang="fr-FR" b="0"/>
              <a:pPr eaLnBrk="1" hangingPunct="1"/>
              <a:t>14</a:t>
            </a:fld>
            <a:endParaRPr lang="fr-FR" b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804763" indent="-309524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238098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733337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228576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8083305-9C58-0C45-A0B1-9DA646F81344}" type="slidenum">
              <a:rPr lang="fr-FR" b="0"/>
              <a:pPr eaLnBrk="1" hangingPunct="1"/>
              <a:t>15</a:t>
            </a:fld>
            <a:endParaRPr lang="fr-FR" b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804763" indent="-309524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238098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733337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228576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D016F7BF-F7F1-4B47-A124-4E893D8A357B}" type="slidenum">
              <a:rPr lang="fr-FR" b="0"/>
              <a:pPr eaLnBrk="1" hangingPunct="1"/>
              <a:t>16</a:t>
            </a:fld>
            <a:endParaRPr lang="fr-FR" b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804763" indent="-309524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238098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733337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228576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68B6AC5-1407-6C41-B9B5-D527FE87205E}" type="slidenum">
              <a:rPr lang="fr-FR" b="0"/>
              <a:pPr eaLnBrk="1" hangingPunct="1"/>
              <a:t>17</a:t>
            </a:fld>
            <a:endParaRPr lang="fr-FR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804763" indent="-309524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238098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733337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228576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3DF56267-00CF-AC41-A0FF-B68872B4F212}" type="slidenum">
              <a:rPr lang="fr-FR" b="0"/>
              <a:pPr eaLnBrk="1" hangingPunct="1"/>
              <a:t>18</a:t>
            </a:fld>
            <a:endParaRPr lang="fr-FR" b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804763" indent="-309524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238098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733337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228576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96DE6F1-FE5F-AF45-B87F-F1FC85F1C693}" type="slidenum">
              <a:rPr lang="fr-FR" b="0"/>
              <a:pPr eaLnBrk="1" hangingPunct="1"/>
              <a:t>19</a:t>
            </a:fld>
            <a:endParaRPr lang="fr-FR" b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27</a:t>
            </a:fld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28</a:t>
            </a:fld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29</a:t>
            </a:fld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804763" indent="-309524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238098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733337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228576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D51D6B5-600F-184C-9A99-DF1E2552A9CE}" type="slidenum">
              <a:rPr lang="fr-FR" b="0"/>
              <a:pPr eaLnBrk="1" hangingPunct="1"/>
              <a:t>2</a:t>
            </a:fld>
            <a:endParaRPr lang="fr-FR" b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/>
              <a:t>pour vous présenter la position du problème, considérons un matériau fissuré sous contrainte extérieure.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30</a:t>
            </a:fld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31</a:t>
            </a:fld>
            <a:endParaRPr 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32</a:t>
            </a:fld>
            <a:endParaRPr 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33</a:t>
            </a:fld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34</a:t>
            </a:fld>
            <a:endParaRPr 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35</a:t>
            </a:fld>
            <a:endParaRPr lang="fr-F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36</a:t>
            </a:fld>
            <a:endParaRPr lang="fr-F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37</a:t>
            </a:fld>
            <a:endParaRPr lang="fr-F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38</a:t>
            </a:fld>
            <a:endParaRPr lang="fr-F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CD8D0D-6DBA-4544-A0E5-1A6DD2B3EA4D}" type="slidenum">
              <a:rPr lang="fr-FR" smtClean="0"/>
              <a:pPr/>
              <a:t>39</a:t>
            </a:fld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CD8D0D-6DBA-4544-A0E5-1A6DD2B3EA4D}" type="slidenum">
              <a:rPr lang="fr-FR" smtClean="0"/>
              <a:pPr/>
              <a:t>6</a:t>
            </a:fld>
            <a:endParaRPr lang="fr-F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CD8D0D-6DBA-4544-A0E5-1A6DD2B3EA4D}" type="slidenum">
              <a:rPr lang="fr-FR" smtClean="0"/>
              <a:pPr/>
              <a:t>40</a:t>
            </a:fld>
            <a:endParaRPr lang="fr-F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41</a:t>
            </a:fld>
            <a:endParaRPr lang="fr-F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42</a:t>
            </a:fld>
            <a:endParaRPr 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43</a:t>
            </a:fld>
            <a:endParaRPr lang="fr-F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44</a:t>
            </a:fld>
            <a:endParaRPr lang="fr-F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45</a:t>
            </a:fld>
            <a:endParaRPr lang="fr-F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46</a:t>
            </a:fld>
            <a:endParaRPr lang="fr-F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47</a:t>
            </a:fld>
            <a:endParaRPr lang="fr-F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48</a:t>
            </a:fld>
            <a:endParaRPr lang="fr-F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49</a:t>
            </a:fld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04F30-70E6-40A1-BC29-1EE0990C8C4A}" type="slidenum">
              <a:rPr lang="fr-FR" smtClean="0"/>
              <a:pPr/>
              <a:t>7</a:t>
            </a:fld>
            <a:endParaRPr lang="fr-F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50</a:t>
            </a:fld>
            <a:endParaRPr lang="fr-F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51</a:t>
            </a:fld>
            <a:endParaRPr lang="fr-F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52</a:t>
            </a:fld>
            <a:endParaRPr lang="fr-F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 </a:t>
            </a:r>
            <a:r>
              <a:rPr lang="fr-FR" dirty="0" err="1" smtClean="0"/>
              <a:t>now</a:t>
            </a:r>
            <a:r>
              <a:rPr lang="fr-FR" dirty="0" smtClean="0"/>
              <a:t>, I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baseline="0" dirty="0" smtClean="0"/>
              <a:t> to go </a:t>
            </a:r>
            <a:r>
              <a:rPr lang="fr-FR" baseline="0" dirty="0" err="1" smtClean="0"/>
              <a:t>beyond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pinning</a:t>
            </a:r>
            <a:r>
              <a:rPr lang="fr-FR" baseline="0" dirty="0" smtClean="0"/>
              <a:t> of crack fronts by </a:t>
            </a:r>
            <a:r>
              <a:rPr lang="fr-FR" baseline="0" dirty="0" err="1" smtClean="0"/>
              <a:t>adhesion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heterogeneities</a:t>
            </a:r>
            <a:r>
              <a:rPr lang="fr-FR" baseline="0" dirty="0" smtClean="0"/>
              <a:t>, and tell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word</a:t>
            </a:r>
            <a:r>
              <a:rPr lang="fr-FR" baseline="0" dirty="0" smtClean="0"/>
              <a:t> about the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elastic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heterogeneities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2F2905-666F-462B-900F-9006F0985534}" type="slidenum">
              <a:rPr lang="fr-FR" smtClean="0"/>
              <a:pPr>
                <a:defRPr/>
              </a:pPr>
              <a:t>69</a:t>
            </a:fld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8C86D-201B-487B-B83E-0545F687DFBC}" type="slidenum">
              <a:rPr lang="fr-FR" smtClean="0"/>
              <a:pPr/>
              <a:t>71</a:t>
            </a:fld>
            <a:endParaRPr lang="fr-FR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Why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microstructure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important: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felt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all </a:t>
            </a:r>
            <a:r>
              <a:rPr lang="fr-FR" baseline="0" dirty="0" err="1" smtClean="0"/>
              <a:t>length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scales</a:t>
            </a:r>
            <a:endParaRPr lang="fr-FR" baseline="0" dirty="0" smtClean="0"/>
          </a:p>
          <a:p>
            <a:r>
              <a:rPr lang="fr-FR" baseline="0" dirty="0" err="1" smtClean="0"/>
              <a:t>Here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examples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illustrate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effect</a:t>
            </a:r>
            <a:endParaRPr lang="fr-FR" baseline="0" dirty="0" smtClean="0"/>
          </a:p>
          <a:p>
            <a:r>
              <a:rPr lang="fr-FR" baseline="0" dirty="0" smtClean="0"/>
              <a:t>(i) fracture surfaces:</a:t>
            </a:r>
          </a:p>
          <a:p>
            <a:r>
              <a:rPr lang="fr-FR" baseline="0" dirty="0" err="1" smtClean="0"/>
              <a:t>Roughness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universal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scaling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observed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scales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much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larger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heterogeneity</a:t>
            </a:r>
            <a:r>
              <a:rPr lang="fr-FR" baseline="0" dirty="0" smtClean="0"/>
              <a:t> size in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materials</a:t>
            </a:r>
            <a:endParaRPr lang="fr-FR" baseline="0" dirty="0" smtClean="0"/>
          </a:p>
          <a:p>
            <a:r>
              <a:rPr lang="fr-FR" baseline="0" dirty="0" smtClean="0"/>
              <a:t>(ii) </a:t>
            </a:r>
            <a:r>
              <a:rPr lang="fr-FR" dirty="0" smtClean="0"/>
              <a:t>Crack </a:t>
            </a:r>
            <a:r>
              <a:rPr lang="fr-FR" dirty="0" err="1" smtClean="0"/>
              <a:t>dynamics</a:t>
            </a:r>
            <a:r>
              <a:rPr lang="fr-FR" dirty="0" smtClean="0"/>
              <a:t>:</a:t>
            </a:r>
          </a:p>
          <a:p>
            <a:r>
              <a:rPr lang="fr-FR" dirty="0" smtClean="0"/>
              <a:t>Crack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observed</a:t>
            </a:r>
            <a:r>
              <a:rPr lang="fr-FR" dirty="0" smtClean="0"/>
              <a:t> to </a:t>
            </a:r>
            <a:r>
              <a:rPr lang="fr-FR" dirty="0" err="1" smtClean="0"/>
              <a:t>propagate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through</a:t>
            </a:r>
            <a:r>
              <a:rPr lang="fr-FR" baseline="0" dirty="0" smtClean="0"/>
              <a:t> jumps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typical</a:t>
            </a:r>
            <a:r>
              <a:rPr lang="fr-FR" baseline="0" dirty="0" smtClean="0"/>
              <a:t> size </a:t>
            </a:r>
            <a:r>
              <a:rPr lang="fr-FR" baseline="0" dirty="0" err="1" smtClean="0"/>
              <a:t>much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larger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heterogeneity</a:t>
            </a:r>
            <a:r>
              <a:rPr lang="fr-FR" baseline="0" dirty="0" smtClean="0"/>
              <a:t> size</a:t>
            </a:r>
          </a:p>
          <a:p>
            <a:r>
              <a:rPr lang="fr-FR" baseline="0" dirty="0" smtClean="0"/>
              <a:t>Main question: how to bridge microscale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materials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macroscopic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failure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properties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2F2905-666F-462B-900F-9006F0985534}" type="slidenum">
              <a:rPr lang="fr-FR" smtClean="0"/>
              <a:pPr>
                <a:defRPr/>
              </a:pPr>
              <a:t>73</a:t>
            </a:fld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err="1" smtClean="0"/>
              <a:t>Difficulty</a:t>
            </a:r>
            <a:r>
              <a:rPr lang="fr-FR" dirty="0" smtClean="0"/>
              <a:t>:</a:t>
            </a:r>
          </a:p>
          <a:p>
            <a:r>
              <a:rPr lang="fr-FR" dirty="0" smtClean="0"/>
              <a:t>Stress</a:t>
            </a:r>
            <a:r>
              <a:rPr lang="fr-FR" baseline="0" dirty="0" smtClean="0"/>
              <a:t> concentration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crack tip </a:t>
            </a:r>
            <a:r>
              <a:rPr lang="fr-FR" baseline="0" dirty="0" err="1" smtClean="0"/>
              <a:t>makes</a:t>
            </a:r>
            <a:r>
              <a:rPr lang="fr-FR" baseline="0" dirty="0" smtClean="0"/>
              <a:t> the system </a:t>
            </a:r>
            <a:r>
              <a:rPr lang="fr-FR" baseline="0" dirty="0" err="1" smtClean="0"/>
              <a:t>response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sensitive to the local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material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As a </a:t>
            </a:r>
            <a:r>
              <a:rPr lang="fr-FR" baseline="0" dirty="0" err="1" smtClean="0"/>
              <a:t>result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predicting</a:t>
            </a:r>
            <a:r>
              <a:rPr lang="fr-FR" baseline="0" dirty="0" smtClean="0"/>
              <a:t> macro </a:t>
            </a:r>
            <a:r>
              <a:rPr lang="fr-FR" baseline="0" dirty="0" err="1" smtClean="0"/>
              <a:t>scale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solids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microscale </a:t>
            </a:r>
            <a:r>
              <a:rPr lang="fr-FR" baseline="0" dirty="0" err="1" smtClean="0"/>
              <a:t>characteristics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challenging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task</a:t>
            </a:r>
            <a:endParaRPr lang="fr-FR" baseline="0" dirty="0" smtClean="0"/>
          </a:p>
        </p:txBody>
      </p:sp>
      <p:sp>
        <p:nvSpPr>
          <p:cNvPr id="491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84CCEC-7F77-4434-B810-6D59E0514E47}" type="slidenum">
              <a:rPr lang="fr-FR" smtClean="0"/>
              <a:pPr/>
              <a:t>74</a:t>
            </a:fld>
            <a:endParaRPr lang="fr-F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err="1" smtClean="0"/>
              <a:t>Difficulty</a:t>
            </a:r>
            <a:r>
              <a:rPr lang="fr-FR" dirty="0" smtClean="0"/>
              <a:t>:</a:t>
            </a:r>
          </a:p>
          <a:p>
            <a:r>
              <a:rPr lang="fr-FR" dirty="0" smtClean="0"/>
              <a:t>Stress</a:t>
            </a:r>
            <a:r>
              <a:rPr lang="fr-FR" baseline="0" dirty="0" smtClean="0"/>
              <a:t> concentration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crack tip </a:t>
            </a:r>
            <a:r>
              <a:rPr lang="fr-FR" baseline="0" dirty="0" err="1" smtClean="0"/>
              <a:t>makes</a:t>
            </a:r>
            <a:r>
              <a:rPr lang="fr-FR" baseline="0" dirty="0" smtClean="0"/>
              <a:t> the system </a:t>
            </a:r>
            <a:r>
              <a:rPr lang="fr-FR" baseline="0" dirty="0" err="1" smtClean="0"/>
              <a:t>response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sensitive to the local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material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As a </a:t>
            </a:r>
            <a:r>
              <a:rPr lang="fr-FR" baseline="0" dirty="0" err="1" smtClean="0"/>
              <a:t>result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predicting</a:t>
            </a:r>
            <a:r>
              <a:rPr lang="fr-FR" baseline="0" dirty="0" smtClean="0"/>
              <a:t> macro </a:t>
            </a:r>
            <a:r>
              <a:rPr lang="fr-FR" baseline="0" dirty="0" err="1" smtClean="0"/>
              <a:t>scale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solids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their</a:t>
            </a:r>
            <a:r>
              <a:rPr lang="fr-FR" baseline="0" dirty="0" smtClean="0"/>
              <a:t> microscale </a:t>
            </a:r>
            <a:r>
              <a:rPr lang="fr-FR" baseline="0" dirty="0" err="1" smtClean="0"/>
              <a:t>characteristics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challenging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task</a:t>
            </a:r>
            <a:endParaRPr lang="fr-FR" baseline="0" dirty="0" smtClean="0"/>
          </a:p>
        </p:txBody>
      </p:sp>
      <p:sp>
        <p:nvSpPr>
          <p:cNvPr id="491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84CCEC-7F77-4434-B810-6D59E0514E47}" type="slidenum">
              <a:rPr lang="fr-FR" smtClean="0"/>
              <a:pPr/>
              <a:t>75</a:t>
            </a:fld>
            <a:endParaRPr lang="fr-F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90478">
              <a:defRPr/>
            </a:pPr>
            <a:r>
              <a:rPr lang="fr-FR" baseline="0" dirty="0" err="1" smtClean="0"/>
              <a:t>However</a:t>
            </a:r>
            <a:r>
              <a:rPr lang="fr-FR" baseline="0" dirty="0" smtClean="0"/>
              <a:t>, good news,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opens the </a:t>
            </a:r>
            <a:r>
              <a:rPr lang="fr-FR" baseline="0" dirty="0" err="1" smtClean="0"/>
              <a:t>door</a:t>
            </a:r>
            <a:r>
              <a:rPr lang="fr-FR" baseline="0" dirty="0" smtClean="0"/>
              <a:t> to the design of </a:t>
            </a:r>
            <a:r>
              <a:rPr lang="fr-FR" baseline="0" dirty="0" err="1" smtClean="0"/>
              <a:t>heterogeneous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brittle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solids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improved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failure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, by </a:t>
            </a:r>
            <a:r>
              <a:rPr lang="fr-FR" baseline="0" dirty="0" err="1" smtClean="0"/>
              <a:t>taking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advantage</a:t>
            </a:r>
            <a:r>
              <a:rPr lang="fr-FR" baseline="0" dirty="0" smtClean="0"/>
              <a:t> of the interaction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the crack front and the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microstructure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2F2905-666F-462B-900F-9006F0985534}" type="slidenum">
              <a:rPr lang="fr-FR" smtClean="0"/>
              <a:pPr>
                <a:defRPr/>
              </a:pPr>
              <a:t>76</a:t>
            </a:fld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238098" indent="-247620" eaLnBrk="0" hangingPunct="0"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733337" indent="-247620" eaLnBrk="0" hangingPunct="0"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228576" indent="-247620" eaLnBrk="0" hangingPunct="0"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DB77290-3EE9-974D-AB0B-D8CFDC7DD4FC}" type="slidenum">
              <a:rPr lang="fr-FR" sz="1300" b="0"/>
              <a:pPr eaLnBrk="1" hangingPunct="1"/>
              <a:t>77</a:t>
            </a:fld>
            <a:endParaRPr lang="fr-FR" sz="1300" b="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coualitative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180CDC-896F-49EA-B77E-98438EBCE3F2}" type="slidenum">
              <a:rPr lang="fr-FR" smtClean="0"/>
              <a:pPr/>
              <a:t>8</a:t>
            </a:fld>
            <a:endParaRPr lang="fr-FR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coualitative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238098" indent="-247620" eaLnBrk="0" hangingPunct="0"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733337" indent="-247620" eaLnBrk="0" hangingPunct="0"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228576" indent="-247620" eaLnBrk="0" hangingPunct="0"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8F675D9-8117-E347-99E3-3CC3F6AD812C}" type="slidenum">
              <a:rPr lang="fr-FR" sz="1300" b="0"/>
              <a:pPr eaLnBrk="1" hangingPunct="1"/>
              <a:t>78</a:t>
            </a:fld>
            <a:endParaRPr lang="fr-FR" sz="1300" b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coualitative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FFDDF6-A10B-E14F-BAFB-BC771397FD77}" type="slidenum">
              <a:rPr lang="fr-FR" smtClean="0"/>
              <a:pPr>
                <a:defRPr/>
              </a:pPr>
              <a:t>79</a:t>
            </a:fld>
            <a:endParaRPr lang="fr-FR" smtClean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282969-D59E-0D46-B219-079997240743}" type="slidenum">
              <a:rPr lang="fr-FR" smtClean="0"/>
              <a:pPr>
                <a:defRPr/>
              </a:pPr>
              <a:t>80</a:t>
            </a:fld>
            <a:endParaRPr lang="fr-FR" smtClean="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D8C162-4636-164E-A98A-4BA166410BF2}" type="slidenum">
              <a:rPr lang="fr-FR" smtClean="0"/>
              <a:pPr>
                <a:defRPr/>
              </a:pPr>
              <a:t>81</a:t>
            </a:fld>
            <a:endParaRPr lang="fr-FR" smtClean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9FA140-9A6F-1F48-80B9-3536F33796F9}" type="slidenum">
              <a:rPr lang="fr-FR" smtClean="0"/>
              <a:pPr>
                <a:defRPr/>
              </a:pPr>
              <a:t>82</a:t>
            </a:fld>
            <a:endParaRPr lang="fr-FR" smtClean="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5BF0F9-700D-4603-9685-065B9FF4EEA7}" type="slidenum">
              <a:rPr lang="fr-FR" smtClean="0"/>
              <a:pPr/>
              <a:t>83</a:t>
            </a:fld>
            <a:endParaRPr lang="fr-FR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 </a:t>
            </a:r>
            <a:r>
              <a:rPr lang="fr-FR" dirty="0" err="1" smtClean="0"/>
              <a:t>now</a:t>
            </a:r>
            <a:r>
              <a:rPr lang="fr-FR" dirty="0" smtClean="0"/>
              <a:t>, I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baseline="0" dirty="0" smtClean="0"/>
              <a:t> to go </a:t>
            </a:r>
            <a:r>
              <a:rPr lang="fr-FR" baseline="0" dirty="0" err="1" smtClean="0"/>
              <a:t>beyond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pinning</a:t>
            </a:r>
            <a:r>
              <a:rPr lang="fr-FR" baseline="0" dirty="0" smtClean="0"/>
              <a:t> of crack fronts by </a:t>
            </a:r>
            <a:r>
              <a:rPr lang="fr-FR" baseline="0" dirty="0" err="1" smtClean="0"/>
              <a:t>adhesion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heterogeneities</a:t>
            </a:r>
            <a:r>
              <a:rPr lang="fr-FR" baseline="0" dirty="0" smtClean="0"/>
              <a:t>, and tell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word</a:t>
            </a:r>
            <a:r>
              <a:rPr lang="fr-FR" baseline="0" dirty="0" smtClean="0"/>
              <a:t> about the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elastic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heterogeneities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2F2905-666F-462B-900F-9006F0985534}" type="slidenum">
              <a:rPr lang="fr-FR" smtClean="0"/>
              <a:pPr>
                <a:defRPr/>
              </a:pPr>
              <a:t>84</a:t>
            </a:fld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 </a:t>
            </a:r>
            <a:r>
              <a:rPr lang="fr-FR" dirty="0" err="1" smtClean="0"/>
              <a:t>now</a:t>
            </a:r>
            <a:r>
              <a:rPr lang="fr-FR" dirty="0" smtClean="0"/>
              <a:t>, I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baseline="0" dirty="0" smtClean="0"/>
              <a:t> to go </a:t>
            </a:r>
            <a:r>
              <a:rPr lang="fr-FR" baseline="0" dirty="0" err="1" smtClean="0"/>
              <a:t>beyond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pinning</a:t>
            </a:r>
            <a:r>
              <a:rPr lang="fr-FR" baseline="0" dirty="0" smtClean="0"/>
              <a:t> of crack fronts by </a:t>
            </a:r>
            <a:r>
              <a:rPr lang="fr-FR" baseline="0" dirty="0" err="1" smtClean="0"/>
              <a:t>adhesion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heterogeneities</a:t>
            </a:r>
            <a:r>
              <a:rPr lang="fr-FR" baseline="0" dirty="0" smtClean="0"/>
              <a:t>, and tell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word</a:t>
            </a:r>
            <a:r>
              <a:rPr lang="fr-FR" baseline="0" dirty="0" smtClean="0"/>
              <a:t> about the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elastic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heterogeneities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2F2905-666F-462B-900F-9006F0985534}" type="slidenum">
              <a:rPr lang="fr-FR" smtClean="0"/>
              <a:pPr>
                <a:defRPr/>
              </a:pPr>
              <a:t>85</a:t>
            </a:fld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So </a:t>
            </a:r>
            <a:r>
              <a:rPr lang="fr-FR" dirty="0" err="1" smtClean="0"/>
              <a:t>now</a:t>
            </a:r>
            <a:r>
              <a:rPr lang="fr-FR" dirty="0" smtClean="0"/>
              <a:t>, I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baseline="0" dirty="0" smtClean="0"/>
              <a:t> to go </a:t>
            </a:r>
            <a:r>
              <a:rPr lang="fr-FR" baseline="0" dirty="0" err="1" smtClean="0"/>
              <a:t>beyond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pinning</a:t>
            </a:r>
            <a:r>
              <a:rPr lang="fr-FR" baseline="0" dirty="0" smtClean="0"/>
              <a:t> of crack fronts by </a:t>
            </a:r>
            <a:r>
              <a:rPr lang="fr-FR" baseline="0" dirty="0" err="1" smtClean="0"/>
              <a:t>adhesion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heterogeneities</a:t>
            </a:r>
            <a:r>
              <a:rPr lang="fr-FR" baseline="0" dirty="0" smtClean="0"/>
              <a:t>, and tell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word</a:t>
            </a:r>
            <a:r>
              <a:rPr lang="fr-FR" baseline="0" dirty="0" smtClean="0"/>
              <a:t> about the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elastic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heterogeneities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2F2905-666F-462B-900F-9006F0985534}" type="slidenum">
              <a:rPr lang="fr-FR" smtClean="0"/>
              <a:pPr>
                <a:defRPr/>
              </a:pPr>
              <a:t>86</a:t>
            </a:fld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101</a:t>
            </a:fld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02D1F8-ACA8-45F6-93BA-DF3E5E52D53B}" type="slidenum">
              <a:rPr lang="fr-FR" smtClean="0"/>
              <a:pPr/>
              <a:t>9</a:t>
            </a:fld>
            <a:endParaRPr lang="fr-FR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coualitative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7145DC-80BD-408E-A12D-6EAC6F6EEA14}" type="slidenum">
              <a:rPr lang="fr-FR" smtClean="0"/>
              <a:pPr/>
              <a:t>102</a:t>
            </a:fld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804763" indent="-309524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238098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733337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228576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E92CC43-135E-984A-ADDB-FEAE3A9558BE}" type="slidenum">
              <a:rPr lang="fr-FR" b="0"/>
              <a:pPr eaLnBrk="1" hangingPunct="1"/>
              <a:t>10</a:t>
            </a:fld>
            <a:endParaRPr lang="fr-FR" b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804763" indent="-309524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238098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733337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228576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E92CC43-135E-984A-ADDB-FEAE3A9558BE}" type="slidenum">
              <a:rPr lang="fr-FR" b="0"/>
              <a:pPr eaLnBrk="1" hangingPunct="1"/>
              <a:t>11</a:t>
            </a:fld>
            <a:endParaRPr lang="fr-FR" b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804763" indent="-309524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238098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733337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228576" indent="-24762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F062246-5A3B-3242-9A18-93B187468035}" type="slidenum">
              <a:rPr lang="fr-FR" b="0"/>
              <a:pPr eaLnBrk="1" hangingPunct="1"/>
              <a:t>12</a:t>
            </a:fld>
            <a:endParaRPr lang="fr-FR" b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6CD62-F811-4B5C-BC59-0C0FBF3F64F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3957B-214F-4A6B-B51F-10B197FBA7E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B6D72-6F82-454A-93DB-F6735A37305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5012-9013-4897-9253-C7A9B0EA2788}" type="datetimeFigureOut">
              <a:rPr lang="fr-FR" smtClean="0"/>
              <a:pPr/>
              <a:t>1/22/13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38EA-0F1B-4D2E-8C6E-2269D8ACDC9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512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886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38664-5531-442C-A3D7-2409FDA1CF02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583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C2938-FBB4-4859-AF27-9701B0192274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270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4DA8D-2A6C-4EDE-B80A-2FFEF32AD754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8375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0D8DD-0B0F-4555-96CF-D3D2BBB01E32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8826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0BB11-C725-4073-9FB7-1DC3071CD1EC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5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38664-5531-442C-A3D7-2409FDA1CF0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DD7F1-71A5-4990-A739-6F4B269E325D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008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366AD-996D-4F0D-9167-AC67358CE72F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215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9669A-E2F1-4AA4-BFE4-B297288D1145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717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6CD62-F811-4B5C-BC59-0C0FBF3F64F9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9245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3957B-214F-4A6B-B51F-10B197FBA7EF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7627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B6D72-6F82-454A-93DB-F6735A37305C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3408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5012-9013-4897-9253-C7A9B0EA2788}" type="datetimeFigureOut">
              <a:rPr lang="fr-FR" smtClean="0">
                <a:solidFill>
                  <a:srgbClr val="000000"/>
                </a:solidFill>
                <a:latin typeface="Arial"/>
              </a:rPr>
              <a:pPr/>
              <a:t>1/21/13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38EA-0F1B-4D2E-8C6E-2269D8ACDC98}" type="slidenum">
              <a:rPr lang="fr-FR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6512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766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38664-5531-442C-A3D7-2409FDA1CF02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687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C2938-FBB4-4859-AF27-9701B0192274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55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C2938-FBB4-4859-AF27-9701B019227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4DA8D-2A6C-4EDE-B80A-2FFEF32AD754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2674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0D8DD-0B0F-4555-96CF-D3D2BBB01E32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22707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0BB11-C725-4073-9FB7-1DC3071CD1EC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8253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DD7F1-71A5-4990-A739-6F4B269E325D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288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366AD-996D-4F0D-9167-AC67358CE72F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079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9669A-E2F1-4AA4-BFE4-B297288D1145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629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6CD62-F811-4B5C-BC59-0C0FBF3F64F9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085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3957B-214F-4A6B-B51F-10B197FBA7EF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5269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B6D72-6F82-454A-93DB-F6735A37305C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504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5012-9013-4897-9253-C7A9B0EA2788}" type="datetimeFigureOut">
              <a:rPr lang="fr-FR" smtClean="0">
                <a:solidFill>
                  <a:srgbClr val="000000"/>
                </a:solidFill>
                <a:latin typeface="Arial"/>
              </a:rPr>
              <a:pPr/>
              <a:t>1/21/13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38EA-0F1B-4D2E-8C6E-2269D8ACDC98}" type="slidenum">
              <a:rPr lang="fr-FR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90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4DA8D-2A6C-4EDE-B80A-2FFEF32AD75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485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38664-5531-442C-A3D7-2409FDA1CF02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30804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C2938-FBB4-4859-AF27-9701B0192274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6255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4DA8D-2A6C-4EDE-B80A-2FFEF32AD754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841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0D8DD-0B0F-4555-96CF-D3D2BBB01E32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01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0BB11-C725-4073-9FB7-1DC3071CD1EC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3330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DD7F1-71A5-4990-A739-6F4B269E325D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5377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366AD-996D-4F0D-9167-AC67358CE72F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64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9669A-E2F1-4AA4-BFE4-B297288D1145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5908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6CD62-F811-4B5C-BC59-0C0FBF3F64F9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4432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0D8DD-0B0F-4555-96CF-D3D2BBB01E3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3957B-214F-4A6B-B51F-10B197FBA7EF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0492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B6D72-6F82-454A-93DB-F6735A37305C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49462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C5012-9013-4897-9253-C7A9B0EA2788}" type="datetimeFigureOut">
              <a:rPr lang="fr-FR" smtClean="0">
                <a:solidFill>
                  <a:srgbClr val="000000"/>
                </a:solidFill>
                <a:latin typeface="Arial"/>
              </a:rPr>
              <a:pPr/>
              <a:t>1/21/13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38EA-0F1B-4D2E-8C6E-2269D8ACDC98}" type="slidenum">
              <a:rPr lang="fr-FR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499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0BB11-C725-4073-9FB7-1DC3071CD1E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DD7F1-71A5-4990-A739-6F4B269E325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366AD-996D-4F0D-9167-AC67358CE72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9669A-E2F1-4AA4-BFE4-B297288D114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theme" Target="../theme/theme3.xml"/><Relationship Id="rId15" Type="http://schemas.openxmlformats.org/officeDocument/2006/relationships/image" Target="../media/image1.pn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2.xml"/><Relationship Id="rId14" Type="http://schemas.openxmlformats.org/officeDocument/2006/relationships/theme" Target="../theme/theme4.xml"/><Relationship Id="rId15" Type="http://schemas.openxmlformats.org/officeDocument/2006/relationships/image" Target="../media/image1.pn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7C0FDA3-41C9-4FA6-8299-7F049057794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2295" name="Picture 7" descr="Logo_CE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58838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20" descr="SPCSI04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26313" y="0"/>
            <a:ext cx="1817687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7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7C0FDA3-41C9-4FA6-8299-7F0490577945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95" name="Picture 7" descr="Logo_CE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58838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20" descr="SPCSI04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26313" y="0"/>
            <a:ext cx="1817687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761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7C0FDA3-41C9-4FA6-8299-7F0490577945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95" name="Picture 7" descr="Logo_CE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58838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20" descr="SPCSI04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26313" y="0"/>
            <a:ext cx="1817687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196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7C0FDA3-41C9-4FA6-8299-7F0490577945}" type="slidenum">
              <a:rPr lang="fr-FR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95" name="Picture 7" descr="Logo_CE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58838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20" descr="SPCSI04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26313" y="0"/>
            <a:ext cx="1817687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13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wmf"/><Relationship Id="rId6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emf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22.wmf"/></Relationships>
</file>

<file path=ppt/slides/_rels/slide10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oleObject" Target="../embeddings/Microsoft_Equation63.bin"/><Relationship Id="rId13" Type="http://schemas.openxmlformats.org/officeDocument/2006/relationships/image" Target="../media/image31.emf"/><Relationship Id="rId14" Type="http://schemas.openxmlformats.org/officeDocument/2006/relationships/oleObject" Target="../embeddings/Microsoft_Equation64.bin"/><Relationship Id="rId15" Type="http://schemas.openxmlformats.org/officeDocument/2006/relationships/image" Target="../media/image32.emf"/><Relationship Id="rId16" Type="http://schemas.openxmlformats.org/officeDocument/2006/relationships/oleObject" Target="../embeddings/Microsoft_Equation65.bin"/><Relationship Id="rId17" Type="http://schemas.openxmlformats.org/officeDocument/2006/relationships/image" Target="../media/image33.emf"/><Relationship Id="rId18" Type="http://schemas.openxmlformats.org/officeDocument/2006/relationships/oleObject" Target="../embeddings/Microsoft_Equation66.bin"/><Relationship Id="rId19" Type="http://schemas.openxmlformats.org/officeDocument/2006/relationships/image" Target="../media/image34.emf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41.xml"/><Relationship Id="rId3" Type="http://schemas.openxmlformats.org/officeDocument/2006/relationships/notesSlide" Target="../notesSlides/notesSlide59.xml"/><Relationship Id="rId4" Type="http://schemas.openxmlformats.org/officeDocument/2006/relationships/image" Target="../media/image30.png"/><Relationship Id="rId5" Type="http://schemas.openxmlformats.org/officeDocument/2006/relationships/oleObject" Target="../embeddings/Microsoft_Equation60.bin"/><Relationship Id="rId6" Type="http://schemas.openxmlformats.org/officeDocument/2006/relationships/image" Target="../media/image125.emf"/><Relationship Id="rId7" Type="http://schemas.openxmlformats.org/officeDocument/2006/relationships/oleObject" Target="../embeddings/Microsoft_Equation61.bin"/><Relationship Id="rId8" Type="http://schemas.openxmlformats.org/officeDocument/2006/relationships/image" Target="../media/image126.emf"/><Relationship Id="rId9" Type="http://schemas.openxmlformats.org/officeDocument/2006/relationships/oleObject" Target="../embeddings/Microsoft_Equation62.bin"/><Relationship Id="rId10" Type="http://schemas.openxmlformats.org/officeDocument/2006/relationships/image" Target="../media/image127.emf"/></Relationships>
</file>

<file path=ppt/slides/_rels/slide10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8.emf"/><Relationship Id="rId20" Type="http://schemas.openxmlformats.org/officeDocument/2006/relationships/oleObject" Target="../embeddings/Microsoft_Equation74.bin"/><Relationship Id="rId21" Type="http://schemas.openxmlformats.org/officeDocument/2006/relationships/image" Target="../media/image129.emf"/><Relationship Id="rId22" Type="http://schemas.openxmlformats.org/officeDocument/2006/relationships/oleObject" Target="../embeddings/Microsoft_Equation75.bin"/><Relationship Id="rId23" Type="http://schemas.openxmlformats.org/officeDocument/2006/relationships/oleObject" Target="../embeddings/Microsoft_Equation76.bin"/><Relationship Id="rId24" Type="http://schemas.openxmlformats.org/officeDocument/2006/relationships/image" Target="../media/image130.emf"/><Relationship Id="rId25" Type="http://schemas.openxmlformats.org/officeDocument/2006/relationships/oleObject" Target="../embeddings/Microsoft_Equation77.bin"/><Relationship Id="rId26" Type="http://schemas.openxmlformats.org/officeDocument/2006/relationships/image" Target="../media/image131.emf"/><Relationship Id="rId27" Type="http://schemas.openxmlformats.org/officeDocument/2006/relationships/oleObject" Target="../embeddings/Microsoft_Equation78.bin"/><Relationship Id="rId28" Type="http://schemas.openxmlformats.org/officeDocument/2006/relationships/image" Target="../media/image132.emf"/><Relationship Id="rId29" Type="http://schemas.openxmlformats.org/officeDocument/2006/relationships/oleObject" Target="../embeddings/Microsoft_Equation79.bin"/><Relationship Id="rId30" Type="http://schemas.openxmlformats.org/officeDocument/2006/relationships/image" Target="../media/image133.emf"/><Relationship Id="rId10" Type="http://schemas.openxmlformats.org/officeDocument/2006/relationships/oleObject" Target="../embeddings/Microsoft_Equation69.bin"/><Relationship Id="rId11" Type="http://schemas.openxmlformats.org/officeDocument/2006/relationships/image" Target="../media/image38.emf"/><Relationship Id="rId12" Type="http://schemas.openxmlformats.org/officeDocument/2006/relationships/oleObject" Target="../embeddings/Microsoft_Equation70.bin"/><Relationship Id="rId13" Type="http://schemas.openxmlformats.org/officeDocument/2006/relationships/image" Target="../media/image39.emf"/><Relationship Id="rId14" Type="http://schemas.openxmlformats.org/officeDocument/2006/relationships/oleObject" Target="../embeddings/Microsoft_Equation71.bin"/><Relationship Id="rId15" Type="http://schemas.openxmlformats.org/officeDocument/2006/relationships/image" Target="../media/image40.emf"/><Relationship Id="rId16" Type="http://schemas.openxmlformats.org/officeDocument/2006/relationships/oleObject" Target="../embeddings/Microsoft_Equation72.bin"/><Relationship Id="rId17" Type="http://schemas.openxmlformats.org/officeDocument/2006/relationships/image" Target="../media/image41.emf"/><Relationship Id="rId18" Type="http://schemas.openxmlformats.org/officeDocument/2006/relationships/oleObject" Target="../embeddings/Microsoft_Equation73.bin"/><Relationship Id="rId19" Type="http://schemas.openxmlformats.org/officeDocument/2006/relationships/image" Target="../media/image42.e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41.xml"/><Relationship Id="rId3" Type="http://schemas.openxmlformats.org/officeDocument/2006/relationships/notesSlide" Target="../notesSlides/notesSlide60.xml"/><Relationship Id="rId4" Type="http://schemas.openxmlformats.org/officeDocument/2006/relationships/oleObject" Target="../embeddings/Microsoft_Equation67.bin"/><Relationship Id="rId5" Type="http://schemas.openxmlformats.org/officeDocument/2006/relationships/image" Target="../media/image125.emf"/><Relationship Id="rId6" Type="http://schemas.openxmlformats.org/officeDocument/2006/relationships/image" Target="../media/image45.png"/><Relationship Id="rId7" Type="http://schemas.openxmlformats.org/officeDocument/2006/relationships/image" Target="../media/image37.png"/><Relationship Id="rId8" Type="http://schemas.openxmlformats.org/officeDocument/2006/relationships/oleObject" Target="../embeddings/Microsoft_Equation6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6" Type="http://schemas.openxmlformats.org/officeDocument/2006/relationships/oleObject" Target="../embeddings/Microsoft_Equation2.bin"/><Relationship Id="rId7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0.wmf"/><Relationship Id="rId6" Type="http://schemas.openxmlformats.org/officeDocument/2006/relationships/oleObject" Target="../embeddings/oleObject4.bin"/><Relationship Id="rId7" Type="http://schemas.openxmlformats.org/officeDocument/2006/relationships/oleObject" Target="../embeddings/Microsoft_Equation3.bin"/><Relationship Id="rId8" Type="http://schemas.openxmlformats.org/officeDocument/2006/relationships/image" Target="../media/image12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0.wmf"/><Relationship Id="rId6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8" Type="http://schemas.openxmlformats.org/officeDocument/2006/relationships/image" Target="../media/image13.wmf"/><Relationship Id="rId9" Type="http://schemas.openxmlformats.org/officeDocument/2006/relationships/oleObject" Target="../embeddings/Microsoft_Equation4.bin"/><Relationship Id="rId10" Type="http://schemas.openxmlformats.org/officeDocument/2006/relationships/image" Target="../media/image12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0.wmf"/><Relationship Id="rId6" Type="http://schemas.openxmlformats.org/officeDocument/2006/relationships/oleObject" Target="../embeddings/oleObject9.bin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2.wmf"/><Relationship Id="rId9" Type="http://schemas.openxmlformats.org/officeDocument/2006/relationships/oleObject" Target="../embeddings/Microsoft_Equation5.bin"/><Relationship Id="rId10" Type="http://schemas.openxmlformats.org/officeDocument/2006/relationships/image" Target="../media/image1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0.wmf"/><Relationship Id="rId6" Type="http://schemas.openxmlformats.org/officeDocument/2006/relationships/oleObject" Target="../embeddings/oleObject12.bin"/><Relationship Id="rId7" Type="http://schemas.openxmlformats.org/officeDocument/2006/relationships/oleObject" Target="../embeddings/oleObject13.bin"/><Relationship Id="rId8" Type="http://schemas.openxmlformats.org/officeDocument/2006/relationships/image" Target="../media/image12.wmf"/><Relationship Id="rId9" Type="http://schemas.openxmlformats.org/officeDocument/2006/relationships/oleObject" Target="../embeddings/Microsoft_Equation6.bin"/><Relationship Id="rId10" Type="http://schemas.openxmlformats.org/officeDocument/2006/relationships/image" Target="../media/image1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6.png"/><Relationship Id="rId5" Type="http://schemas.openxmlformats.org/officeDocument/2006/relationships/oleObject" Target="../embeddings/Microsoft_Equation7.bin"/><Relationship Id="rId6" Type="http://schemas.openxmlformats.org/officeDocument/2006/relationships/image" Target="../media/image15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19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6.png"/><Relationship Id="rId5" Type="http://schemas.openxmlformats.org/officeDocument/2006/relationships/image" Target="../media/image20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19.pn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0.png"/><Relationship Id="rId5" Type="http://schemas.openxmlformats.org/officeDocument/2006/relationships/image" Target="../media/image23.png"/><Relationship Id="rId6" Type="http://schemas.openxmlformats.org/officeDocument/2006/relationships/image" Target="../media/image22.png"/><Relationship Id="rId7" Type="http://schemas.openxmlformats.org/officeDocument/2006/relationships/image" Target="../media/image19.png"/><Relationship Id="rId8" Type="http://schemas.openxmlformats.org/officeDocument/2006/relationships/image" Target="../media/image24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0.png"/><Relationship Id="rId5" Type="http://schemas.openxmlformats.org/officeDocument/2006/relationships/image" Target="../media/image23.png"/><Relationship Id="rId6" Type="http://schemas.openxmlformats.org/officeDocument/2006/relationships/image" Target="../media/image22.png"/><Relationship Id="rId7" Type="http://schemas.openxmlformats.org/officeDocument/2006/relationships/image" Target="../media/image19.png"/><Relationship Id="rId8" Type="http://schemas.openxmlformats.org/officeDocument/2006/relationships/image" Target="../media/image24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0.png"/><Relationship Id="rId5" Type="http://schemas.openxmlformats.org/officeDocument/2006/relationships/image" Target="../media/image23.png"/><Relationship Id="rId6" Type="http://schemas.openxmlformats.org/officeDocument/2006/relationships/image" Target="../media/image22.png"/><Relationship Id="rId7" Type="http://schemas.openxmlformats.org/officeDocument/2006/relationships/image" Target="../media/image19.png"/><Relationship Id="rId8" Type="http://schemas.openxmlformats.org/officeDocument/2006/relationships/image" Target="../media/image24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0.png"/><Relationship Id="rId5" Type="http://schemas.openxmlformats.org/officeDocument/2006/relationships/oleObject" Target="../embeddings/Microsoft_Equation8.bin"/><Relationship Id="rId6" Type="http://schemas.openxmlformats.org/officeDocument/2006/relationships/image" Target="../media/image29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emf"/><Relationship Id="rId12" Type="http://schemas.openxmlformats.org/officeDocument/2006/relationships/oleObject" Target="../embeddings/Microsoft_Equation12.bin"/><Relationship Id="rId13" Type="http://schemas.openxmlformats.org/officeDocument/2006/relationships/image" Target="../media/image33.emf"/><Relationship Id="rId14" Type="http://schemas.openxmlformats.org/officeDocument/2006/relationships/oleObject" Target="../embeddings/Microsoft_Equation13.bin"/><Relationship Id="rId15" Type="http://schemas.openxmlformats.org/officeDocument/2006/relationships/image" Target="../media/image3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0.png"/><Relationship Id="rId5" Type="http://schemas.openxmlformats.org/officeDocument/2006/relationships/oleObject" Target="../embeddings/Microsoft_Equation9.bin"/><Relationship Id="rId6" Type="http://schemas.openxmlformats.org/officeDocument/2006/relationships/image" Target="../media/image29.emf"/><Relationship Id="rId7" Type="http://schemas.openxmlformats.org/officeDocument/2006/relationships/image" Target="../media/image35.png"/><Relationship Id="rId8" Type="http://schemas.openxmlformats.org/officeDocument/2006/relationships/oleObject" Target="../embeddings/Microsoft_Equation10.bin"/><Relationship Id="rId9" Type="http://schemas.openxmlformats.org/officeDocument/2006/relationships/image" Target="../media/image31.emf"/><Relationship Id="rId10" Type="http://schemas.openxmlformats.org/officeDocument/2006/relationships/oleObject" Target="../embeddings/Microsoft_Equation1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37.png"/><Relationship Id="rId5" Type="http://schemas.openxmlformats.org/officeDocument/2006/relationships/oleObject" Target="../embeddings/Microsoft_Equation14.bin"/><Relationship Id="rId6" Type="http://schemas.openxmlformats.org/officeDocument/2006/relationships/image" Target="../media/image36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emf"/><Relationship Id="rId20" Type="http://schemas.openxmlformats.org/officeDocument/2006/relationships/image" Target="../media/image43.emf"/><Relationship Id="rId21" Type="http://schemas.openxmlformats.org/officeDocument/2006/relationships/oleObject" Target="../embeddings/Microsoft_Equation23.bin"/><Relationship Id="rId22" Type="http://schemas.openxmlformats.org/officeDocument/2006/relationships/image" Target="../media/image44.emf"/><Relationship Id="rId10" Type="http://schemas.openxmlformats.org/officeDocument/2006/relationships/oleObject" Target="../embeddings/Microsoft_Equation17.bin"/><Relationship Id="rId11" Type="http://schemas.openxmlformats.org/officeDocument/2006/relationships/image" Target="../media/image40.emf"/><Relationship Id="rId12" Type="http://schemas.openxmlformats.org/officeDocument/2006/relationships/oleObject" Target="../embeddings/Microsoft_Equation18.bin"/><Relationship Id="rId13" Type="http://schemas.openxmlformats.org/officeDocument/2006/relationships/image" Target="../media/image41.emf"/><Relationship Id="rId14" Type="http://schemas.openxmlformats.org/officeDocument/2006/relationships/oleObject" Target="../embeddings/Microsoft_Equation19.bin"/><Relationship Id="rId15" Type="http://schemas.openxmlformats.org/officeDocument/2006/relationships/image" Target="../media/image42.emf"/><Relationship Id="rId16" Type="http://schemas.openxmlformats.org/officeDocument/2006/relationships/oleObject" Target="../embeddings/Microsoft_Equation20.bin"/><Relationship Id="rId17" Type="http://schemas.openxmlformats.org/officeDocument/2006/relationships/oleObject" Target="../embeddings/Microsoft_Equation21.bin"/><Relationship Id="rId18" Type="http://schemas.openxmlformats.org/officeDocument/2006/relationships/image" Target="../media/image36.emf"/><Relationship Id="rId19" Type="http://schemas.openxmlformats.org/officeDocument/2006/relationships/oleObject" Target="../embeddings/Microsoft_Equation22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45.png"/><Relationship Id="rId5" Type="http://schemas.openxmlformats.org/officeDocument/2006/relationships/image" Target="../media/image37.png"/><Relationship Id="rId6" Type="http://schemas.openxmlformats.org/officeDocument/2006/relationships/oleObject" Target="../embeddings/Microsoft_Equation15.bin"/><Relationship Id="rId7" Type="http://schemas.openxmlformats.org/officeDocument/2006/relationships/image" Target="../media/image38.emf"/><Relationship Id="rId8" Type="http://schemas.openxmlformats.org/officeDocument/2006/relationships/oleObject" Target="../embeddings/Microsoft_Equation16.bin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emf"/><Relationship Id="rId20" Type="http://schemas.openxmlformats.org/officeDocument/2006/relationships/image" Target="../media/image36.emf"/><Relationship Id="rId21" Type="http://schemas.openxmlformats.org/officeDocument/2006/relationships/oleObject" Target="../embeddings/Microsoft_Equation32.bin"/><Relationship Id="rId22" Type="http://schemas.openxmlformats.org/officeDocument/2006/relationships/image" Target="../media/image43.emf"/><Relationship Id="rId23" Type="http://schemas.openxmlformats.org/officeDocument/2006/relationships/oleObject" Target="../embeddings/Microsoft_Equation33.bin"/><Relationship Id="rId24" Type="http://schemas.openxmlformats.org/officeDocument/2006/relationships/image" Target="../media/image44.emf"/><Relationship Id="rId25" Type="http://schemas.openxmlformats.org/officeDocument/2006/relationships/oleObject" Target="../embeddings/Microsoft_Equation34.bin"/><Relationship Id="rId26" Type="http://schemas.openxmlformats.org/officeDocument/2006/relationships/image" Target="../media/image47.emf"/><Relationship Id="rId10" Type="http://schemas.openxmlformats.org/officeDocument/2006/relationships/oleObject" Target="../embeddings/Microsoft_Equation26.bin"/><Relationship Id="rId11" Type="http://schemas.openxmlformats.org/officeDocument/2006/relationships/image" Target="../media/image40.emf"/><Relationship Id="rId12" Type="http://schemas.openxmlformats.org/officeDocument/2006/relationships/oleObject" Target="../embeddings/Microsoft_Equation27.bin"/><Relationship Id="rId13" Type="http://schemas.openxmlformats.org/officeDocument/2006/relationships/image" Target="../media/image41.emf"/><Relationship Id="rId14" Type="http://schemas.openxmlformats.org/officeDocument/2006/relationships/oleObject" Target="../embeddings/Microsoft_Equation28.bin"/><Relationship Id="rId15" Type="http://schemas.openxmlformats.org/officeDocument/2006/relationships/image" Target="../media/image42.emf"/><Relationship Id="rId16" Type="http://schemas.openxmlformats.org/officeDocument/2006/relationships/oleObject" Target="../embeddings/Microsoft_Equation29.bin"/><Relationship Id="rId17" Type="http://schemas.openxmlformats.org/officeDocument/2006/relationships/oleObject" Target="../embeddings/Microsoft_Equation30.bin"/><Relationship Id="rId18" Type="http://schemas.openxmlformats.org/officeDocument/2006/relationships/image" Target="../media/image46.emf"/><Relationship Id="rId19" Type="http://schemas.openxmlformats.org/officeDocument/2006/relationships/oleObject" Target="../embeddings/Microsoft_Equation31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45.png"/><Relationship Id="rId5" Type="http://schemas.openxmlformats.org/officeDocument/2006/relationships/image" Target="../media/image37.png"/><Relationship Id="rId6" Type="http://schemas.openxmlformats.org/officeDocument/2006/relationships/oleObject" Target="../embeddings/Microsoft_Equation24.bin"/><Relationship Id="rId7" Type="http://schemas.openxmlformats.org/officeDocument/2006/relationships/image" Target="../media/image38.emf"/><Relationship Id="rId8" Type="http://schemas.openxmlformats.org/officeDocument/2006/relationships/oleObject" Target="../embeddings/Microsoft_Equation25.bin"/></Relationships>
</file>

<file path=ppt/slides/_rels/slide3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7.emf"/><Relationship Id="rId21" Type="http://schemas.openxmlformats.org/officeDocument/2006/relationships/oleObject" Target="../embeddings/Microsoft_Equation43.bin"/><Relationship Id="rId22" Type="http://schemas.openxmlformats.org/officeDocument/2006/relationships/image" Target="../media/image48.emf"/><Relationship Id="rId23" Type="http://schemas.openxmlformats.org/officeDocument/2006/relationships/oleObject" Target="../embeddings/Microsoft_Equation44.bin"/><Relationship Id="rId24" Type="http://schemas.openxmlformats.org/officeDocument/2006/relationships/image" Target="../media/image49.emf"/><Relationship Id="rId25" Type="http://schemas.openxmlformats.org/officeDocument/2006/relationships/oleObject" Target="../embeddings/Microsoft_Equation45.bin"/><Relationship Id="rId26" Type="http://schemas.openxmlformats.org/officeDocument/2006/relationships/image" Target="../media/image36.emf"/><Relationship Id="rId27" Type="http://schemas.openxmlformats.org/officeDocument/2006/relationships/oleObject" Target="../embeddings/Microsoft_Equation46.bin"/><Relationship Id="rId28" Type="http://schemas.openxmlformats.org/officeDocument/2006/relationships/image" Target="../media/image50.emf"/><Relationship Id="rId29" Type="http://schemas.openxmlformats.org/officeDocument/2006/relationships/oleObject" Target="../embeddings/Microsoft_Equation47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45.png"/><Relationship Id="rId5" Type="http://schemas.openxmlformats.org/officeDocument/2006/relationships/image" Target="../media/image37.png"/><Relationship Id="rId30" Type="http://schemas.openxmlformats.org/officeDocument/2006/relationships/image" Target="../media/image51.emf"/><Relationship Id="rId31" Type="http://schemas.openxmlformats.org/officeDocument/2006/relationships/oleObject" Target="../embeddings/Microsoft_Equation48.bin"/><Relationship Id="rId32" Type="http://schemas.openxmlformats.org/officeDocument/2006/relationships/image" Target="../media/image43.emf"/><Relationship Id="rId9" Type="http://schemas.openxmlformats.org/officeDocument/2006/relationships/image" Target="../media/image39.emf"/><Relationship Id="rId6" Type="http://schemas.openxmlformats.org/officeDocument/2006/relationships/oleObject" Target="../embeddings/Microsoft_Equation35.bin"/><Relationship Id="rId7" Type="http://schemas.openxmlformats.org/officeDocument/2006/relationships/image" Target="../media/image38.emf"/><Relationship Id="rId8" Type="http://schemas.openxmlformats.org/officeDocument/2006/relationships/oleObject" Target="../embeddings/Microsoft_Equation36.bin"/><Relationship Id="rId33" Type="http://schemas.openxmlformats.org/officeDocument/2006/relationships/oleObject" Target="../embeddings/Microsoft_Equation49.bin"/><Relationship Id="rId34" Type="http://schemas.openxmlformats.org/officeDocument/2006/relationships/image" Target="../media/image44.emf"/><Relationship Id="rId10" Type="http://schemas.openxmlformats.org/officeDocument/2006/relationships/oleObject" Target="../embeddings/Microsoft_Equation37.bin"/><Relationship Id="rId11" Type="http://schemas.openxmlformats.org/officeDocument/2006/relationships/image" Target="../media/image40.emf"/><Relationship Id="rId12" Type="http://schemas.openxmlformats.org/officeDocument/2006/relationships/oleObject" Target="../embeddings/Microsoft_Equation38.bin"/><Relationship Id="rId13" Type="http://schemas.openxmlformats.org/officeDocument/2006/relationships/image" Target="../media/image41.emf"/><Relationship Id="rId14" Type="http://schemas.openxmlformats.org/officeDocument/2006/relationships/oleObject" Target="../embeddings/Microsoft_Equation39.bin"/><Relationship Id="rId15" Type="http://schemas.openxmlformats.org/officeDocument/2006/relationships/image" Target="../media/image42.emf"/><Relationship Id="rId16" Type="http://schemas.openxmlformats.org/officeDocument/2006/relationships/oleObject" Target="../embeddings/Microsoft_Equation40.bin"/><Relationship Id="rId17" Type="http://schemas.openxmlformats.org/officeDocument/2006/relationships/oleObject" Target="../embeddings/Microsoft_Equation41.bin"/><Relationship Id="rId18" Type="http://schemas.openxmlformats.org/officeDocument/2006/relationships/image" Target="../media/image46.emf"/><Relationship Id="rId19" Type="http://schemas.openxmlformats.org/officeDocument/2006/relationships/oleObject" Target="../embeddings/Microsoft_Equation4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54.emf"/><Relationship Id="rId5" Type="http://schemas.openxmlformats.org/officeDocument/2006/relationships/oleObject" Target="../embeddings/Microsoft_Equation50.bin"/><Relationship Id="rId6" Type="http://schemas.openxmlformats.org/officeDocument/2006/relationships/image" Target="../media/image52.emf"/><Relationship Id="rId7" Type="http://schemas.openxmlformats.org/officeDocument/2006/relationships/oleObject" Target="../embeddings/Microsoft_Equation51.bin"/><Relationship Id="rId8" Type="http://schemas.openxmlformats.org/officeDocument/2006/relationships/image" Target="../media/image53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54.emf"/><Relationship Id="rId5" Type="http://schemas.openxmlformats.org/officeDocument/2006/relationships/oleObject" Target="../embeddings/Microsoft_Equation52.bin"/><Relationship Id="rId6" Type="http://schemas.openxmlformats.org/officeDocument/2006/relationships/image" Target="../media/image52.emf"/><Relationship Id="rId7" Type="http://schemas.openxmlformats.org/officeDocument/2006/relationships/oleObject" Target="../embeddings/Microsoft_Equation53.bin"/><Relationship Id="rId8" Type="http://schemas.openxmlformats.org/officeDocument/2006/relationships/image" Target="../media/image53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57.png"/><Relationship Id="rId5" Type="http://schemas.openxmlformats.org/officeDocument/2006/relationships/oleObject" Target="../embeddings/oleObject14.bin"/><Relationship Id="rId6" Type="http://schemas.openxmlformats.org/officeDocument/2006/relationships/image" Target="../media/image55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56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image" Target="../media/image59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57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55.e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56.e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58.emf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3.bin"/><Relationship Id="rId12" Type="http://schemas.openxmlformats.org/officeDocument/2006/relationships/image" Target="../media/image59.emf"/><Relationship Id="rId13" Type="http://schemas.openxmlformats.org/officeDocument/2006/relationships/oleObject" Target="../embeddings/oleObject24.bin"/><Relationship Id="rId14" Type="http://schemas.openxmlformats.org/officeDocument/2006/relationships/image" Target="../media/image60.emf"/><Relationship Id="rId15" Type="http://schemas.openxmlformats.org/officeDocument/2006/relationships/oleObject" Target="../embeddings/oleObject25.bin"/><Relationship Id="rId16" Type="http://schemas.openxmlformats.org/officeDocument/2006/relationships/image" Target="../media/image61.emf"/><Relationship Id="rId17" Type="http://schemas.openxmlformats.org/officeDocument/2006/relationships/oleObject" Target="../embeddings/oleObject26.bin"/><Relationship Id="rId18" Type="http://schemas.openxmlformats.org/officeDocument/2006/relationships/image" Target="../media/image62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57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55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56.emf"/><Relationship Id="rId9" Type="http://schemas.openxmlformats.org/officeDocument/2006/relationships/oleObject" Target="../embeddings/oleObject22.bin"/><Relationship Id="rId10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0.bin"/><Relationship Id="rId12" Type="http://schemas.openxmlformats.org/officeDocument/2006/relationships/image" Target="../media/image59.emf"/><Relationship Id="rId13" Type="http://schemas.openxmlformats.org/officeDocument/2006/relationships/oleObject" Target="../embeddings/oleObject31.bin"/><Relationship Id="rId14" Type="http://schemas.openxmlformats.org/officeDocument/2006/relationships/image" Target="../media/image60.emf"/><Relationship Id="rId15" Type="http://schemas.openxmlformats.org/officeDocument/2006/relationships/oleObject" Target="../embeddings/oleObject32.bin"/><Relationship Id="rId16" Type="http://schemas.openxmlformats.org/officeDocument/2006/relationships/image" Target="../media/image61.emf"/><Relationship Id="rId17" Type="http://schemas.openxmlformats.org/officeDocument/2006/relationships/oleObject" Target="../embeddings/oleObject33.bin"/><Relationship Id="rId18" Type="http://schemas.openxmlformats.org/officeDocument/2006/relationships/image" Target="../media/image62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57.png"/><Relationship Id="rId5" Type="http://schemas.openxmlformats.org/officeDocument/2006/relationships/oleObject" Target="../embeddings/oleObject27.bin"/><Relationship Id="rId6" Type="http://schemas.openxmlformats.org/officeDocument/2006/relationships/image" Target="../media/image55.e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56.emf"/><Relationship Id="rId9" Type="http://schemas.openxmlformats.org/officeDocument/2006/relationships/oleObject" Target="../embeddings/oleObject29.bin"/><Relationship Id="rId10" Type="http://schemas.openxmlformats.org/officeDocument/2006/relationships/image" Target="../media/image5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70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7.png"/><Relationship Id="rId5" Type="http://schemas.openxmlformats.org/officeDocument/2006/relationships/image" Target="../media/image72.png"/><Relationship Id="rId6" Type="http://schemas.openxmlformats.org/officeDocument/2006/relationships/oleObject" Target="../embeddings/oleObject34.bin"/><Relationship Id="rId7" Type="http://schemas.openxmlformats.org/officeDocument/2006/relationships/image" Target="../media/image71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7.png"/><Relationship Id="rId5" Type="http://schemas.openxmlformats.org/officeDocument/2006/relationships/image" Target="../media/image72.png"/><Relationship Id="rId6" Type="http://schemas.openxmlformats.org/officeDocument/2006/relationships/image" Target="../media/image74.png"/><Relationship Id="rId7" Type="http://schemas.openxmlformats.org/officeDocument/2006/relationships/oleObject" Target="../embeddings/oleObject35.bin"/><Relationship Id="rId8" Type="http://schemas.openxmlformats.org/officeDocument/2006/relationships/image" Target="../media/image73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81.tif"/><Relationship Id="rId5" Type="http://schemas.openxmlformats.org/officeDocument/2006/relationships/oleObject" Target="../embeddings/Microsoft_Equation54.bin"/><Relationship Id="rId6" Type="http://schemas.openxmlformats.org/officeDocument/2006/relationships/image" Target="../media/image80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81.tif"/><Relationship Id="rId5" Type="http://schemas.openxmlformats.org/officeDocument/2006/relationships/image" Target="../media/image82.png"/><Relationship Id="rId6" Type="http://schemas.openxmlformats.org/officeDocument/2006/relationships/oleObject" Target="../embeddings/Microsoft_Equation55.bin"/><Relationship Id="rId7" Type="http://schemas.openxmlformats.org/officeDocument/2006/relationships/image" Target="../media/image80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oleObject" Target="../embeddings/Microsoft_Equation56.bin"/><Relationship Id="rId5" Type="http://schemas.openxmlformats.org/officeDocument/2006/relationships/image" Target="../media/image83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96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96.png"/><Relationship Id="rId5" Type="http://schemas.openxmlformats.org/officeDocument/2006/relationships/image" Target="../media/image102.png"/><Relationship Id="rId6" Type="http://schemas.openxmlformats.org/officeDocument/2006/relationships/oleObject" Target="../embeddings/Microsoft_Equation57.bin"/><Relationship Id="rId7" Type="http://schemas.openxmlformats.org/officeDocument/2006/relationships/image" Target="../media/image104.w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96.png"/><Relationship Id="rId5" Type="http://schemas.openxmlformats.org/officeDocument/2006/relationships/image" Target="../media/image102.png"/><Relationship Id="rId6" Type="http://schemas.openxmlformats.org/officeDocument/2006/relationships/oleObject" Target="../embeddings/oleObject36.bin"/><Relationship Id="rId7" Type="http://schemas.openxmlformats.org/officeDocument/2006/relationships/image" Target="../media/image105.wmf"/><Relationship Id="rId8" Type="http://schemas.openxmlformats.org/officeDocument/2006/relationships/oleObject" Target="../embeddings/Microsoft_Equation58.bin"/><Relationship Id="rId9" Type="http://schemas.openxmlformats.org/officeDocument/2006/relationships/image" Target="../media/image104.w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107.png"/><Relationship Id="rId5" Type="http://schemas.openxmlformats.org/officeDocument/2006/relationships/image" Target="../media/image108.emf"/><Relationship Id="rId6" Type="http://schemas.openxmlformats.org/officeDocument/2006/relationships/oleObject" Target="../embeddings/Microsoft_Equation59.bin"/><Relationship Id="rId7" Type="http://schemas.openxmlformats.org/officeDocument/2006/relationships/image" Target="../media/image106.emf"/><Relationship Id="rId8" Type="http://schemas.openxmlformats.org/officeDocument/2006/relationships/image" Target="../media/image93.png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jpeg"/><Relationship Id="rId5" Type="http://schemas.openxmlformats.org/officeDocument/2006/relationships/image" Target="../media/image11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4" Type="http://schemas.openxmlformats.org/officeDocument/2006/relationships/oleObject" Target="../embeddings/oleObject37.bin"/><Relationship Id="rId5" Type="http://schemas.openxmlformats.org/officeDocument/2006/relationships/image" Target="../media/image10.w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oleObject" Target="../embeddings/oleObject38.bin"/><Relationship Id="rId5" Type="http://schemas.openxmlformats.org/officeDocument/2006/relationships/image" Target="../media/image116.w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3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oleObject" Target="../embeddings/oleObject39.bin"/><Relationship Id="rId5" Type="http://schemas.openxmlformats.org/officeDocument/2006/relationships/image" Target="../media/image117.wmf"/><Relationship Id="rId6" Type="http://schemas.openxmlformats.org/officeDocument/2006/relationships/oleObject" Target="../embeddings/oleObject40.bin"/><Relationship Id="rId7" Type="http://schemas.openxmlformats.org/officeDocument/2006/relationships/image" Target="../media/image116.w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3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oleObject" Target="../embeddings/oleObject41.bin"/><Relationship Id="rId5" Type="http://schemas.openxmlformats.org/officeDocument/2006/relationships/image" Target="../media/image118.wmf"/><Relationship Id="rId6" Type="http://schemas.openxmlformats.org/officeDocument/2006/relationships/oleObject" Target="../embeddings/oleObject42.bin"/><Relationship Id="rId7" Type="http://schemas.openxmlformats.org/officeDocument/2006/relationships/image" Target="../media/image116.w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3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4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88.png"/><Relationship Id="rId5" Type="http://schemas.openxmlformats.org/officeDocument/2006/relationships/image" Target="../media/image90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9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9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9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9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9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9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0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0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0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0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oleObject" Target="../embeddings/oleObject43.bin"/><Relationship Id="rId7" Type="http://schemas.openxmlformats.org/officeDocument/2006/relationships/image" Target="../media/image104.wmf"/><Relationship Id="rId8" Type="http://schemas.openxmlformats.org/officeDocument/2006/relationships/image" Target="../media/image96.png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4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oleObject" Target="../embeddings/oleObject44.bin"/><Relationship Id="rId7" Type="http://schemas.openxmlformats.org/officeDocument/2006/relationships/image" Target="../media/image104.wmf"/><Relationship Id="rId8" Type="http://schemas.openxmlformats.org/officeDocument/2006/relationships/oleObject" Target="../embeddings/oleObject45.bin"/><Relationship Id="rId9" Type="http://schemas.openxmlformats.org/officeDocument/2006/relationships/image" Target="../media/image105.wmf"/><Relationship Id="rId10" Type="http://schemas.openxmlformats.org/officeDocument/2006/relationships/image" Target="../media/image96.png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7"/>
          <p:cNvSpPr txBox="1">
            <a:spLocks noChangeArrowheads="1"/>
          </p:cNvSpPr>
          <p:nvPr/>
        </p:nvSpPr>
        <p:spPr bwMode="auto">
          <a:xfrm>
            <a:off x="179293" y="3036229"/>
            <a:ext cx="877047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600" dirty="0" smtClean="0">
                <a:solidFill>
                  <a:schemeClr val="tx1"/>
                </a:solidFill>
                <a:latin typeface="Times New Roman" pitchFamily="18" charset="0"/>
              </a:rPr>
              <a:t>Laurent Ponson</a:t>
            </a:r>
            <a:endParaRPr lang="fr-FR" sz="2600" b="0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/>
            <a:r>
              <a:rPr lang="fr-FR" sz="2000" b="0" dirty="0" smtClean="0">
                <a:solidFill>
                  <a:schemeClr val="tx1"/>
                </a:solidFill>
                <a:latin typeface="Times New Roman" pitchFamily="18" charset="0"/>
              </a:rPr>
              <a:t>Institut Jean le Rond d’Alembert</a:t>
            </a:r>
            <a:endParaRPr lang="fr-FR" sz="2000" b="0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/>
            <a:r>
              <a:rPr lang="fr-FR" sz="2000" b="0" dirty="0" smtClean="0">
                <a:solidFill>
                  <a:schemeClr val="tx1"/>
                </a:solidFill>
                <a:latin typeface="Times New Roman" pitchFamily="18" charset="0"/>
              </a:rPr>
              <a:t>CNRS – Université Pierre et Marie Curie, </a:t>
            </a:r>
            <a:r>
              <a:rPr lang="fr-FR" sz="2000" b="0" dirty="0" smtClean="0">
                <a:solidFill>
                  <a:schemeClr val="tx1"/>
                </a:solidFill>
                <a:latin typeface="Times New Roman" pitchFamily="18" charset="0"/>
              </a:rPr>
              <a:t>Paris</a:t>
            </a:r>
            <a:endParaRPr lang="fr-FR" sz="2000" b="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39" name="Rectangle 44"/>
          <p:cNvSpPr>
            <a:spLocks noGrp="1" noChangeArrowheads="1"/>
          </p:cNvSpPr>
          <p:nvPr>
            <p:ph type="ctrTitle" idx="4294967295"/>
          </p:nvPr>
        </p:nvSpPr>
        <p:spPr>
          <a:xfrm>
            <a:off x="537882" y="1534192"/>
            <a:ext cx="7903881" cy="1534409"/>
          </a:xfrm>
          <a:noFill/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From microstructural to macroscopic </a:t>
            </a:r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properties in 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failure</a:t>
            </a:r>
            <a:b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of brittle heterogeneous materials</a:t>
            </a:r>
            <a:endParaRPr lang="fr-FR" sz="28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4341" name="Picture 14" descr="D:\Administratif\D'Alembert\Signe CNR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528" y="44823"/>
            <a:ext cx="12414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119" y="119528"/>
            <a:ext cx="1987176" cy="77959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052" y="4522622"/>
            <a:ext cx="3944471" cy="2120666"/>
          </a:xfrm>
          <a:prstGeom prst="rect">
            <a:avLst/>
          </a:prstGeom>
        </p:spPr>
      </p:pic>
      <p:sp>
        <p:nvSpPr>
          <p:cNvPr id="10" name="ZoneTexte 108"/>
          <p:cNvSpPr txBox="1">
            <a:spLocks noChangeArrowheads="1"/>
          </p:cNvSpPr>
          <p:nvPr/>
        </p:nvSpPr>
        <p:spPr bwMode="auto">
          <a:xfrm>
            <a:off x="4115266" y="4780521"/>
            <a:ext cx="65096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   </a:t>
            </a:r>
            <a:endParaRPr lang="fr-FR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2441575" y="56149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chemeClr val="tx1"/>
              </a:solidFill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446588" y="1546225"/>
          <a:ext cx="152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63" name="Equation" r:id="rId4" imgW="152280" imgH="317160" progId="Equation.3">
                  <p:embed/>
                </p:oleObj>
              </mc:Choice>
              <mc:Fallback>
                <p:oleObj name="Equation" r:id="rId4" imgW="152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1546225"/>
                        <a:ext cx="1524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446588" y="1546225"/>
          <a:ext cx="152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64" name="Équation" r:id="rId6" imgW="152280" imgH="317160" progId="Equation.3">
                  <p:embed/>
                </p:oleObj>
              </mc:Choice>
              <mc:Fallback>
                <p:oleObj name="Équation" r:id="rId6" imgW="152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1546225"/>
                        <a:ext cx="1524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Text Box 50"/>
          <p:cNvSpPr txBox="1">
            <a:spLocks noChangeArrowheads="1"/>
          </p:cNvSpPr>
          <p:nvPr/>
        </p:nvSpPr>
        <p:spPr bwMode="auto">
          <a:xfrm>
            <a:off x="977900" y="1277938"/>
            <a:ext cx="1985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Real material  =</a:t>
            </a:r>
          </a:p>
        </p:txBody>
      </p:sp>
      <p:sp>
        <p:nvSpPr>
          <p:cNvPr id="5128" name="Line 51"/>
          <p:cNvSpPr>
            <a:spLocks noChangeShapeType="1"/>
          </p:cNvSpPr>
          <p:nvPr/>
        </p:nvSpPr>
        <p:spPr bwMode="auto">
          <a:xfrm flipV="1">
            <a:off x="128588" y="2209800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29" name="Text Box 52"/>
          <p:cNvSpPr txBox="1">
            <a:spLocks noChangeArrowheads="1"/>
          </p:cNvSpPr>
          <p:nvPr/>
        </p:nvSpPr>
        <p:spPr bwMode="auto">
          <a:xfrm>
            <a:off x="1347788" y="2003425"/>
            <a:ext cx="5176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 G</a:t>
            </a:r>
            <a:r>
              <a:rPr lang="en-US" baseline="-25000" dirty="0"/>
              <a:t>C</a:t>
            </a:r>
            <a:r>
              <a:rPr lang="en-US" dirty="0"/>
              <a:t>(M)     =   </a:t>
            </a:r>
            <a:r>
              <a:rPr lang="en-US" dirty="0" smtClean="0"/>
              <a:t>    </a:t>
            </a:r>
            <a:r>
              <a:rPr lang="en-US" dirty="0"/>
              <a:t>&lt;G</a:t>
            </a:r>
            <a:r>
              <a:rPr lang="en-US" baseline="-25000" dirty="0"/>
              <a:t>C</a:t>
            </a:r>
            <a:r>
              <a:rPr lang="en-US" dirty="0"/>
              <a:t>&gt;       </a:t>
            </a:r>
            <a:r>
              <a:rPr lang="en-US" dirty="0" smtClean="0"/>
              <a:t>+      </a:t>
            </a:r>
            <a:r>
              <a:rPr lang="el-GR" dirty="0" smtClean="0"/>
              <a:t>δ</a:t>
            </a:r>
            <a:r>
              <a:rPr lang="fr-FR" dirty="0" err="1" smtClean="0"/>
              <a:t>G</a:t>
            </a:r>
            <a:r>
              <a:rPr lang="fr-FR" baseline="-25000" dirty="0" err="1" smtClean="0"/>
              <a:t>c</a:t>
            </a:r>
            <a:r>
              <a:rPr lang="en-US" dirty="0" smtClean="0"/>
              <a:t>(</a:t>
            </a:r>
            <a:r>
              <a:rPr lang="en-US" dirty="0"/>
              <a:t>M)</a:t>
            </a:r>
            <a:endParaRPr lang="el-GR" dirty="0"/>
          </a:p>
        </p:txBody>
      </p:sp>
      <p:sp>
        <p:nvSpPr>
          <p:cNvPr id="5131" name="Text Box 54"/>
          <p:cNvSpPr txBox="1">
            <a:spLocks noChangeArrowheads="1"/>
          </p:cNvSpPr>
          <p:nvPr/>
        </p:nvSpPr>
        <p:spPr bwMode="auto">
          <a:xfrm>
            <a:off x="2998788" y="1174750"/>
            <a:ext cx="1627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Homogeneous</a:t>
            </a:r>
          </a:p>
          <a:p>
            <a:pPr algn="ctr" eaLnBrk="1" hangingPunct="1"/>
            <a:r>
              <a:rPr lang="en-US"/>
              <a:t>material</a:t>
            </a:r>
          </a:p>
        </p:txBody>
      </p:sp>
      <p:sp>
        <p:nvSpPr>
          <p:cNvPr id="5133" name="Text Box 60"/>
          <p:cNvSpPr txBox="1">
            <a:spLocks noChangeArrowheads="1"/>
          </p:cNvSpPr>
          <p:nvPr/>
        </p:nvSpPr>
        <p:spPr bwMode="auto">
          <a:xfrm>
            <a:off x="6557963" y="3216275"/>
            <a:ext cx="24495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1"/>
                </a:solidFill>
              </a:rPr>
              <a:t>Hypothesis:</a:t>
            </a: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-Brittle material</a:t>
            </a: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-Quasi-static crack</a:t>
            </a: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  propagation</a:t>
            </a:r>
          </a:p>
        </p:txBody>
      </p:sp>
      <p:grpSp>
        <p:nvGrpSpPr>
          <p:cNvPr id="5134" name="Group 12"/>
          <p:cNvGrpSpPr>
            <a:grpSpLocks/>
          </p:cNvGrpSpPr>
          <p:nvPr/>
        </p:nvGrpSpPr>
        <p:grpSpPr bwMode="auto">
          <a:xfrm>
            <a:off x="6837455" y="1047750"/>
            <a:ext cx="2166938" cy="1736725"/>
            <a:chOff x="295" y="1570"/>
            <a:chExt cx="2256" cy="1968"/>
          </a:xfrm>
        </p:grpSpPr>
        <p:grpSp>
          <p:nvGrpSpPr>
            <p:cNvPr id="5149" name="Group 13"/>
            <p:cNvGrpSpPr>
              <a:grpSpLocks/>
            </p:cNvGrpSpPr>
            <p:nvPr/>
          </p:nvGrpSpPr>
          <p:grpSpPr bwMode="auto">
            <a:xfrm>
              <a:off x="295" y="1570"/>
              <a:ext cx="2256" cy="1968"/>
              <a:chOff x="204" y="890"/>
              <a:chExt cx="2256" cy="1968"/>
            </a:xfrm>
          </p:grpSpPr>
          <p:grpSp>
            <p:nvGrpSpPr>
              <p:cNvPr id="5151" name="Group 14"/>
              <p:cNvGrpSpPr>
                <a:grpSpLocks/>
              </p:cNvGrpSpPr>
              <p:nvPr/>
            </p:nvGrpSpPr>
            <p:grpSpPr bwMode="auto">
              <a:xfrm>
                <a:off x="204" y="890"/>
                <a:ext cx="2256" cy="1968"/>
                <a:chOff x="204" y="890"/>
                <a:chExt cx="2256" cy="1968"/>
              </a:xfrm>
            </p:grpSpPr>
            <p:grpSp>
              <p:nvGrpSpPr>
                <p:cNvPr id="5153" name="Group 15"/>
                <p:cNvGrpSpPr>
                  <a:grpSpLocks/>
                </p:cNvGrpSpPr>
                <p:nvPr/>
              </p:nvGrpSpPr>
              <p:grpSpPr bwMode="auto">
                <a:xfrm>
                  <a:off x="780" y="1521"/>
                  <a:ext cx="864" cy="185"/>
                  <a:chOff x="240" y="2359"/>
                  <a:chExt cx="864" cy="185"/>
                </a:xfrm>
              </p:grpSpPr>
              <p:sp>
                <p:nvSpPr>
                  <p:cNvPr id="5173" name="Freeform 16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74" name="Freeform 17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154" name="Group 18"/>
                <p:cNvGrpSpPr>
                  <a:grpSpLocks/>
                </p:cNvGrpSpPr>
                <p:nvPr/>
              </p:nvGrpSpPr>
              <p:grpSpPr bwMode="auto">
                <a:xfrm>
                  <a:off x="204" y="2097"/>
                  <a:ext cx="864" cy="185"/>
                  <a:chOff x="240" y="2359"/>
                  <a:chExt cx="864" cy="185"/>
                </a:xfrm>
              </p:grpSpPr>
              <p:sp>
                <p:nvSpPr>
                  <p:cNvPr id="5171" name="Freeform 19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72" name="Freeform 20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5155" name="Freeform 21"/>
                <p:cNvSpPr>
                  <a:spLocks/>
                </p:cNvSpPr>
                <p:nvPr/>
              </p:nvSpPr>
              <p:spPr bwMode="auto">
                <a:xfrm>
                  <a:off x="1068" y="1562"/>
                  <a:ext cx="576" cy="624"/>
                </a:xfrm>
                <a:custGeom>
                  <a:avLst/>
                  <a:gdLst>
                    <a:gd name="T0" fmla="*/ 0 w 576"/>
                    <a:gd name="T1" fmla="*/ 624 h 624"/>
                    <a:gd name="T2" fmla="*/ 144 w 576"/>
                    <a:gd name="T3" fmla="*/ 576 h 624"/>
                    <a:gd name="T4" fmla="*/ 144 w 576"/>
                    <a:gd name="T5" fmla="*/ 528 h 624"/>
                    <a:gd name="T6" fmla="*/ 144 w 576"/>
                    <a:gd name="T7" fmla="*/ 480 h 624"/>
                    <a:gd name="T8" fmla="*/ 192 w 576"/>
                    <a:gd name="T9" fmla="*/ 480 h 624"/>
                    <a:gd name="T10" fmla="*/ 192 w 576"/>
                    <a:gd name="T11" fmla="*/ 432 h 624"/>
                    <a:gd name="T12" fmla="*/ 192 w 576"/>
                    <a:gd name="T13" fmla="*/ 336 h 624"/>
                    <a:gd name="T14" fmla="*/ 288 w 576"/>
                    <a:gd name="T15" fmla="*/ 288 h 624"/>
                    <a:gd name="T16" fmla="*/ 384 w 576"/>
                    <a:gd name="T17" fmla="*/ 240 h 624"/>
                    <a:gd name="T18" fmla="*/ 384 w 576"/>
                    <a:gd name="T19" fmla="*/ 144 h 624"/>
                    <a:gd name="T20" fmla="*/ 432 w 576"/>
                    <a:gd name="T21" fmla="*/ 96 h 624"/>
                    <a:gd name="T22" fmla="*/ 480 w 576"/>
                    <a:gd name="T23" fmla="*/ 96 h 624"/>
                    <a:gd name="T24" fmla="*/ 528 w 576"/>
                    <a:gd name="T25" fmla="*/ 96 h 624"/>
                    <a:gd name="T26" fmla="*/ 576 w 576"/>
                    <a:gd name="T27" fmla="*/ 0 h 6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76"/>
                    <a:gd name="T43" fmla="*/ 0 h 624"/>
                    <a:gd name="T44" fmla="*/ 576 w 576"/>
                    <a:gd name="T45" fmla="*/ 624 h 6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76" h="624">
                      <a:moveTo>
                        <a:pt x="0" y="624"/>
                      </a:moveTo>
                      <a:cubicBezTo>
                        <a:pt x="60" y="608"/>
                        <a:pt x="120" y="592"/>
                        <a:pt x="144" y="576"/>
                      </a:cubicBezTo>
                      <a:cubicBezTo>
                        <a:pt x="168" y="560"/>
                        <a:pt x="144" y="544"/>
                        <a:pt x="144" y="528"/>
                      </a:cubicBezTo>
                      <a:cubicBezTo>
                        <a:pt x="144" y="512"/>
                        <a:pt x="136" y="488"/>
                        <a:pt x="144" y="480"/>
                      </a:cubicBezTo>
                      <a:cubicBezTo>
                        <a:pt x="152" y="472"/>
                        <a:pt x="184" y="488"/>
                        <a:pt x="192" y="480"/>
                      </a:cubicBezTo>
                      <a:cubicBezTo>
                        <a:pt x="200" y="472"/>
                        <a:pt x="192" y="456"/>
                        <a:pt x="192" y="432"/>
                      </a:cubicBezTo>
                      <a:cubicBezTo>
                        <a:pt x="192" y="408"/>
                        <a:pt x="176" y="360"/>
                        <a:pt x="192" y="336"/>
                      </a:cubicBezTo>
                      <a:cubicBezTo>
                        <a:pt x="208" y="312"/>
                        <a:pt x="256" y="304"/>
                        <a:pt x="288" y="288"/>
                      </a:cubicBezTo>
                      <a:cubicBezTo>
                        <a:pt x="320" y="272"/>
                        <a:pt x="368" y="264"/>
                        <a:pt x="384" y="240"/>
                      </a:cubicBezTo>
                      <a:cubicBezTo>
                        <a:pt x="400" y="216"/>
                        <a:pt x="376" y="168"/>
                        <a:pt x="384" y="144"/>
                      </a:cubicBezTo>
                      <a:cubicBezTo>
                        <a:pt x="392" y="120"/>
                        <a:pt x="416" y="104"/>
                        <a:pt x="432" y="96"/>
                      </a:cubicBezTo>
                      <a:cubicBezTo>
                        <a:pt x="448" y="88"/>
                        <a:pt x="464" y="96"/>
                        <a:pt x="480" y="96"/>
                      </a:cubicBezTo>
                      <a:cubicBezTo>
                        <a:pt x="496" y="96"/>
                        <a:pt x="512" y="112"/>
                        <a:pt x="528" y="96"/>
                      </a:cubicBezTo>
                      <a:cubicBezTo>
                        <a:pt x="544" y="80"/>
                        <a:pt x="560" y="40"/>
                        <a:pt x="576" y="0"/>
                      </a:cubicBezTo>
                    </a:path>
                  </a:pathLst>
                </a:custGeom>
                <a:noFill/>
                <a:ln w="5080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5156" name="Group 22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0" y="896"/>
                  <a:chExt cx="2256" cy="1968"/>
                </a:xfrm>
              </p:grpSpPr>
              <p:sp>
                <p:nvSpPr>
                  <p:cNvPr id="5157" name="Line 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6" y="2240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58" name="Line 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59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776" y="896"/>
                    <a:ext cx="0" cy="6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60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00" y="896"/>
                    <a:ext cx="2256" cy="624"/>
                  </a:xfrm>
                  <a:prstGeom prst="parallelogram">
                    <a:avLst>
                      <a:gd name="adj" fmla="val 90385"/>
                    </a:avLst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61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1520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62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896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63" name="Line 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8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64" name="Line 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864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6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00" y="2240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66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664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67" name="Line 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568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5168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496" y="1799"/>
                    <a:ext cx="816" cy="185"/>
                    <a:chOff x="240" y="2359"/>
                    <a:chExt cx="864" cy="185"/>
                  </a:xfrm>
                </p:grpSpPr>
                <p:sp>
                  <p:nvSpPr>
                    <p:cNvPr id="5169" name="Freeform 35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70" name="Freeform 36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5152" name="Line 37"/>
              <p:cNvSpPr>
                <a:spLocks noChangeShapeType="1"/>
              </p:cNvSpPr>
              <p:nvPr/>
            </p:nvSpPr>
            <p:spPr bwMode="auto">
              <a:xfrm>
                <a:off x="204" y="1525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150" name="Line 38"/>
            <p:cNvSpPr>
              <a:spLocks noChangeShapeType="1"/>
            </p:cNvSpPr>
            <p:nvPr/>
          </p:nvSpPr>
          <p:spPr bwMode="auto">
            <a:xfrm>
              <a:off x="884" y="284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135" name="Line 39"/>
          <p:cNvSpPr>
            <a:spLocks noChangeShapeType="1"/>
          </p:cNvSpPr>
          <p:nvPr/>
        </p:nvSpPr>
        <p:spPr bwMode="auto">
          <a:xfrm flipH="1">
            <a:off x="6683468" y="2786063"/>
            <a:ext cx="1492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6" name="Text Box 40"/>
          <p:cNvSpPr txBox="1">
            <a:spLocks noChangeArrowheads="1"/>
          </p:cNvSpPr>
          <p:nvPr/>
        </p:nvSpPr>
        <p:spPr bwMode="auto">
          <a:xfrm>
            <a:off x="6556468" y="23653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z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5137" name="Line 41"/>
          <p:cNvSpPr>
            <a:spLocks noChangeShapeType="1"/>
          </p:cNvSpPr>
          <p:nvPr/>
        </p:nvSpPr>
        <p:spPr bwMode="auto">
          <a:xfrm>
            <a:off x="8390030" y="2781300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8" name="Text Box 42"/>
          <p:cNvSpPr txBox="1">
            <a:spLocks noChangeArrowheads="1"/>
          </p:cNvSpPr>
          <p:nvPr/>
        </p:nvSpPr>
        <p:spPr bwMode="auto">
          <a:xfrm>
            <a:off x="8586880" y="27336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x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5139" name="Line 43"/>
          <p:cNvSpPr>
            <a:spLocks noChangeShapeType="1"/>
          </p:cNvSpPr>
          <p:nvPr/>
        </p:nvSpPr>
        <p:spPr bwMode="auto">
          <a:xfrm flipV="1">
            <a:off x="7815355" y="911225"/>
            <a:ext cx="0" cy="3889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0" name="Line 44"/>
          <p:cNvSpPr>
            <a:spLocks noChangeShapeType="1"/>
          </p:cNvSpPr>
          <p:nvPr/>
        </p:nvSpPr>
        <p:spPr bwMode="auto">
          <a:xfrm>
            <a:off x="7810593" y="2600325"/>
            <a:ext cx="1587" cy="4445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1" name="Text Box 45"/>
          <p:cNvSpPr txBox="1">
            <a:spLocks noChangeArrowheads="1"/>
          </p:cNvSpPr>
          <p:nvPr/>
        </p:nvSpPr>
        <p:spPr bwMode="auto">
          <a:xfrm>
            <a:off x="7783605" y="587375"/>
            <a:ext cx="708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000" b="0">
                <a:solidFill>
                  <a:schemeClr val="tx1"/>
                </a:solidFill>
                <a:latin typeface="Arial" charset="0"/>
              </a:rPr>
              <a:t>G</a:t>
            </a:r>
            <a:r>
              <a:rPr lang="fr-FR" sz="2000" b="0" baseline="30000">
                <a:solidFill>
                  <a:schemeClr val="tx1"/>
                </a:solidFill>
                <a:latin typeface="Arial" charset="0"/>
              </a:rPr>
              <a:t>ext</a:t>
            </a:r>
            <a:endParaRPr lang="fr-FR" sz="2000" b="0" baseline="30000">
              <a:solidFill>
                <a:schemeClr val="tx1"/>
              </a:solidFill>
            </a:endParaRPr>
          </a:p>
        </p:txBody>
      </p:sp>
      <p:sp>
        <p:nvSpPr>
          <p:cNvPr id="5143" name="Line 62"/>
          <p:cNvSpPr>
            <a:spLocks noChangeShapeType="1"/>
          </p:cNvSpPr>
          <p:nvPr/>
        </p:nvSpPr>
        <p:spPr bwMode="auto">
          <a:xfrm flipH="1" flipV="1">
            <a:off x="6832693" y="1252538"/>
            <a:ext cx="1587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4" name="Text Box 63"/>
          <p:cNvSpPr txBox="1">
            <a:spLocks noChangeArrowheads="1"/>
          </p:cNvSpPr>
          <p:nvPr/>
        </p:nvSpPr>
        <p:spPr bwMode="auto">
          <a:xfrm>
            <a:off x="6823168" y="10033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y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5146" name="Rectangle 3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7" name="Line 61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48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dirty="0">
                <a:solidFill>
                  <a:srgbClr val="FF0000"/>
                </a:solidFill>
              </a:rPr>
              <a:t>1. Theory: deriving the equation of motion of a crack</a:t>
            </a:r>
          </a:p>
        </p:txBody>
      </p:sp>
      <p:sp>
        <p:nvSpPr>
          <p:cNvPr id="53" name="Text Box 53"/>
          <p:cNvSpPr txBox="1">
            <a:spLocks noChangeArrowheads="1"/>
          </p:cNvSpPr>
          <p:nvPr/>
        </p:nvSpPr>
        <p:spPr bwMode="auto">
          <a:xfrm>
            <a:off x="4755997" y="1170453"/>
            <a:ext cx="21468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Fracture energy fluctuations</a:t>
            </a:r>
            <a:endParaRPr lang="en-US" dirty="0"/>
          </a:p>
        </p:txBody>
      </p:sp>
      <p:sp>
        <p:nvSpPr>
          <p:cNvPr id="54" name="Text Box 55"/>
          <p:cNvSpPr txBox="1">
            <a:spLocks noChangeArrowheads="1"/>
          </p:cNvSpPr>
          <p:nvPr/>
        </p:nvSpPr>
        <p:spPr bwMode="auto">
          <a:xfrm>
            <a:off x="4584235" y="125571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325545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434909"/>
            <a:ext cx="4302760" cy="312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2725" y="1309209"/>
            <a:ext cx="25202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1037" y="1381217"/>
            <a:ext cx="251707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44"/>
          <p:cNvSpPr txBox="1">
            <a:spLocks noChangeArrowheads="1"/>
          </p:cNvSpPr>
          <p:nvPr/>
        </p:nvSpPr>
        <p:spPr bwMode="auto">
          <a:xfrm>
            <a:off x="490654" y="685352"/>
            <a:ext cx="801772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err="1" smtClean="0">
                <a:solidFill>
                  <a:srgbClr val="FF0000"/>
                </a:solidFill>
              </a:rPr>
              <a:t>Toughening</a:t>
            </a:r>
            <a:r>
              <a:rPr lang="fr-FR" sz="2600" kern="0" dirty="0" smtClean="0">
                <a:solidFill>
                  <a:srgbClr val="FF0000"/>
                </a:solidFill>
              </a:rPr>
              <a:t> </a:t>
            </a:r>
            <a:r>
              <a:rPr lang="fr-FR" sz="2600" kern="0" dirty="0" err="1" smtClean="0">
                <a:solidFill>
                  <a:srgbClr val="FF0000"/>
                </a:solidFill>
              </a:rPr>
              <a:t>mechanism</a:t>
            </a:r>
            <a:r>
              <a:rPr lang="fr-FR" sz="2600" kern="0" dirty="0" smtClean="0">
                <a:solidFill>
                  <a:srgbClr val="FF0000"/>
                </a:solidFill>
              </a:rPr>
              <a:t>: </a:t>
            </a:r>
            <a:r>
              <a:rPr lang="fr-FR" sz="2600" kern="0" dirty="0" err="1" smtClean="0">
                <a:solidFill>
                  <a:srgbClr val="FF0000"/>
                </a:solidFill>
              </a:rPr>
              <a:t>numerical</a:t>
            </a:r>
            <a:r>
              <a:rPr lang="fr-FR" sz="2600" kern="0" dirty="0" smtClean="0">
                <a:solidFill>
                  <a:srgbClr val="FF0000"/>
                </a:solidFill>
              </a:rPr>
              <a:t> investigation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5486672" y="3933056"/>
            <a:ext cx="3621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S. </a:t>
            </a:r>
            <a:r>
              <a:rPr lang="fr-FR" sz="1600" dirty="0" err="1" smtClean="0">
                <a:solidFill>
                  <a:srgbClr val="000000"/>
                </a:solidFill>
              </a:rPr>
              <a:t>Xia</a:t>
            </a:r>
            <a:r>
              <a:rPr lang="fr-FR" sz="1600" dirty="0" smtClean="0">
                <a:solidFill>
                  <a:srgbClr val="000000"/>
                </a:solidFill>
              </a:rPr>
              <a:t>, L. Ponson, G. </a:t>
            </a:r>
            <a:r>
              <a:rPr lang="fr-FR" sz="1600" dirty="0" err="1" smtClean="0">
                <a:solidFill>
                  <a:srgbClr val="000000"/>
                </a:solidFill>
              </a:rPr>
              <a:t>Ravichandran</a:t>
            </a:r>
            <a:r>
              <a:rPr lang="fr-FR" sz="1600" dirty="0" smtClean="0">
                <a:solidFill>
                  <a:srgbClr val="000000"/>
                </a:solidFill>
              </a:rPr>
              <a:t> and K. </a:t>
            </a:r>
            <a:r>
              <a:rPr lang="fr-FR" sz="1600" dirty="0" err="1" smtClean="0">
                <a:solidFill>
                  <a:srgbClr val="000000"/>
                </a:solidFill>
              </a:rPr>
              <a:t>Bhattacharya</a:t>
            </a:r>
            <a:endParaRPr lang="fr-FR" sz="1600" dirty="0" smtClean="0">
              <a:solidFill>
                <a:srgbClr val="000000"/>
              </a:solidFill>
            </a:endParaRPr>
          </a:p>
          <a:p>
            <a:r>
              <a:rPr lang="fr-FR" sz="1600" dirty="0" smtClean="0">
                <a:solidFill>
                  <a:srgbClr val="000000"/>
                </a:solidFill>
              </a:rPr>
              <a:t>US and international patent application 61/290, 133 (2010)</a:t>
            </a:r>
          </a:p>
          <a:p>
            <a:endParaRPr lang="en-US" sz="1600" dirty="0"/>
          </a:p>
        </p:txBody>
      </p:sp>
      <p:sp>
        <p:nvSpPr>
          <p:cNvPr id="47" name="ZoneTexte 46"/>
          <p:cNvSpPr txBox="1"/>
          <p:nvPr/>
        </p:nvSpPr>
        <p:spPr>
          <a:xfrm>
            <a:off x="0" y="6550223"/>
            <a:ext cx="4801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>
                <a:solidFill>
                  <a:srgbClr val="000000"/>
                </a:solidFill>
              </a:rPr>
              <a:t>Finite</a:t>
            </a:r>
            <a:r>
              <a:rPr lang="fr-FR" sz="1400" i="1" dirty="0" smtClean="0">
                <a:solidFill>
                  <a:srgbClr val="000000"/>
                </a:solidFill>
              </a:rPr>
              <a:t> </a:t>
            </a:r>
            <a:r>
              <a:rPr lang="fr-FR" sz="1400" i="1" dirty="0" err="1" smtClean="0">
                <a:solidFill>
                  <a:srgbClr val="000000"/>
                </a:solidFill>
              </a:rPr>
              <a:t>element</a:t>
            </a:r>
            <a:r>
              <a:rPr lang="fr-FR" sz="1400" i="1" dirty="0" smtClean="0">
                <a:solidFill>
                  <a:srgbClr val="000000"/>
                </a:solidFill>
              </a:rPr>
              <a:t> simulations </a:t>
            </a:r>
            <a:r>
              <a:rPr lang="fr-FR" sz="1400" i="1" dirty="0" err="1" smtClean="0">
                <a:solidFill>
                  <a:srgbClr val="000000"/>
                </a:solidFill>
              </a:rPr>
              <a:t>with</a:t>
            </a:r>
            <a:r>
              <a:rPr lang="fr-FR" sz="1400" i="1" dirty="0" smtClean="0">
                <a:solidFill>
                  <a:srgbClr val="000000"/>
                </a:solidFill>
              </a:rPr>
              <a:t> </a:t>
            </a:r>
            <a:r>
              <a:rPr lang="fr-FR" sz="1400" i="1" dirty="0" err="1" smtClean="0">
                <a:solidFill>
                  <a:srgbClr val="000000"/>
                </a:solidFill>
              </a:rPr>
              <a:t>cohesive</a:t>
            </a:r>
            <a:r>
              <a:rPr lang="fr-FR" sz="1400" i="1" dirty="0" smtClean="0">
                <a:solidFill>
                  <a:srgbClr val="000000"/>
                </a:solidFill>
              </a:rPr>
              <a:t> zone model</a:t>
            </a:r>
            <a:endParaRPr lang="fr-FR" sz="1400" i="1" dirty="0">
              <a:solidFill>
                <a:srgbClr val="000000"/>
              </a:solidFill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202612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itre 1"/>
          <p:cNvSpPr txBox="1">
            <a:spLocks/>
          </p:cNvSpPr>
          <p:nvPr/>
        </p:nvSpPr>
        <p:spPr bwMode="auto">
          <a:xfrm>
            <a:off x="1030948" y="546946"/>
            <a:ext cx="7231524" cy="121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800" dirty="0" smtClean="0">
                <a:solidFill>
                  <a:srgbClr val="FF0000"/>
                </a:solidFill>
              </a:rPr>
              <a:t>Application: Effective </a:t>
            </a:r>
            <a:r>
              <a:rPr lang="fr-FR" sz="2800" dirty="0" smtClean="0">
                <a:solidFill>
                  <a:srgbClr val="FF0000"/>
                </a:solidFill>
              </a:rPr>
              <a:t>fracture </a:t>
            </a:r>
            <a:r>
              <a:rPr lang="fr-FR" sz="2800" dirty="0" err="1" smtClean="0">
                <a:solidFill>
                  <a:srgbClr val="FF0000"/>
                </a:solidFill>
              </a:rPr>
              <a:t>energy</a:t>
            </a:r>
            <a:r>
              <a:rPr lang="fr-FR" sz="2800" dirty="0" smtClean="0">
                <a:solidFill>
                  <a:srgbClr val="FF0000"/>
                </a:solidFill>
              </a:rPr>
              <a:t> of </a:t>
            </a:r>
            <a:r>
              <a:rPr lang="fr-FR" sz="2800" dirty="0" err="1" smtClean="0">
                <a:solidFill>
                  <a:srgbClr val="FF0000"/>
                </a:solidFill>
              </a:rPr>
              <a:t>disordered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solids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70" y="1658477"/>
            <a:ext cx="4777962" cy="2211288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-324029" y="1640167"/>
            <a:ext cx="18480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Propagation direction</a:t>
            </a:r>
            <a:endParaRPr kumimoji="0" lang="fr-FR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14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2. </a:t>
            </a:r>
            <a:r>
              <a:rPr lang="en-US" sz="2100" dirty="0" smtClean="0">
                <a:solidFill>
                  <a:srgbClr val="FF0000"/>
                </a:solidFill>
              </a:rPr>
              <a:t>Effective fracture energy of </a:t>
            </a:r>
            <a:r>
              <a:rPr lang="en-US" sz="2100" dirty="0">
                <a:solidFill>
                  <a:srgbClr val="FF0000"/>
                </a:solidFill>
              </a:rPr>
              <a:t>disordered materials</a:t>
            </a:r>
          </a:p>
        </p:txBody>
      </p:sp>
      <p:graphicFrame>
        <p:nvGraphicFramePr>
          <p:cNvPr id="16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380616"/>
              </p:ext>
            </p:extLst>
          </p:nvPr>
        </p:nvGraphicFramePr>
        <p:xfrm>
          <a:off x="158938" y="4333222"/>
          <a:ext cx="5892240" cy="885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29" name="Équation" r:id="rId5" imgW="3302000" imgH="495300" progId="Equation.3">
                  <p:embed/>
                </p:oleObj>
              </mc:Choice>
              <mc:Fallback>
                <p:oleObj name="Équation" r:id="rId5" imgW="33020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38" y="4333222"/>
                        <a:ext cx="5892240" cy="885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64"/>
          <p:cNvSpPr txBox="1">
            <a:spLocks noChangeArrowheads="1"/>
          </p:cNvSpPr>
          <p:nvPr/>
        </p:nvSpPr>
        <p:spPr bwMode="auto">
          <a:xfrm>
            <a:off x="115608" y="3981077"/>
            <a:ext cx="5233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Normalized e</a:t>
            </a:r>
            <a:r>
              <a:rPr lang="en-US" dirty="0" smtClean="0">
                <a:solidFill>
                  <a:schemeClr val="tx1"/>
                </a:solidFill>
              </a:rPr>
              <a:t>quation </a:t>
            </a:r>
            <a:r>
              <a:rPr lang="en-US" dirty="0">
                <a:solidFill>
                  <a:schemeClr val="tx1"/>
                </a:solidFill>
              </a:rPr>
              <a:t>of motion </a:t>
            </a:r>
            <a:r>
              <a:rPr lang="en-US" dirty="0" smtClean="0">
                <a:solidFill>
                  <a:schemeClr val="tx1"/>
                </a:solidFill>
              </a:rPr>
              <a:t>of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the</a:t>
            </a:r>
            <a:r>
              <a:rPr lang="en-US" dirty="0" smtClean="0">
                <a:solidFill>
                  <a:schemeClr val="tx1"/>
                </a:solidFill>
              </a:rPr>
              <a:t> crack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8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024331"/>
              </p:ext>
            </p:extLst>
          </p:nvPr>
        </p:nvGraphicFramePr>
        <p:xfrm>
          <a:off x="6783023" y="4432947"/>
          <a:ext cx="1404745" cy="731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30" name="Équation" r:id="rId7" imgW="901700" imgH="469900" progId="Equation.3">
                  <p:embed/>
                </p:oleObj>
              </mc:Choice>
              <mc:Fallback>
                <p:oleObj name="Équation" r:id="rId7" imgW="901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3023" y="4432947"/>
                        <a:ext cx="1404745" cy="7314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079248"/>
              </p:ext>
            </p:extLst>
          </p:nvPr>
        </p:nvGraphicFramePr>
        <p:xfrm>
          <a:off x="3234769" y="5200278"/>
          <a:ext cx="1473200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31" name="Équation" r:id="rId9" imgW="901700" imgH="457200" progId="Equation.3">
                  <p:embed/>
                </p:oleObj>
              </mc:Choice>
              <mc:Fallback>
                <p:oleObj name="Équation" r:id="rId9" imgW="901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4769" y="5200278"/>
                        <a:ext cx="1473200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ZoneTexte 23"/>
          <p:cNvSpPr txBox="1">
            <a:spLocks noChangeArrowheads="1"/>
          </p:cNvSpPr>
          <p:nvPr/>
        </p:nvSpPr>
        <p:spPr bwMode="auto">
          <a:xfrm>
            <a:off x="1010768" y="5842194"/>
            <a:ext cx="704252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Effective fracture </a:t>
            </a:r>
            <a:r>
              <a:rPr lang="fr-FR" dirty="0" err="1" smtClean="0">
                <a:solidFill>
                  <a:srgbClr val="FF0000"/>
                </a:solidFill>
              </a:rPr>
              <a:t>energy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given</a:t>
            </a:r>
            <a:r>
              <a:rPr lang="fr-FR" dirty="0" smtClean="0">
                <a:solidFill>
                  <a:srgbClr val="FF0000"/>
                </a:solidFill>
              </a:rPr>
              <a:t> by the </a:t>
            </a:r>
            <a:r>
              <a:rPr lang="fr-FR" dirty="0" err="1" smtClean="0">
                <a:solidFill>
                  <a:srgbClr val="FF0000"/>
                </a:solidFill>
              </a:rPr>
              <a:t>depinning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threshold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728376" y="6049223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Text Box 64"/>
          <p:cNvSpPr txBox="1">
            <a:spLocks noChangeArrowheads="1"/>
          </p:cNvSpPr>
          <p:nvPr/>
        </p:nvSpPr>
        <p:spPr bwMode="auto">
          <a:xfrm>
            <a:off x="181349" y="5411693"/>
            <a:ext cx="40021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tx1"/>
                </a:solidFill>
              </a:rPr>
              <a:t>F</a:t>
            </a:r>
            <a:r>
              <a:rPr lang="en-US" sz="1600" dirty="0" smtClean="0">
                <a:solidFill>
                  <a:schemeClr val="tx1"/>
                </a:solidFill>
              </a:rPr>
              <a:t>racture energy fluctuations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1028" y="1807885"/>
            <a:ext cx="2937602" cy="2020046"/>
          </a:xfrm>
          <a:prstGeom prst="rect">
            <a:avLst/>
          </a:prstGeom>
        </p:spPr>
      </p:pic>
      <p:graphicFrame>
        <p:nvGraphicFramePr>
          <p:cNvPr id="33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22538"/>
              </p:ext>
            </p:extLst>
          </p:nvPr>
        </p:nvGraphicFramePr>
        <p:xfrm>
          <a:off x="6004394" y="3778907"/>
          <a:ext cx="198437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32" name="Équation" r:id="rId12" imgW="127000" imgH="165100" progId="Equation.3">
                  <p:embed/>
                </p:oleObj>
              </mc:Choice>
              <mc:Fallback>
                <p:oleObj name="Équation" r:id="rId12" imgW="1270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4394" y="3778907"/>
                        <a:ext cx="198437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930451"/>
              </p:ext>
            </p:extLst>
          </p:nvPr>
        </p:nvGraphicFramePr>
        <p:xfrm>
          <a:off x="5606871" y="1773241"/>
          <a:ext cx="496888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33" name="Équation" r:id="rId14" imgW="317500" imgH="215900" progId="Equation.3">
                  <p:embed/>
                </p:oleObj>
              </mc:Choice>
              <mc:Fallback>
                <p:oleObj name="Équation" r:id="rId14" imgW="317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6871" y="1773241"/>
                        <a:ext cx="496888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64"/>
          <p:cNvSpPr txBox="1">
            <a:spLocks noChangeArrowheads="1"/>
          </p:cNvSpPr>
          <p:nvPr/>
        </p:nvSpPr>
        <p:spPr bwMode="auto">
          <a:xfrm>
            <a:off x="4696575" y="5399740"/>
            <a:ext cx="21763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tx1"/>
                </a:solidFill>
              </a:rPr>
              <a:t>d</a:t>
            </a:r>
            <a:r>
              <a:rPr lang="en-US" sz="1600" dirty="0" smtClean="0">
                <a:solidFill>
                  <a:schemeClr val="tx1"/>
                </a:solidFill>
              </a:rPr>
              <a:t>istributed in P(</a:t>
            </a:r>
            <a:r>
              <a:rPr lang="en-US" sz="1600" dirty="0" err="1" smtClean="0">
                <a:solidFill>
                  <a:schemeClr val="tx1"/>
                </a:solidFill>
              </a:rPr>
              <a:t>g</a:t>
            </a:r>
            <a:r>
              <a:rPr lang="en-US" sz="1600" baseline="-25000" dirty="0" err="1" smtClean="0">
                <a:solidFill>
                  <a:schemeClr val="tx1"/>
                </a:solidFill>
              </a:rPr>
              <a:t>c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9" name="Line 28"/>
          <p:cNvSpPr>
            <a:spLocks noChangeShapeType="1"/>
          </p:cNvSpPr>
          <p:nvPr/>
        </p:nvSpPr>
        <p:spPr bwMode="auto">
          <a:xfrm flipV="1">
            <a:off x="1045142" y="6454588"/>
            <a:ext cx="389214" cy="1036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" name="ZoneTexte 23"/>
          <p:cNvSpPr txBox="1">
            <a:spLocks noChangeArrowheads="1"/>
          </p:cNvSpPr>
          <p:nvPr/>
        </p:nvSpPr>
        <p:spPr bwMode="auto">
          <a:xfrm>
            <a:off x="1419413" y="6227506"/>
            <a:ext cx="8008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Effect</a:t>
            </a:r>
            <a:r>
              <a:rPr lang="fr-FR" sz="1600" dirty="0" smtClean="0">
                <a:solidFill>
                  <a:srgbClr val="FF0000"/>
                </a:solidFill>
              </a:rPr>
              <a:t> of </a:t>
            </a:r>
            <a:r>
              <a:rPr lang="fr-FR" sz="1600" dirty="0" err="1" smtClean="0">
                <a:solidFill>
                  <a:srgbClr val="FF0000"/>
                </a:solidFill>
              </a:rPr>
              <a:t>disorder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strength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fr-FR" sz="1600" dirty="0" smtClean="0">
                <a:solidFill>
                  <a:srgbClr val="FF0000"/>
                </a:solidFill>
              </a:rPr>
              <a:t>? </a:t>
            </a:r>
            <a:r>
              <a:rPr lang="fr-FR" sz="1600" dirty="0">
                <a:solidFill>
                  <a:srgbClr val="FF0000"/>
                </a:solidFill>
              </a:rPr>
              <a:t>O</a:t>
            </a:r>
            <a:r>
              <a:rPr lang="fr-FR" sz="1600" dirty="0" smtClean="0">
                <a:solidFill>
                  <a:srgbClr val="FF0000"/>
                </a:solidFill>
              </a:rPr>
              <a:t>f </a:t>
            </a:r>
            <a:r>
              <a:rPr lang="fr-FR" sz="1600" dirty="0" err="1" smtClean="0">
                <a:solidFill>
                  <a:srgbClr val="FF0000"/>
                </a:solidFill>
              </a:rPr>
              <a:t>its</a:t>
            </a:r>
            <a:r>
              <a:rPr lang="fr-FR" sz="1600" dirty="0" smtClean="0">
                <a:solidFill>
                  <a:srgbClr val="FF0000"/>
                </a:solidFill>
              </a:rPr>
              <a:t> distribution P (</a:t>
            </a:r>
            <a:r>
              <a:rPr lang="fr-FR" sz="1600" dirty="0" err="1" smtClean="0">
                <a:solidFill>
                  <a:srgbClr val="FF0000"/>
                </a:solidFill>
              </a:rPr>
              <a:t>Gaussian</a:t>
            </a:r>
            <a:r>
              <a:rPr lang="fr-FR" sz="1600" dirty="0" smtClean="0">
                <a:solidFill>
                  <a:srgbClr val="FF0000"/>
                </a:solidFill>
              </a:rPr>
              <a:t>, </a:t>
            </a:r>
            <a:r>
              <a:rPr lang="fr-FR" sz="1600" dirty="0" err="1" smtClean="0">
                <a:solidFill>
                  <a:srgbClr val="FF0000"/>
                </a:solidFill>
              </a:rPr>
              <a:t>bivalued</a:t>
            </a:r>
            <a:r>
              <a:rPr lang="fr-FR" sz="1600" dirty="0" smtClean="0">
                <a:solidFill>
                  <a:srgbClr val="FF0000"/>
                </a:solidFill>
              </a:rPr>
              <a:t>…)</a:t>
            </a:r>
            <a:r>
              <a:rPr lang="fr-FR" dirty="0" smtClean="0">
                <a:solidFill>
                  <a:srgbClr val="FF0000"/>
                </a:solidFill>
              </a:rPr>
              <a:t>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311785" y="3376706"/>
            <a:ext cx="4853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z</a:t>
            </a:r>
            <a:endParaRPr kumimoji="0" lang="fr-FR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graphicFrame>
        <p:nvGraphicFramePr>
          <p:cNvPr id="3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964365"/>
              </p:ext>
            </p:extLst>
          </p:nvPr>
        </p:nvGraphicFramePr>
        <p:xfrm>
          <a:off x="8305148" y="3788335"/>
          <a:ext cx="871537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34" name="Équation" r:id="rId16" imgW="558800" imgH="241300" progId="Equation.3">
                  <p:embed/>
                </p:oleObj>
              </mc:Choice>
              <mc:Fallback>
                <p:oleObj name="Équation" r:id="rId16" imgW="558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148" y="3788335"/>
                        <a:ext cx="871537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376105"/>
              </p:ext>
            </p:extLst>
          </p:nvPr>
        </p:nvGraphicFramePr>
        <p:xfrm>
          <a:off x="7249179" y="3747154"/>
          <a:ext cx="574675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835" name="Équation" r:id="rId18" imgW="368300" imgH="241300" progId="Equation.3">
                  <p:embed/>
                </p:oleObj>
              </mc:Choice>
              <mc:Fallback>
                <p:oleObj name="Équation" r:id="rId18" imgW="368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9179" y="3747154"/>
                        <a:ext cx="574675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616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2. </a:t>
            </a:r>
            <a:r>
              <a:rPr lang="en-US" sz="2100" dirty="0" smtClean="0">
                <a:solidFill>
                  <a:srgbClr val="FF0000"/>
                </a:solidFill>
              </a:rPr>
              <a:t>Effective fracture energy of </a:t>
            </a:r>
            <a:r>
              <a:rPr lang="en-US" sz="2100" dirty="0">
                <a:solidFill>
                  <a:srgbClr val="FF0000"/>
                </a:solidFill>
              </a:rPr>
              <a:t>disordered materials</a:t>
            </a:r>
          </a:p>
        </p:txBody>
      </p:sp>
      <p:graphicFrame>
        <p:nvGraphicFramePr>
          <p:cNvPr id="29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004433"/>
              </p:ext>
            </p:extLst>
          </p:nvPr>
        </p:nvGraphicFramePr>
        <p:xfrm>
          <a:off x="457761" y="1090993"/>
          <a:ext cx="5892240" cy="885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25" name="Équation" r:id="rId4" imgW="3302000" imgH="495300" progId="Equation.3">
                  <p:embed/>
                </p:oleObj>
              </mc:Choice>
              <mc:Fallback>
                <p:oleObj name="Équation" r:id="rId4" imgW="33020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761" y="1090993"/>
                        <a:ext cx="5892240" cy="885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64"/>
          <p:cNvSpPr txBox="1">
            <a:spLocks noChangeArrowheads="1"/>
          </p:cNvSpPr>
          <p:nvPr/>
        </p:nvSpPr>
        <p:spPr bwMode="auto">
          <a:xfrm>
            <a:off x="1803960" y="619319"/>
            <a:ext cx="52333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dirty="0" smtClean="0">
                <a:solidFill>
                  <a:srgbClr val="FF0000"/>
                </a:solidFill>
              </a:rPr>
              <a:t>A simplified (linear) model</a:t>
            </a:r>
            <a:endParaRPr lang="en-US" sz="2200" dirty="0">
              <a:solidFill>
                <a:srgbClr val="FF0000"/>
              </a:solidFill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5676906" y="1389534"/>
            <a:ext cx="362318" cy="242047"/>
            <a:chOff x="1045142" y="6215528"/>
            <a:chExt cx="362318" cy="242047"/>
          </a:xfrm>
        </p:grpSpPr>
        <p:sp>
          <p:nvSpPr>
            <p:cNvPr id="31" name="Line 28"/>
            <p:cNvSpPr>
              <a:spLocks noChangeShapeType="1"/>
            </p:cNvSpPr>
            <p:nvPr/>
          </p:nvSpPr>
          <p:spPr bwMode="auto">
            <a:xfrm flipV="1">
              <a:off x="1045142" y="6215528"/>
              <a:ext cx="344387" cy="240095"/>
            </a:xfrm>
            <a:prstGeom prst="line">
              <a:avLst/>
            </a:prstGeom>
            <a:noFill/>
            <a:ln w="38100" cmpd="sng">
              <a:solidFill>
                <a:srgbClr val="3366FF"/>
              </a:solidFill>
              <a:round/>
              <a:headEnd type="none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" name="Line 28"/>
            <p:cNvSpPr>
              <a:spLocks noChangeShapeType="1"/>
            </p:cNvSpPr>
            <p:nvPr/>
          </p:nvSpPr>
          <p:spPr bwMode="auto">
            <a:xfrm>
              <a:off x="1045882" y="6215529"/>
              <a:ext cx="361578" cy="242046"/>
            </a:xfrm>
            <a:prstGeom prst="line">
              <a:avLst/>
            </a:prstGeom>
            <a:noFill/>
            <a:ln w="38100" cmpd="sng">
              <a:solidFill>
                <a:srgbClr val="3366FF"/>
              </a:solidFill>
              <a:round/>
              <a:headEnd type="none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8" name="Image 7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6200000" flipV="1">
            <a:off x="5382214" y="1699904"/>
            <a:ext cx="2420474" cy="3473138"/>
          </a:xfrm>
          <a:prstGeom prst="rect">
            <a:avLst/>
          </a:prstGeom>
        </p:spPr>
      </p:pic>
      <p:pic>
        <p:nvPicPr>
          <p:cNvPr id="9" name="Image 8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6200000" flipV="1">
            <a:off x="1082114" y="1654471"/>
            <a:ext cx="2300941" cy="3564000"/>
          </a:xfrm>
          <a:prstGeom prst="rect">
            <a:avLst/>
          </a:prstGeom>
        </p:spPr>
      </p:pic>
      <p:sp>
        <p:nvSpPr>
          <p:cNvPr id="41" name="Line 33"/>
          <p:cNvSpPr>
            <a:spLocks noChangeShapeType="1"/>
          </p:cNvSpPr>
          <p:nvPr/>
        </p:nvSpPr>
        <p:spPr bwMode="auto">
          <a:xfrm flipV="1">
            <a:off x="4114253" y="3424617"/>
            <a:ext cx="591715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Line 28"/>
          <p:cNvSpPr>
            <a:spLocks noChangeShapeType="1"/>
          </p:cNvSpPr>
          <p:nvPr/>
        </p:nvSpPr>
        <p:spPr bwMode="auto">
          <a:xfrm>
            <a:off x="70971" y="4988400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3" name="Text Box 64"/>
          <p:cNvSpPr txBox="1">
            <a:spLocks noChangeArrowheads="1"/>
          </p:cNvSpPr>
          <p:nvPr/>
        </p:nvSpPr>
        <p:spPr bwMode="auto">
          <a:xfrm>
            <a:off x="539946" y="4811059"/>
            <a:ext cx="2537944" cy="34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tx1"/>
                </a:solidFill>
              </a:rPr>
              <a:t>Front geometry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44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972719"/>
              </p:ext>
            </p:extLst>
          </p:nvPr>
        </p:nvGraphicFramePr>
        <p:xfrm>
          <a:off x="2247906" y="4799481"/>
          <a:ext cx="365125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26" name="Équation" r:id="rId8" imgW="2311400" imgH="279400" progId="Equation.3">
                  <p:embed/>
                </p:oleObj>
              </mc:Choice>
              <mc:Fallback>
                <p:oleObj name="Équation" r:id="rId8" imgW="23114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906" y="4799481"/>
                        <a:ext cx="3651250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4382810" y="1870629"/>
            <a:ext cx="38946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u="sng" dirty="0" smtClean="0">
                <a:solidFill>
                  <a:schemeClr val="tx1"/>
                </a:solidFill>
              </a:rPr>
              <a:t>Validity range:</a:t>
            </a:r>
            <a:r>
              <a:rPr lang="en-US" sz="1600" dirty="0" smtClean="0">
                <a:solidFill>
                  <a:schemeClr val="tx1"/>
                </a:solidFill>
              </a:rPr>
              <a:t>             so that 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46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638712"/>
              </p:ext>
            </p:extLst>
          </p:nvPr>
        </p:nvGraphicFramePr>
        <p:xfrm>
          <a:off x="7850648" y="1888285"/>
          <a:ext cx="10826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27" name="Équation" r:id="rId10" imgW="685800" imgH="203200" progId="Equation.3">
                  <p:embed/>
                </p:oleObj>
              </mc:Choice>
              <mc:Fallback>
                <p:oleObj name="Équation" r:id="rId10" imgW="685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0648" y="1888285"/>
                        <a:ext cx="1082675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13396"/>
              </p:ext>
            </p:extLst>
          </p:nvPr>
        </p:nvGraphicFramePr>
        <p:xfrm>
          <a:off x="5974416" y="1912378"/>
          <a:ext cx="1042988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28" name="Équation" r:id="rId12" imgW="660400" imgH="215900" progId="Equation.3">
                  <p:embed/>
                </p:oleObj>
              </mc:Choice>
              <mc:Fallback>
                <p:oleObj name="Équation" r:id="rId12" imgW="660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4416" y="1912378"/>
                        <a:ext cx="1042988" cy="34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Line 33"/>
          <p:cNvSpPr>
            <a:spLocks noChangeShapeType="1"/>
          </p:cNvSpPr>
          <p:nvPr/>
        </p:nvSpPr>
        <p:spPr bwMode="auto">
          <a:xfrm flipV="1">
            <a:off x="1180353" y="3950546"/>
            <a:ext cx="480602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" name="Line 33"/>
          <p:cNvSpPr>
            <a:spLocks noChangeShapeType="1"/>
          </p:cNvSpPr>
          <p:nvPr/>
        </p:nvSpPr>
        <p:spPr bwMode="auto">
          <a:xfrm flipH="1" flipV="1">
            <a:off x="1210235" y="3242235"/>
            <a:ext cx="0" cy="627529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5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526776"/>
              </p:ext>
            </p:extLst>
          </p:nvPr>
        </p:nvGraphicFramePr>
        <p:xfrm>
          <a:off x="903381" y="3460658"/>
          <a:ext cx="33972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29" name="Équation" r:id="rId14" imgW="215900" imgH="203200" progId="Equation.3">
                  <p:embed/>
                </p:oleObj>
              </mc:Choice>
              <mc:Fallback>
                <p:oleObj name="Équation" r:id="rId14" imgW="215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381" y="3460658"/>
                        <a:ext cx="339725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074601"/>
              </p:ext>
            </p:extLst>
          </p:nvPr>
        </p:nvGraphicFramePr>
        <p:xfrm>
          <a:off x="2689879" y="4073242"/>
          <a:ext cx="20161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30" name="Équation" r:id="rId16" imgW="127000" imgH="203200" progId="Equation.3">
                  <p:embed/>
                </p:oleObj>
              </mc:Choice>
              <mc:Fallback>
                <p:oleObj name="Équation" r:id="rId16" imgW="127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879" y="4073242"/>
                        <a:ext cx="201612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Line 33"/>
          <p:cNvSpPr>
            <a:spLocks noChangeShapeType="1"/>
          </p:cNvSpPr>
          <p:nvPr/>
        </p:nvSpPr>
        <p:spPr bwMode="auto">
          <a:xfrm flipV="1">
            <a:off x="2647574" y="4073066"/>
            <a:ext cx="25200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53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404229"/>
              </p:ext>
            </p:extLst>
          </p:nvPr>
        </p:nvGraphicFramePr>
        <p:xfrm>
          <a:off x="1281020" y="3974353"/>
          <a:ext cx="30162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31" name="Équation" r:id="rId18" imgW="190500" imgH="177800" progId="Equation.3">
                  <p:embed/>
                </p:oleObj>
              </mc:Choice>
              <mc:Fallback>
                <p:oleObj name="Équation" r:id="rId18" imgW="1905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1020" y="3974353"/>
                        <a:ext cx="301625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Line 28"/>
          <p:cNvSpPr>
            <a:spLocks noChangeShapeType="1"/>
          </p:cNvSpPr>
          <p:nvPr/>
        </p:nvSpPr>
        <p:spPr bwMode="auto">
          <a:xfrm>
            <a:off x="6017553" y="5021265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5" name="Text Box 64"/>
          <p:cNvSpPr txBox="1">
            <a:spLocks noChangeArrowheads="1"/>
          </p:cNvSpPr>
          <p:nvPr/>
        </p:nvSpPr>
        <p:spPr bwMode="auto">
          <a:xfrm>
            <a:off x="6486528" y="4843924"/>
            <a:ext cx="2537944" cy="34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tx1"/>
                </a:solidFill>
              </a:rPr>
              <a:t>Larkin length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56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97331"/>
              </p:ext>
            </p:extLst>
          </p:nvPr>
        </p:nvGraphicFramePr>
        <p:xfrm>
          <a:off x="8012578" y="4711699"/>
          <a:ext cx="1143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32" name="Équation" r:id="rId20" imgW="723900" imgH="393700" progId="Equation.3">
                  <p:embed/>
                </p:oleObj>
              </mc:Choice>
              <mc:Fallback>
                <p:oleObj name="Équation" r:id="rId20" imgW="723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2578" y="4711699"/>
                        <a:ext cx="1143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5262824"/>
              </p:ext>
            </p:extLst>
          </p:nvPr>
        </p:nvGraphicFramePr>
        <p:xfrm>
          <a:off x="3021573" y="3687759"/>
          <a:ext cx="20161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33" name="Équation" r:id="rId22" imgW="127000" imgH="203200" progId="Equation.3">
                  <p:embed/>
                </p:oleObj>
              </mc:Choice>
              <mc:Fallback>
                <p:oleObj name="Équation" r:id="rId22" imgW="127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1573" y="3687759"/>
                        <a:ext cx="201612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Line 33"/>
          <p:cNvSpPr>
            <a:spLocks noChangeShapeType="1"/>
          </p:cNvSpPr>
          <p:nvPr/>
        </p:nvSpPr>
        <p:spPr bwMode="auto">
          <a:xfrm flipV="1">
            <a:off x="2994209" y="3675529"/>
            <a:ext cx="0" cy="295937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" name="Text Box 64"/>
          <p:cNvSpPr txBox="1">
            <a:spLocks noChangeArrowheads="1"/>
          </p:cNvSpPr>
          <p:nvPr/>
        </p:nvSpPr>
        <p:spPr bwMode="auto">
          <a:xfrm>
            <a:off x="59766" y="5259296"/>
            <a:ext cx="294341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chemeClr val="tx1"/>
                </a:solidFill>
              </a:rPr>
              <a:t>Typical resistance felt by a domain of size L given by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2" name="Text Box 64"/>
          <p:cNvSpPr txBox="1">
            <a:spLocks noChangeArrowheads="1"/>
          </p:cNvSpPr>
          <p:nvPr/>
        </p:nvSpPr>
        <p:spPr bwMode="auto">
          <a:xfrm>
            <a:off x="705219" y="5862921"/>
            <a:ext cx="17152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Wingdings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   if L&lt;</a:t>
            </a:r>
            <a:r>
              <a:rPr lang="en-US" sz="16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ξ</a:t>
            </a:r>
            <a:endParaRPr lang="en-US" sz="1600" dirty="0" smtClean="0">
              <a:solidFill>
                <a:schemeClr val="tx1"/>
              </a:solidFill>
              <a:latin typeface="Lucida Grande"/>
              <a:ea typeface="Lucida Grande"/>
              <a:cs typeface="Lucida Grande"/>
            </a:endParaRPr>
          </a:p>
          <a:p>
            <a:pPr marL="285750" indent="-285750" eaLnBrk="1" hangingPunct="1">
              <a:buFont typeface="Wingdings" charset="2"/>
              <a:buChar char="§"/>
            </a:pPr>
            <a:endParaRPr lang="en-US" sz="1600" dirty="0" smtClean="0">
              <a:solidFill>
                <a:schemeClr val="tx1"/>
              </a:solidFill>
              <a:latin typeface="Lucida Grande"/>
              <a:ea typeface="Lucida Grande"/>
              <a:cs typeface="Lucida Grande"/>
            </a:endParaRPr>
          </a:p>
          <a:p>
            <a:pPr marL="285750" indent="-285750" eaLnBrk="1" hangingPunct="1">
              <a:buFont typeface="Wingdings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       if </a:t>
            </a:r>
            <a:r>
              <a:rPr lang="en-US" sz="16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L&lt;</a:t>
            </a:r>
            <a:r>
              <a:rPr lang="en-US" sz="16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ξ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63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66219"/>
              </p:ext>
            </p:extLst>
          </p:nvPr>
        </p:nvGraphicFramePr>
        <p:xfrm>
          <a:off x="966410" y="5945283"/>
          <a:ext cx="239712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34" name="Équation" r:id="rId23" imgW="152400" imgH="139700" progId="Equation.3">
                  <p:embed/>
                </p:oleObj>
              </mc:Choice>
              <mc:Fallback>
                <p:oleObj name="Équation" r:id="rId23" imgW="152400" imgH="139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410" y="5945283"/>
                        <a:ext cx="239712" cy="22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248135"/>
              </p:ext>
            </p:extLst>
          </p:nvPr>
        </p:nvGraphicFramePr>
        <p:xfrm>
          <a:off x="945398" y="6165570"/>
          <a:ext cx="619125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35" name="Équation" r:id="rId25" imgW="393700" imgH="457200" progId="Equation.3">
                  <p:embed/>
                </p:oleObj>
              </mc:Choice>
              <mc:Fallback>
                <p:oleObj name="Équation" r:id="rId25" imgW="393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398" y="6165570"/>
                        <a:ext cx="619125" cy="722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Line 28"/>
          <p:cNvSpPr>
            <a:spLocks noChangeShapeType="1"/>
          </p:cNvSpPr>
          <p:nvPr/>
        </p:nvSpPr>
        <p:spPr bwMode="auto">
          <a:xfrm flipV="1">
            <a:off x="3122705" y="5842002"/>
            <a:ext cx="2300944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6" name="Text Box 64"/>
          <p:cNvSpPr txBox="1">
            <a:spLocks noChangeArrowheads="1"/>
          </p:cNvSpPr>
          <p:nvPr/>
        </p:nvSpPr>
        <p:spPr bwMode="auto">
          <a:xfrm>
            <a:off x="2888692" y="5967505"/>
            <a:ext cx="27740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1" dirty="0" smtClean="0">
                <a:solidFill>
                  <a:srgbClr val="3366FF"/>
                </a:solidFill>
              </a:rPr>
              <a:t>Larkin argument:</a:t>
            </a:r>
            <a:r>
              <a:rPr lang="en-US" sz="1600" dirty="0" smtClean="0">
                <a:solidFill>
                  <a:srgbClr val="3366FF"/>
                </a:solidFill>
              </a:rPr>
              <a:t> critical </a:t>
            </a:r>
            <a:r>
              <a:rPr lang="en-US" sz="1600" dirty="0" err="1" smtClean="0">
                <a:solidFill>
                  <a:srgbClr val="3366FF"/>
                </a:solidFill>
              </a:rPr>
              <a:t>depinning</a:t>
            </a:r>
            <a:r>
              <a:rPr lang="en-US" sz="1600" dirty="0" smtClean="0">
                <a:solidFill>
                  <a:srgbClr val="3366FF"/>
                </a:solidFill>
              </a:rPr>
              <a:t> force set by the Larkin domains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7" name="Text Box 64"/>
          <p:cNvSpPr txBox="1">
            <a:spLocks noChangeArrowheads="1"/>
          </p:cNvSpPr>
          <p:nvPr/>
        </p:nvSpPr>
        <p:spPr bwMode="auto">
          <a:xfrm>
            <a:off x="5620874" y="5289178"/>
            <a:ext cx="29434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chemeClr val="tx1"/>
                </a:solidFill>
              </a:rPr>
              <a:t>Effective fracture energy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8" name="Text Box 64"/>
          <p:cNvSpPr txBox="1">
            <a:spLocks noChangeArrowheads="1"/>
          </p:cNvSpPr>
          <p:nvPr/>
        </p:nvSpPr>
        <p:spPr bwMode="auto">
          <a:xfrm>
            <a:off x="5698569" y="5608924"/>
            <a:ext cx="271332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Wingdings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           if </a:t>
            </a:r>
            <a:r>
              <a:rPr lang="en-US" sz="16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L</a:t>
            </a:r>
            <a:r>
              <a:rPr lang="en-US" sz="1600" baseline="-25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Larkin</a:t>
            </a:r>
            <a:r>
              <a:rPr lang="en-US" sz="16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&lt;</a:t>
            </a:r>
            <a:r>
              <a:rPr lang="en-US" sz="16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ξ</a:t>
            </a:r>
            <a:endParaRPr lang="en-US" sz="1600" dirty="0" smtClean="0">
              <a:solidFill>
                <a:schemeClr val="tx1"/>
              </a:solidFill>
              <a:latin typeface="Lucida Grande"/>
              <a:ea typeface="Lucida Grande"/>
              <a:cs typeface="Lucida Grande"/>
            </a:endParaRPr>
          </a:p>
          <a:p>
            <a:pPr eaLnBrk="1" hangingPunct="1"/>
            <a:r>
              <a:rPr lang="en-US" sz="10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</a:t>
            </a:r>
          </a:p>
          <a:p>
            <a:pPr marL="285750" indent="-285750" eaLnBrk="1" hangingPunct="1">
              <a:buFont typeface="Wingdings" charset="2"/>
              <a:buChar char="§"/>
            </a:pPr>
            <a:endParaRPr lang="en-US" sz="1600" dirty="0" smtClean="0">
              <a:solidFill>
                <a:schemeClr val="tx1"/>
              </a:solidFill>
              <a:latin typeface="Lucida Grande"/>
              <a:ea typeface="Lucida Grande"/>
              <a:cs typeface="Lucida Grande"/>
            </a:endParaRPr>
          </a:p>
          <a:p>
            <a:pPr marL="285750" indent="-285750" eaLnBrk="1" hangingPunct="1">
              <a:buFont typeface="Wingdings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            if </a:t>
            </a:r>
            <a:r>
              <a:rPr lang="en-US" sz="16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L</a:t>
            </a:r>
            <a:r>
              <a:rPr lang="en-US" sz="1600" baseline="-250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Larkin</a:t>
            </a:r>
            <a:r>
              <a:rPr lang="en-US" sz="16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&lt;</a:t>
            </a:r>
            <a:r>
              <a:rPr lang="en-US" sz="16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ξ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71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6648949"/>
              </p:ext>
            </p:extLst>
          </p:nvPr>
        </p:nvGraphicFramePr>
        <p:xfrm>
          <a:off x="5898774" y="5599489"/>
          <a:ext cx="912813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36" name="Équation" r:id="rId27" imgW="584200" imgH="241300" progId="Equation.3">
                  <p:embed/>
                </p:oleObj>
              </mc:Choice>
              <mc:Fallback>
                <p:oleObj name="Équation" r:id="rId27" imgW="584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8774" y="5599489"/>
                        <a:ext cx="912813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329386"/>
              </p:ext>
            </p:extLst>
          </p:nvPr>
        </p:nvGraphicFramePr>
        <p:xfrm>
          <a:off x="5942868" y="6215251"/>
          <a:ext cx="1012825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937" name="Équation" r:id="rId29" imgW="647700" imgH="241300" progId="Equation.3">
                  <p:embed/>
                </p:oleObj>
              </mc:Choice>
              <mc:Fallback>
                <p:oleObj name="Équation" r:id="rId29" imgW="647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2868" y="6215251"/>
                        <a:ext cx="1012825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Text Box 64"/>
          <p:cNvSpPr txBox="1">
            <a:spLocks noChangeArrowheads="1"/>
          </p:cNvSpPr>
          <p:nvPr/>
        </p:nvSpPr>
        <p:spPr bwMode="auto">
          <a:xfrm>
            <a:off x="7087165" y="5946591"/>
            <a:ext cx="1907425" cy="34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Individual pinning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4" name="Line 28"/>
          <p:cNvSpPr>
            <a:spLocks noChangeShapeType="1"/>
          </p:cNvSpPr>
          <p:nvPr/>
        </p:nvSpPr>
        <p:spPr bwMode="auto">
          <a:xfrm>
            <a:off x="6648071" y="6114960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5" name="Text Box 64"/>
          <p:cNvSpPr txBox="1">
            <a:spLocks noChangeArrowheads="1"/>
          </p:cNvSpPr>
          <p:nvPr/>
        </p:nvSpPr>
        <p:spPr bwMode="auto">
          <a:xfrm>
            <a:off x="7090155" y="6532280"/>
            <a:ext cx="1907425" cy="34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Collective pinning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6" name="Line 28"/>
          <p:cNvSpPr>
            <a:spLocks noChangeShapeType="1"/>
          </p:cNvSpPr>
          <p:nvPr/>
        </p:nvSpPr>
        <p:spPr bwMode="auto">
          <a:xfrm>
            <a:off x="6651061" y="6730531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7" name="ZoneTexte 76"/>
          <p:cNvSpPr txBox="1"/>
          <p:nvPr/>
        </p:nvSpPr>
        <p:spPr>
          <a:xfrm>
            <a:off x="-264263" y="1968872"/>
            <a:ext cx="1459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Propagation direction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3640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2441575" y="56149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chemeClr val="tx1"/>
              </a:solidFill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446588" y="1546225"/>
          <a:ext cx="152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2" name="Equation" r:id="rId4" imgW="152280" imgH="317160" progId="Equation.3">
                  <p:embed/>
                </p:oleObj>
              </mc:Choice>
              <mc:Fallback>
                <p:oleObj name="Equation" r:id="rId4" imgW="152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1546225"/>
                        <a:ext cx="1524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Text Box 50"/>
          <p:cNvSpPr txBox="1">
            <a:spLocks noChangeArrowheads="1"/>
          </p:cNvSpPr>
          <p:nvPr/>
        </p:nvSpPr>
        <p:spPr bwMode="auto">
          <a:xfrm>
            <a:off x="977900" y="1277938"/>
            <a:ext cx="1985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Real material  =</a:t>
            </a:r>
          </a:p>
        </p:txBody>
      </p:sp>
      <p:sp>
        <p:nvSpPr>
          <p:cNvPr id="5128" name="Line 51"/>
          <p:cNvSpPr>
            <a:spLocks noChangeShapeType="1"/>
          </p:cNvSpPr>
          <p:nvPr/>
        </p:nvSpPr>
        <p:spPr bwMode="auto">
          <a:xfrm flipV="1">
            <a:off x="128588" y="2209800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29" name="Text Box 52"/>
          <p:cNvSpPr txBox="1">
            <a:spLocks noChangeArrowheads="1"/>
          </p:cNvSpPr>
          <p:nvPr/>
        </p:nvSpPr>
        <p:spPr bwMode="auto">
          <a:xfrm>
            <a:off x="1347788" y="2003425"/>
            <a:ext cx="5176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 G</a:t>
            </a:r>
            <a:r>
              <a:rPr lang="en-US" baseline="-25000" dirty="0"/>
              <a:t>C</a:t>
            </a:r>
            <a:r>
              <a:rPr lang="en-US" dirty="0"/>
              <a:t>(M)     =   </a:t>
            </a:r>
            <a:r>
              <a:rPr lang="en-US" dirty="0" smtClean="0"/>
              <a:t>    </a:t>
            </a:r>
            <a:r>
              <a:rPr lang="en-US" dirty="0"/>
              <a:t>&lt;G</a:t>
            </a:r>
            <a:r>
              <a:rPr lang="en-US" baseline="-25000" dirty="0"/>
              <a:t>C</a:t>
            </a:r>
            <a:r>
              <a:rPr lang="en-US" dirty="0"/>
              <a:t>&gt;      </a:t>
            </a:r>
            <a:r>
              <a:rPr lang="en-US" dirty="0" smtClean="0"/>
              <a:t> +      </a:t>
            </a:r>
            <a:r>
              <a:rPr lang="el-GR" dirty="0" smtClean="0"/>
              <a:t>δ</a:t>
            </a:r>
            <a:r>
              <a:rPr lang="fr-FR" dirty="0" err="1" smtClean="0"/>
              <a:t>G</a:t>
            </a:r>
            <a:r>
              <a:rPr lang="fr-FR" baseline="-25000" dirty="0" err="1" smtClean="0"/>
              <a:t>c</a:t>
            </a:r>
            <a:r>
              <a:rPr lang="en-US" dirty="0" smtClean="0"/>
              <a:t>(</a:t>
            </a:r>
            <a:r>
              <a:rPr lang="en-US" dirty="0"/>
              <a:t>M)</a:t>
            </a:r>
            <a:endParaRPr lang="el-GR" dirty="0"/>
          </a:p>
        </p:txBody>
      </p:sp>
      <p:sp>
        <p:nvSpPr>
          <p:cNvPr id="5130" name="Text Box 53"/>
          <p:cNvSpPr txBox="1">
            <a:spLocks noChangeArrowheads="1"/>
          </p:cNvSpPr>
          <p:nvPr/>
        </p:nvSpPr>
        <p:spPr bwMode="auto">
          <a:xfrm>
            <a:off x="4755997" y="1170453"/>
            <a:ext cx="21468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Fracture energy fluctuations</a:t>
            </a:r>
            <a:endParaRPr lang="en-US" dirty="0"/>
          </a:p>
        </p:txBody>
      </p:sp>
      <p:sp>
        <p:nvSpPr>
          <p:cNvPr id="5131" name="Text Box 54"/>
          <p:cNvSpPr txBox="1">
            <a:spLocks noChangeArrowheads="1"/>
          </p:cNvSpPr>
          <p:nvPr/>
        </p:nvSpPr>
        <p:spPr bwMode="auto">
          <a:xfrm>
            <a:off x="2998788" y="1174750"/>
            <a:ext cx="1627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Homogeneous</a:t>
            </a:r>
          </a:p>
          <a:p>
            <a:pPr algn="ctr" eaLnBrk="1" hangingPunct="1"/>
            <a:r>
              <a:rPr lang="en-US" dirty="0"/>
              <a:t>material</a:t>
            </a:r>
          </a:p>
        </p:txBody>
      </p:sp>
      <p:sp>
        <p:nvSpPr>
          <p:cNvPr id="5132" name="Text Box 55"/>
          <p:cNvSpPr txBox="1">
            <a:spLocks noChangeArrowheads="1"/>
          </p:cNvSpPr>
          <p:nvPr/>
        </p:nvSpPr>
        <p:spPr bwMode="auto">
          <a:xfrm>
            <a:off x="4584235" y="125571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+</a:t>
            </a:r>
          </a:p>
        </p:txBody>
      </p:sp>
      <p:sp>
        <p:nvSpPr>
          <p:cNvPr id="5133" name="Text Box 60"/>
          <p:cNvSpPr txBox="1">
            <a:spLocks noChangeArrowheads="1"/>
          </p:cNvSpPr>
          <p:nvPr/>
        </p:nvSpPr>
        <p:spPr bwMode="auto">
          <a:xfrm>
            <a:off x="6557963" y="3216275"/>
            <a:ext cx="24495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1"/>
                </a:solidFill>
              </a:rPr>
              <a:t>Hypothesis:</a:t>
            </a: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-Brittle material</a:t>
            </a: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-Quasi-static crack</a:t>
            </a: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  propagation</a:t>
            </a:r>
          </a:p>
        </p:txBody>
      </p:sp>
      <p:grpSp>
        <p:nvGrpSpPr>
          <p:cNvPr id="5134" name="Group 12"/>
          <p:cNvGrpSpPr>
            <a:grpSpLocks/>
          </p:cNvGrpSpPr>
          <p:nvPr/>
        </p:nvGrpSpPr>
        <p:grpSpPr bwMode="auto">
          <a:xfrm>
            <a:off x="6837455" y="1047750"/>
            <a:ext cx="2166938" cy="1736725"/>
            <a:chOff x="295" y="1570"/>
            <a:chExt cx="2256" cy="1968"/>
          </a:xfrm>
        </p:grpSpPr>
        <p:grpSp>
          <p:nvGrpSpPr>
            <p:cNvPr id="5149" name="Group 13"/>
            <p:cNvGrpSpPr>
              <a:grpSpLocks/>
            </p:cNvGrpSpPr>
            <p:nvPr/>
          </p:nvGrpSpPr>
          <p:grpSpPr bwMode="auto">
            <a:xfrm>
              <a:off x="295" y="1570"/>
              <a:ext cx="2256" cy="1968"/>
              <a:chOff x="204" y="890"/>
              <a:chExt cx="2256" cy="1968"/>
            </a:xfrm>
          </p:grpSpPr>
          <p:grpSp>
            <p:nvGrpSpPr>
              <p:cNvPr id="5151" name="Group 14"/>
              <p:cNvGrpSpPr>
                <a:grpSpLocks/>
              </p:cNvGrpSpPr>
              <p:nvPr/>
            </p:nvGrpSpPr>
            <p:grpSpPr bwMode="auto">
              <a:xfrm>
                <a:off x="204" y="890"/>
                <a:ext cx="2256" cy="1968"/>
                <a:chOff x="204" y="890"/>
                <a:chExt cx="2256" cy="1968"/>
              </a:xfrm>
            </p:grpSpPr>
            <p:grpSp>
              <p:nvGrpSpPr>
                <p:cNvPr id="5153" name="Group 15"/>
                <p:cNvGrpSpPr>
                  <a:grpSpLocks/>
                </p:cNvGrpSpPr>
                <p:nvPr/>
              </p:nvGrpSpPr>
              <p:grpSpPr bwMode="auto">
                <a:xfrm>
                  <a:off x="780" y="1521"/>
                  <a:ext cx="864" cy="185"/>
                  <a:chOff x="240" y="2359"/>
                  <a:chExt cx="864" cy="185"/>
                </a:xfrm>
              </p:grpSpPr>
              <p:sp>
                <p:nvSpPr>
                  <p:cNvPr id="5173" name="Freeform 16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74" name="Freeform 17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154" name="Group 18"/>
                <p:cNvGrpSpPr>
                  <a:grpSpLocks/>
                </p:cNvGrpSpPr>
                <p:nvPr/>
              </p:nvGrpSpPr>
              <p:grpSpPr bwMode="auto">
                <a:xfrm>
                  <a:off x="204" y="2097"/>
                  <a:ext cx="864" cy="185"/>
                  <a:chOff x="240" y="2359"/>
                  <a:chExt cx="864" cy="185"/>
                </a:xfrm>
              </p:grpSpPr>
              <p:sp>
                <p:nvSpPr>
                  <p:cNvPr id="5171" name="Freeform 19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72" name="Freeform 20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5155" name="Freeform 21"/>
                <p:cNvSpPr>
                  <a:spLocks/>
                </p:cNvSpPr>
                <p:nvPr/>
              </p:nvSpPr>
              <p:spPr bwMode="auto">
                <a:xfrm>
                  <a:off x="1068" y="1562"/>
                  <a:ext cx="576" cy="624"/>
                </a:xfrm>
                <a:custGeom>
                  <a:avLst/>
                  <a:gdLst>
                    <a:gd name="T0" fmla="*/ 0 w 576"/>
                    <a:gd name="T1" fmla="*/ 624 h 624"/>
                    <a:gd name="T2" fmla="*/ 144 w 576"/>
                    <a:gd name="T3" fmla="*/ 576 h 624"/>
                    <a:gd name="T4" fmla="*/ 144 w 576"/>
                    <a:gd name="T5" fmla="*/ 528 h 624"/>
                    <a:gd name="T6" fmla="*/ 144 w 576"/>
                    <a:gd name="T7" fmla="*/ 480 h 624"/>
                    <a:gd name="T8" fmla="*/ 192 w 576"/>
                    <a:gd name="T9" fmla="*/ 480 h 624"/>
                    <a:gd name="T10" fmla="*/ 192 w 576"/>
                    <a:gd name="T11" fmla="*/ 432 h 624"/>
                    <a:gd name="T12" fmla="*/ 192 w 576"/>
                    <a:gd name="T13" fmla="*/ 336 h 624"/>
                    <a:gd name="T14" fmla="*/ 288 w 576"/>
                    <a:gd name="T15" fmla="*/ 288 h 624"/>
                    <a:gd name="T16" fmla="*/ 384 w 576"/>
                    <a:gd name="T17" fmla="*/ 240 h 624"/>
                    <a:gd name="T18" fmla="*/ 384 w 576"/>
                    <a:gd name="T19" fmla="*/ 144 h 624"/>
                    <a:gd name="T20" fmla="*/ 432 w 576"/>
                    <a:gd name="T21" fmla="*/ 96 h 624"/>
                    <a:gd name="T22" fmla="*/ 480 w 576"/>
                    <a:gd name="T23" fmla="*/ 96 h 624"/>
                    <a:gd name="T24" fmla="*/ 528 w 576"/>
                    <a:gd name="T25" fmla="*/ 96 h 624"/>
                    <a:gd name="T26" fmla="*/ 576 w 576"/>
                    <a:gd name="T27" fmla="*/ 0 h 6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76"/>
                    <a:gd name="T43" fmla="*/ 0 h 624"/>
                    <a:gd name="T44" fmla="*/ 576 w 576"/>
                    <a:gd name="T45" fmla="*/ 624 h 6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76" h="624">
                      <a:moveTo>
                        <a:pt x="0" y="624"/>
                      </a:moveTo>
                      <a:cubicBezTo>
                        <a:pt x="60" y="608"/>
                        <a:pt x="120" y="592"/>
                        <a:pt x="144" y="576"/>
                      </a:cubicBezTo>
                      <a:cubicBezTo>
                        <a:pt x="168" y="560"/>
                        <a:pt x="144" y="544"/>
                        <a:pt x="144" y="528"/>
                      </a:cubicBezTo>
                      <a:cubicBezTo>
                        <a:pt x="144" y="512"/>
                        <a:pt x="136" y="488"/>
                        <a:pt x="144" y="480"/>
                      </a:cubicBezTo>
                      <a:cubicBezTo>
                        <a:pt x="152" y="472"/>
                        <a:pt x="184" y="488"/>
                        <a:pt x="192" y="480"/>
                      </a:cubicBezTo>
                      <a:cubicBezTo>
                        <a:pt x="200" y="472"/>
                        <a:pt x="192" y="456"/>
                        <a:pt x="192" y="432"/>
                      </a:cubicBezTo>
                      <a:cubicBezTo>
                        <a:pt x="192" y="408"/>
                        <a:pt x="176" y="360"/>
                        <a:pt x="192" y="336"/>
                      </a:cubicBezTo>
                      <a:cubicBezTo>
                        <a:pt x="208" y="312"/>
                        <a:pt x="256" y="304"/>
                        <a:pt x="288" y="288"/>
                      </a:cubicBezTo>
                      <a:cubicBezTo>
                        <a:pt x="320" y="272"/>
                        <a:pt x="368" y="264"/>
                        <a:pt x="384" y="240"/>
                      </a:cubicBezTo>
                      <a:cubicBezTo>
                        <a:pt x="400" y="216"/>
                        <a:pt x="376" y="168"/>
                        <a:pt x="384" y="144"/>
                      </a:cubicBezTo>
                      <a:cubicBezTo>
                        <a:pt x="392" y="120"/>
                        <a:pt x="416" y="104"/>
                        <a:pt x="432" y="96"/>
                      </a:cubicBezTo>
                      <a:cubicBezTo>
                        <a:pt x="448" y="88"/>
                        <a:pt x="464" y="96"/>
                        <a:pt x="480" y="96"/>
                      </a:cubicBezTo>
                      <a:cubicBezTo>
                        <a:pt x="496" y="96"/>
                        <a:pt x="512" y="112"/>
                        <a:pt x="528" y="96"/>
                      </a:cubicBezTo>
                      <a:cubicBezTo>
                        <a:pt x="544" y="80"/>
                        <a:pt x="560" y="40"/>
                        <a:pt x="576" y="0"/>
                      </a:cubicBezTo>
                    </a:path>
                  </a:pathLst>
                </a:custGeom>
                <a:noFill/>
                <a:ln w="5080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5156" name="Group 22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0" y="896"/>
                  <a:chExt cx="2256" cy="1968"/>
                </a:xfrm>
              </p:grpSpPr>
              <p:sp>
                <p:nvSpPr>
                  <p:cNvPr id="5157" name="Line 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6" y="2240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58" name="Line 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59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776" y="896"/>
                    <a:ext cx="0" cy="6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60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00" y="896"/>
                    <a:ext cx="2256" cy="624"/>
                  </a:xfrm>
                  <a:prstGeom prst="parallelogram">
                    <a:avLst>
                      <a:gd name="adj" fmla="val 90385"/>
                    </a:avLst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61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1520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62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896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63" name="Line 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8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64" name="Line 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864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6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00" y="2240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66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664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5167" name="Line 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568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5168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496" y="1799"/>
                    <a:ext cx="816" cy="185"/>
                    <a:chOff x="240" y="2359"/>
                    <a:chExt cx="864" cy="185"/>
                  </a:xfrm>
                </p:grpSpPr>
                <p:sp>
                  <p:nvSpPr>
                    <p:cNvPr id="5169" name="Freeform 35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170" name="Freeform 36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5152" name="Line 37"/>
              <p:cNvSpPr>
                <a:spLocks noChangeShapeType="1"/>
              </p:cNvSpPr>
              <p:nvPr/>
            </p:nvSpPr>
            <p:spPr bwMode="auto">
              <a:xfrm>
                <a:off x="204" y="1525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150" name="Line 38"/>
            <p:cNvSpPr>
              <a:spLocks noChangeShapeType="1"/>
            </p:cNvSpPr>
            <p:nvPr/>
          </p:nvSpPr>
          <p:spPr bwMode="auto">
            <a:xfrm>
              <a:off x="884" y="284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135" name="Line 39"/>
          <p:cNvSpPr>
            <a:spLocks noChangeShapeType="1"/>
          </p:cNvSpPr>
          <p:nvPr/>
        </p:nvSpPr>
        <p:spPr bwMode="auto">
          <a:xfrm flipH="1">
            <a:off x="6683468" y="2786063"/>
            <a:ext cx="1492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6" name="Text Box 40"/>
          <p:cNvSpPr txBox="1">
            <a:spLocks noChangeArrowheads="1"/>
          </p:cNvSpPr>
          <p:nvPr/>
        </p:nvSpPr>
        <p:spPr bwMode="auto">
          <a:xfrm>
            <a:off x="6556468" y="23653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z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5137" name="Line 41"/>
          <p:cNvSpPr>
            <a:spLocks noChangeShapeType="1"/>
          </p:cNvSpPr>
          <p:nvPr/>
        </p:nvSpPr>
        <p:spPr bwMode="auto">
          <a:xfrm>
            <a:off x="8390030" y="2781300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8" name="Text Box 42"/>
          <p:cNvSpPr txBox="1">
            <a:spLocks noChangeArrowheads="1"/>
          </p:cNvSpPr>
          <p:nvPr/>
        </p:nvSpPr>
        <p:spPr bwMode="auto">
          <a:xfrm>
            <a:off x="8586880" y="27336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x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5139" name="Line 43"/>
          <p:cNvSpPr>
            <a:spLocks noChangeShapeType="1"/>
          </p:cNvSpPr>
          <p:nvPr/>
        </p:nvSpPr>
        <p:spPr bwMode="auto">
          <a:xfrm flipV="1">
            <a:off x="7815355" y="911225"/>
            <a:ext cx="0" cy="3889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0" name="Line 44"/>
          <p:cNvSpPr>
            <a:spLocks noChangeShapeType="1"/>
          </p:cNvSpPr>
          <p:nvPr/>
        </p:nvSpPr>
        <p:spPr bwMode="auto">
          <a:xfrm>
            <a:off x="7810593" y="2600325"/>
            <a:ext cx="1587" cy="4445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1" name="Text Box 45"/>
          <p:cNvSpPr txBox="1">
            <a:spLocks noChangeArrowheads="1"/>
          </p:cNvSpPr>
          <p:nvPr/>
        </p:nvSpPr>
        <p:spPr bwMode="auto">
          <a:xfrm>
            <a:off x="7783605" y="587375"/>
            <a:ext cx="708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000" b="0">
                <a:solidFill>
                  <a:schemeClr val="tx1"/>
                </a:solidFill>
                <a:latin typeface="Arial" charset="0"/>
              </a:rPr>
              <a:t>G</a:t>
            </a:r>
            <a:r>
              <a:rPr lang="fr-FR" sz="2000" b="0" baseline="30000">
                <a:solidFill>
                  <a:schemeClr val="tx1"/>
                </a:solidFill>
                <a:latin typeface="Arial" charset="0"/>
              </a:rPr>
              <a:t>ext</a:t>
            </a:r>
            <a:endParaRPr lang="fr-FR" sz="2000" b="0" baseline="30000">
              <a:solidFill>
                <a:schemeClr val="tx1"/>
              </a:solidFill>
            </a:endParaRPr>
          </a:p>
        </p:txBody>
      </p:sp>
      <p:sp>
        <p:nvSpPr>
          <p:cNvPr id="5143" name="Line 62"/>
          <p:cNvSpPr>
            <a:spLocks noChangeShapeType="1"/>
          </p:cNvSpPr>
          <p:nvPr/>
        </p:nvSpPr>
        <p:spPr bwMode="auto">
          <a:xfrm flipH="1" flipV="1">
            <a:off x="6832693" y="1252538"/>
            <a:ext cx="1587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4" name="Text Box 63"/>
          <p:cNvSpPr txBox="1">
            <a:spLocks noChangeArrowheads="1"/>
          </p:cNvSpPr>
          <p:nvPr/>
        </p:nvSpPr>
        <p:spPr bwMode="auto">
          <a:xfrm>
            <a:off x="6823168" y="10033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y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5146" name="Rectangle 3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7" name="Line 61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48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>
                <a:solidFill>
                  <a:srgbClr val="FF0000"/>
                </a:solidFill>
              </a:rPr>
              <a:t>1. Theory: deriving the equation of motion of a crack</a:t>
            </a: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5334001" y="1867646"/>
            <a:ext cx="999099" cy="715589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Line 55"/>
          <p:cNvSpPr>
            <a:spLocks noChangeShapeType="1"/>
          </p:cNvSpPr>
          <p:nvPr/>
        </p:nvSpPr>
        <p:spPr bwMode="auto">
          <a:xfrm flipH="1">
            <a:off x="4572000" y="2375647"/>
            <a:ext cx="836704" cy="358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" name="Text Box 60"/>
          <p:cNvSpPr txBox="1">
            <a:spLocks noChangeArrowheads="1"/>
          </p:cNvSpPr>
          <p:nvPr/>
        </p:nvSpPr>
        <p:spPr bwMode="auto">
          <a:xfrm>
            <a:off x="3077881" y="2711262"/>
            <a:ext cx="294341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FF0000"/>
                </a:solidFill>
              </a:rPr>
              <a:t>Random quenched noise with </a:t>
            </a:r>
            <a:r>
              <a:rPr lang="en-US" sz="1600" dirty="0" smtClean="0">
                <a:solidFill>
                  <a:srgbClr val="FF0000"/>
                </a:solidFill>
              </a:rPr>
              <a:t>amplitude </a:t>
            </a:r>
            <a:r>
              <a:rPr lang="en-US" sz="1600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sz="1600" baseline="-25000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Gc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58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6890651"/>
              </p:ext>
            </p:extLst>
          </p:nvPr>
        </p:nvGraphicFramePr>
        <p:xfrm>
          <a:off x="3844737" y="3401267"/>
          <a:ext cx="1389063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3" name="Équation" r:id="rId6" imgW="889000" imgH="330200" progId="Equation.3">
                  <p:embed/>
                </p:oleObj>
              </mc:Choice>
              <mc:Fallback>
                <p:oleObj name="Équation" r:id="rId6" imgW="8890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4737" y="3401267"/>
                        <a:ext cx="1389063" cy="5159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 Box 60"/>
          <p:cNvSpPr txBox="1">
            <a:spLocks noChangeArrowheads="1"/>
          </p:cNvSpPr>
          <p:nvPr/>
        </p:nvSpPr>
        <p:spPr bwMode="auto">
          <a:xfrm>
            <a:off x="778715" y="3054910"/>
            <a:ext cx="2449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0000"/>
                </a:solidFill>
              </a:rPr>
              <a:t>For disordered materials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0" name="Oval 54"/>
          <p:cNvSpPr>
            <a:spLocks noChangeArrowheads="1"/>
          </p:cNvSpPr>
          <p:nvPr/>
        </p:nvSpPr>
        <p:spPr bwMode="auto">
          <a:xfrm>
            <a:off x="989107" y="2916517"/>
            <a:ext cx="1999128" cy="833719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8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2441575" y="56149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chemeClr val="tx1"/>
              </a:solidFill>
            </a:endParaRPr>
          </a:p>
        </p:txBody>
      </p:sp>
      <p:sp>
        <p:nvSpPr>
          <p:cNvPr id="6152" name="Text Box 44"/>
          <p:cNvSpPr txBox="1">
            <a:spLocks noChangeArrowheads="1"/>
          </p:cNvSpPr>
          <p:nvPr/>
        </p:nvSpPr>
        <p:spPr bwMode="auto">
          <a:xfrm>
            <a:off x="1050925" y="2962275"/>
            <a:ext cx="333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Elasticity of the material  </a:t>
            </a:r>
          </a:p>
        </p:txBody>
      </p:sp>
      <p:sp>
        <p:nvSpPr>
          <p:cNvPr id="6153" name="Line 45"/>
          <p:cNvSpPr>
            <a:spLocks noChangeShapeType="1"/>
          </p:cNvSpPr>
          <p:nvPr/>
        </p:nvSpPr>
        <p:spPr bwMode="auto">
          <a:xfrm flipV="1">
            <a:off x="138113" y="3679825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54" name="Text Box 46"/>
          <p:cNvSpPr txBox="1">
            <a:spLocks noChangeArrowheads="1"/>
          </p:cNvSpPr>
          <p:nvPr/>
        </p:nvSpPr>
        <p:spPr bwMode="auto">
          <a:xfrm>
            <a:off x="1081088" y="3492500"/>
            <a:ext cx="430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Crack front as an elastic line: </a:t>
            </a:r>
          </a:p>
        </p:txBody>
      </p:sp>
      <p:graphicFrame>
        <p:nvGraphicFramePr>
          <p:cNvPr id="6146" name="Object 48"/>
          <p:cNvGraphicFramePr>
            <a:graphicFrameLocks noChangeAspect="1"/>
          </p:cNvGraphicFramePr>
          <p:nvPr/>
        </p:nvGraphicFramePr>
        <p:xfrm>
          <a:off x="4446588" y="1546225"/>
          <a:ext cx="152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34" name="Equation" r:id="rId4" imgW="152280" imgH="317160" progId="Equation.3">
                  <p:embed/>
                </p:oleObj>
              </mc:Choice>
              <mc:Fallback>
                <p:oleObj name="Equation" r:id="rId4" imgW="152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1546225"/>
                        <a:ext cx="1524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49"/>
          <p:cNvGraphicFramePr>
            <a:graphicFrameLocks noChangeAspect="1"/>
          </p:cNvGraphicFramePr>
          <p:nvPr/>
        </p:nvGraphicFramePr>
        <p:xfrm>
          <a:off x="4446588" y="1546225"/>
          <a:ext cx="152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35" name="Equation" r:id="rId6" imgW="152280" imgH="317160" progId="Equation.3">
                  <p:embed/>
                </p:oleObj>
              </mc:Choice>
              <mc:Fallback>
                <p:oleObj name="Equation" r:id="rId6" imgW="152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1546225"/>
                        <a:ext cx="1524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5" name="Text Box 50"/>
          <p:cNvSpPr txBox="1">
            <a:spLocks noChangeArrowheads="1"/>
          </p:cNvSpPr>
          <p:nvPr/>
        </p:nvSpPr>
        <p:spPr bwMode="auto">
          <a:xfrm>
            <a:off x="977900" y="1277938"/>
            <a:ext cx="1985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Real material  =</a:t>
            </a:r>
          </a:p>
        </p:txBody>
      </p:sp>
      <p:sp>
        <p:nvSpPr>
          <p:cNvPr id="6156" name="Line 51"/>
          <p:cNvSpPr>
            <a:spLocks noChangeShapeType="1"/>
          </p:cNvSpPr>
          <p:nvPr/>
        </p:nvSpPr>
        <p:spPr bwMode="auto">
          <a:xfrm flipV="1">
            <a:off x="128588" y="2209800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57" name="Text Box 52"/>
          <p:cNvSpPr txBox="1">
            <a:spLocks noChangeArrowheads="1"/>
          </p:cNvSpPr>
          <p:nvPr/>
        </p:nvSpPr>
        <p:spPr bwMode="auto">
          <a:xfrm>
            <a:off x="1347788" y="2003425"/>
            <a:ext cx="5176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 G</a:t>
            </a:r>
            <a:r>
              <a:rPr lang="en-US" baseline="-25000" dirty="0"/>
              <a:t>C</a:t>
            </a:r>
            <a:r>
              <a:rPr lang="en-US" dirty="0"/>
              <a:t>(M)     =  </a:t>
            </a:r>
            <a:r>
              <a:rPr lang="en-US" dirty="0" smtClean="0"/>
              <a:t>     </a:t>
            </a:r>
            <a:r>
              <a:rPr lang="en-US" dirty="0"/>
              <a:t>&lt;G</a:t>
            </a:r>
            <a:r>
              <a:rPr lang="en-US" baseline="-25000" dirty="0"/>
              <a:t>C</a:t>
            </a:r>
            <a:r>
              <a:rPr lang="en-US" dirty="0"/>
              <a:t>&gt;      </a:t>
            </a:r>
            <a:r>
              <a:rPr lang="en-US" dirty="0" smtClean="0"/>
              <a:t> </a:t>
            </a:r>
            <a:r>
              <a:rPr lang="en-US" dirty="0"/>
              <a:t>+   </a:t>
            </a:r>
            <a:r>
              <a:rPr lang="en-US" dirty="0" smtClean="0"/>
              <a:t>   </a:t>
            </a:r>
            <a:r>
              <a:rPr lang="el-GR" dirty="0" smtClean="0"/>
              <a:t>δ</a:t>
            </a:r>
            <a:r>
              <a:rPr lang="fr-FR" dirty="0" err="1" smtClean="0"/>
              <a:t>G</a:t>
            </a:r>
            <a:r>
              <a:rPr lang="fr-FR" baseline="-25000" dirty="0" err="1" smtClean="0"/>
              <a:t>c</a:t>
            </a:r>
            <a:r>
              <a:rPr lang="en-US" dirty="0" smtClean="0"/>
              <a:t>(</a:t>
            </a:r>
            <a:r>
              <a:rPr lang="en-US" dirty="0"/>
              <a:t>M)</a:t>
            </a:r>
            <a:endParaRPr lang="el-GR" dirty="0"/>
          </a:p>
        </p:txBody>
      </p:sp>
      <p:sp>
        <p:nvSpPr>
          <p:cNvPr id="6159" name="Text Box 54"/>
          <p:cNvSpPr txBox="1">
            <a:spLocks noChangeArrowheads="1"/>
          </p:cNvSpPr>
          <p:nvPr/>
        </p:nvSpPr>
        <p:spPr bwMode="auto">
          <a:xfrm>
            <a:off x="2998788" y="1174750"/>
            <a:ext cx="1627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Homogeneous</a:t>
            </a:r>
          </a:p>
          <a:p>
            <a:pPr algn="ctr" eaLnBrk="1" hangingPunct="1"/>
            <a:r>
              <a:rPr lang="en-US"/>
              <a:t>material</a:t>
            </a:r>
          </a:p>
        </p:txBody>
      </p:sp>
      <p:grpSp>
        <p:nvGrpSpPr>
          <p:cNvPr id="6161" name="Group 62"/>
          <p:cNvGrpSpPr>
            <a:grpSpLocks/>
          </p:cNvGrpSpPr>
          <p:nvPr/>
        </p:nvGrpSpPr>
        <p:grpSpPr bwMode="auto">
          <a:xfrm>
            <a:off x="6837455" y="1047750"/>
            <a:ext cx="2166938" cy="1736725"/>
            <a:chOff x="295" y="1570"/>
            <a:chExt cx="2256" cy="1968"/>
          </a:xfrm>
        </p:grpSpPr>
        <p:grpSp>
          <p:nvGrpSpPr>
            <p:cNvPr id="6179" name="Group 63"/>
            <p:cNvGrpSpPr>
              <a:grpSpLocks/>
            </p:cNvGrpSpPr>
            <p:nvPr/>
          </p:nvGrpSpPr>
          <p:grpSpPr bwMode="auto">
            <a:xfrm>
              <a:off x="295" y="1570"/>
              <a:ext cx="2256" cy="1968"/>
              <a:chOff x="204" y="890"/>
              <a:chExt cx="2256" cy="1968"/>
            </a:xfrm>
          </p:grpSpPr>
          <p:grpSp>
            <p:nvGrpSpPr>
              <p:cNvPr id="6181" name="Group 64"/>
              <p:cNvGrpSpPr>
                <a:grpSpLocks/>
              </p:cNvGrpSpPr>
              <p:nvPr/>
            </p:nvGrpSpPr>
            <p:grpSpPr bwMode="auto">
              <a:xfrm>
                <a:off x="204" y="890"/>
                <a:ext cx="2256" cy="1968"/>
                <a:chOff x="204" y="890"/>
                <a:chExt cx="2256" cy="1968"/>
              </a:xfrm>
            </p:grpSpPr>
            <p:grpSp>
              <p:nvGrpSpPr>
                <p:cNvPr id="6183" name="Group 65"/>
                <p:cNvGrpSpPr>
                  <a:grpSpLocks/>
                </p:cNvGrpSpPr>
                <p:nvPr/>
              </p:nvGrpSpPr>
              <p:grpSpPr bwMode="auto">
                <a:xfrm>
                  <a:off x="780" y="1521"/>
                  <a:ext cx="864" cy="185"/>
                  <a:chOff x="240" y="2359"/>
                  <a:chExt cx="864" cy="185"/>
                </a:xfrm>
              </p:grpSpPr>
              <p:sp>
                <p:nvSpPr>
                  <p:cNvPr id="6203" name="Freeform 66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6204" name="Freeform 67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6184" name="Group 68"/>
                <p:cNvGrpSpPr>
                  <a:grpSpLocks/>
                </p:cNvGrpSpPr>
                <p:nvPr/>
              </p:nvGrpSpPr>
              <p:grpSpPr bwMode="auto">
                <a:xfrm>
                  <a:off x="204" y="2097"/>
                  <a:ext cx="864" cy="185"/>
                  <a:chOff x="240" y="2359"/>
                  <a:chExt cx="864" cy="185"/>
                </a:xfrm>
              </p:grpSpPr>
              <p:sp>
                <p:nvSpPr>
                  <p:cNvPr id="6201" name="Freeform 69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6202" name="Freeform 70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6185" name="Freeform 71"/>
                <p:cNvSpPr>
                  <a:spLocks/>
                </p:cNvSpPr>
                <p:nvPr/>
              </p:nvSpPr>
              <p:spPr bwMode="auto">
                <a:xfrm>
                  <a:off x="1068" y="1562"/>
                  <a:ext cx="576" cy="624"/>
                </a:xfrm>
                <a:custGeom>
                  <a:avLst/>
                  <a:gdLst>
                    <a:gd name="T0" fmla="*/ 0 w 576"/>
                    <a:gd name="T1" fmla="*/ 624 h 624"/>
                    <a:gd name="T2" fmla="*/ 144 w 576"/>
                    <a:gd name="T3" fmla="*/ 576 h 624"/>
                    <a:gd name="T4" fmla="*/ 144 w 576"/>
                    <a:gd name="T5" fmla="*/ 528 h 624"/>
                    <a:gd name="T6" fmla="*/ 144 w 576"/>
                    <a:gd name="T7" fmla="*/ 480 h 624"/>
                    <a:gd name="T8" fmla="*/ 192 w 576"/>
                    <a:gd name="T9" fmla="*/ 480 h 624"/>
                    <a:gd name="T10" fmla="*/ 192 w 576"/>
                    <a:gd name="T11" fmla="*/ 432 h 624"/>
                    <a:gd name="T12" fmla="*/ 192 w 576"/>
                    <a:gd name="T13" fmla="*/ 336 h 624"/>
                    <a:gd name="T14" fmla="*/ 288 w 576"/>
                    <a:gd name="T15" fmla="*/ 288 h 624"/>
                    <a:gd name="T16" fmla="*/ 384 w 576"/>
                    <a:gd name="T17" fmla="*/ 240 h 624"/>
                    <a:gd name="T18" fmla="*/ 384 w 576"/>
                    <a:gd name="T19" fmla="*/ 144 h 624"/>
                    <a:gd name="T20" fmla="*/ 432 w 576"/>
                    <a:gd name="T21" fmla="*/ 96 h 624"/>
                    <a:gd name="T22" fmla="*/ 480 w 576"/>
                    <a:gd name="T23" fmla="*/ 96 h 624"/>
                    <a:gd name="T24" fmla="*/ 528 w 576"/>
                    <a:gd name="T25" fmla="*/ 96 h 624"/>
                    <a:gd name="T26" fmla="*/ 576 w 576"/>
                    <a:gd name="T27" fmla="*/ 0 h 6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76"/>
                    <a:gd name="T43" fmla="*/ 0 h 624"/>
                    <a:gd name="T44" fmla="*/ 576 w 576"/>
                    <a:gd name="T45" fmla="*/ 624 h 6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76" h="624">
                      <a:moveTo>
                        <a:pt x="0" y="624"/>
                      </a:moveTo>
                      <a:cubicBezTo>
                        <a:pt x="60" y="608"/>
                        <a:pt x="120" y="592"/>
                        <a:pt x="144" y="576"/>
                      </a:cubicBezTo>
                      <a:cubicBezTo>
                        <a:pt x="168" y="560"/>
                        <a:pt x="144" y="544"/>
                        <a:pt x="144" y="528"/>
                      </a:cubicBezTo>
                      <a:cubicBezTo>
                        <a:pt x="144" y="512"/>
                        <a:pt x="136" y="488"/>
                        <a:pt x="144" y="480"/>
                      </a:cubicBezTo>
                      <a:cubicBezTo>
                        <a:pt x="152" y="472"/>
                        <a:pt x="184" y="488"/>
                        <a:pt x="192" y="480"/>
                      </a:cubicBezTo>
                      <a:cubicBezTo>
                        <a:pt x="200" y="472"/>
                        <a:pt x="192" y="456"/>
                        <a:pt x="192" y="432"/>
                      </a:cubicBezTo>
                      <a:cubicBezTo>
                        <a:pt x="192" y="408"/>
                        <a:pt x="176" y="360"/>
                        <a:pt x="192" y="336"/>
                      </a:cubicBezTo>
                      <a:cubicBezTo>
                        <a:pt x="208" y="312"/>
                        <a:pt x="256" y="304"/>
                        <a:pt x="288" y="288"/>
                      </a:cubicBezTo>
                      <a:cubicBezTo>
                        <a:pt x="320" y="272"/>
                        <a:pt x="368" y="264"/>
                        <a:pt x="384" y="240"/>
                      </a:cubicBezTo>
                      <a:cubicBezTo>
                        <a:pt x="400" y="216"/>
                        <a:pt x="376" y="168"/>
                        <a:pt x="384" y="144"/>
                      </a:cubicBezTo>
                      <a:cubicBezTo>
                        <a:pt x="392" y="120"/>
                        <a:pt x="416" y="104"/>
                        <a:pt x="432" y="96"/>
                      </a:cubicBezTo>
                      <a:cubicBezTo>
                        <a:pt x="448" y="88"/>
                        <a:pt x="464" y="96"/>
                        <a:pt x="480" y="96"/>
                      </a:cubicBezTo>
                      <a:cubicBezTo>
                        <a:pt x="496" y="96"/>
                        <a:pt x="512" y="112"/>
                        <a:pt x="528" y="96"/>
                      </a:cubicBezTo>
                      <a:cubicBezTo>
                        <a:pt x="544" y="80"/>
                        <a:pt x="560" y="40"/>
                        <a:pt x="576" y="0"/>
                      </a:cubicBezTo>
                    </a:path>
                  </a:pathLst>
                </a:custGeom>
                <a:noFill/>
                <a:ln w="5080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6186" name="Group 72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0" y="896"/>
                  <a:chExt cx="2256" cy="1968"/>
                </a:xfrm>
              </p:grpSpPr>
              <p:sp>
                <p:nvSpPr>
                  <p:cNvPr id="6187" name="Line 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6" y="2240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6188" name="Line 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6189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76" y="896"/>
                    <a:ext cx="0" cy="6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6190" name="AutoShape 76"/>
                  <p:cNvSpPr>
                    <a:spLocks noChangeArrowheads="1"/>
                  </p:cNvSpPr>
                  <p:nvPr/>
                </p:nvSpPr>
                <p:spPr bwMode="auto">
                  <a:xfrm>
                    <a:off x="200" y="896"/>
                    <a:ext cx="2256" cy="624"/>
                  </a:xfrm>
                  <a:prstGeom prst="parallelogram">
                    <a:avLst>
                      <a:gd name="adj" fmla="val 90385"/>
                    </a:avLst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1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1520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6192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896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6193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8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6194" name="Line 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864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619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00" y="2240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6196" name="Line 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664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6197" name="Line 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568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6198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496" y="1799"/>
                    <a:ext cx="816" cy="185"/>
                    <a:chOff x="240" y="2359"/>
                    <a:chExt cx="864" cy="185"/>
                  </a:xfrm>
                </p:grpSpPr>
                <p:sp>
                  <p:nvSpPr>
                    <p:cNvPr id="6199" name="Freeform 85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200" name="Freeform 86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6182" name="Line 87"/>
              <p:cNvSpPr>
                <a:spLocks noChangeShapeType="1"/>
              </p:cNvSpPr>
              <p:nvPr/>
            </p:nvSpPr>
            <p:spPr bwMode="auto">
              <a:xfrm>
                <a:off x="204" y="1525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180" name="Line 88"/>
            <p:cNvSpPr>
              <a:spLocks noChangeShapeType="1"/>
            </p:cNvSpPr>
            <p:nvPr/>
          </p:nvSpPr>
          <p:spPr bwMode="auto">
            <a:xfrm>
              <a:off x="884" y="284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162" name="Line 89"/>
          <p:cNvSpPr>
            <a:spLocks noChangeShapeType="1"/>
          </p:cNvSpPr>
          <p:nvPr/>
        </p:nvSpPr>
        <p:spPr bwMode="auto">
          <a:xfrm flipH="1">
            <a:off x="6683468" y="2786063"/>
            <a:ext cx="1492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63" name="Text Box 90"/>
          <p:cNvSpPr txBox="1">
            <a:spLocks noChangeArrowheads="1"/>
          </p:cNvSpPr>
          <p:nvPr/>
        </p:nvSpPr>
        <p:spPr bwMode="auto">
          <a:xfrm>
            <a:off x="6556468" y="23653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z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6164" name="Line 91"/>
          <p:cNvSpPr>
            <a:spLocks noChangeShapeType="1"/>
          </p:cNvSpPr>
          <p:nvPr/>
        </p:nvSpPr>
        <p:spPr bwMode="auto">
          <a:xfrm>
            <a:off x="8390030" y="2781300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65" name="Text Box 92"/>
          <p:cNvSpPr txBox="1">
            <a:spLocks noChangeArrowheads="1"/>
          </p:cNvSpPr>
          <p:nvPr/>
        </p:nvSpPr>
        <p:spPr bwMode="auto">
          <a:xfrm>
            <a:off x="8586880" y="27336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x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6166" name="Line 93"/>
          <p:cNvSpPr>
            <a:spLocks noChangeShapeType="1"/>
          </p:cNvSpPr>
          <p:nvPr/>
        </p:nvSpPr>
        <p:spPr bwMode="auto">
          <a:xfrm flipV="1">
            <a:off x="7815355" y="911225"/>
            <a:ext cx="0" cy="3889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67" name="Line 94"/>
          <p:cNvSpPr>
            <a:spLocks noChangeShapeType="1"/>
          </p:cNvSpPr>
          <p:nvPr/>
        </p:nvSpPr>
        <p:spPr bwMode="auto">
          <a:xfrm>
            <a:off x="7810593" y="2600325"/>
            <a:ext cx="1587" cy="4445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68" name="Line 96"/>
          <p:cNvSpPr>
            <a:spLocks noChangeShapeType="1"/>
          </p:cNvSpPr>
          <p:nvPr/>
        </p:nvSpPr>
        <p:spPr bwMode="auto">
          <a:xfrm>
            <a:off x="7158130" y="1931988"/>
            <a:ext cx="6492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69" name="Text Box 97"/>
          <p:cNvSpPr txBox="1">
            <a:spLocks noChangeArrowheads="1"/>
          </p:cNvSpPr>
          <p:nvPr/>
        </p:nvSpPr>
        <p:spPr bwMode="auto">
          <a:xfrm>
            <a:off x="7286998" y="1617009"/>
            <a:ext cx="7008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FF0000"/>
                </a:solidFill>
              </a:rPr>
              <a:t>f(</a:t>
            </a:r>
            <a:r>
              <a:rPr lang="en-US" sz="1500" dirty="0" err="1">
                <a:solidFill>
                  <a:srgbClr val="FF0000"/>
                </a:solidFill>
              </a:rPr>
              <a:t>z,t</a:t>
            </a:r>
            <a:r>
              <a:rPr lang="en-US" sz="15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170" name="Text Box 98"/>
          <p:cNvSpPr txBox="1">
            <a:spLocks noChangeArrowheads="1"/>
          </p:cNvSpPr>
          <p:nvPr/>
        </p:nvSpPr>
        <p:spPr bwMode="auto">
          <a:xfrm>
            <a:off x="7850280" y="1870075"/>
            <a:ext cx="37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</a:rPr>
              <a:t>M</a:t>
            </a:r>
          </a:p>
        </p:txBody>
      </p:sp>
      <p:sp>
        <p:nvSpPr>
          <p:cNvPr id="6171" name="Line 99"/>
          <p:cNvSpPr>
            <a:spLocks noChangeShapeType="1"/>
          </p:cNvSpPr>
          <p:nvPr/>
        </p:nvSpPr>
        <p:spPr bwMode="auto">
          <a:xfrm flipH="1" flipV="1">
            <a:off x="6832693" y="1252538"/>
            <a:ext cx="1587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172" name="Text Box 100"/>
          <p:cNvSpPr txBox="1">
            <a:spLocks noChangeArrowheads="1"/>
          </p:cNvSpPr>
          <p:nvPr/>
        </p:nvSpPr>
        <p:spPr bwMode="auto">
          <a:xfrm>
            <a:off x="6823168" y="10033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y</a:t>
            </a:r>
            <a:endParaRPr lang="fr-FR" sz="2400" b="0">
              <a:solidFill>
                <a:srgbClr val="0066FF"/>
              </a:solidFill>
            </a:endParaRPr>
          </a:p>
        </p:txBody>
      </p:sp>
      <p:graphicFrame>
        <p:nvGraphicFramePr>
          <p:cNvPr id="6148" name="Object 101"/>
          <p:cNvGraphicFramePr>
            <a:graphicFrameLocks noChangeAspect="1"/>
          </p:cNvGraphicFramePr>
          <p:nvPr/>
        </p:nvGraphicFramePr>
        <p:xfrm>
          <a:off x="4749800" y="3257550"/>
          <a:ext cx="4154488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36" name="Équation" r:id="rId7" imgW="2489040" imgH="469800" progId="Equation.3">
                  <p:embed/>
                </p:oleObj>
              </mc:Choice>
              <mc:Fallback>
                <p:oleObj name="Équation" r:id="rId7" imgW="2489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3257550"/>
                        <a:ext cx="4154488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3" name="Text Box 45"/>
          <p:cNvSpPr txBox="1">
            <a:spLocks noChangeArrowheads="1"/>
          </p:cNvSpPr>
          <p:nvPr/>
        </p:nvSpPr>
        <p:spPr bwMode="auto">
          <a:xfrm>
            <a:off x="7783605" y="587375"/>
            <a:ext cx="708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000" b="0">
                <a:solidFill>
                  <a:schemeClr val="tx1"/>
                </a:solidFill>
                <a:latin typeface="Arial" charset="0"/>
              </a:rPr>
              <a:t>G</a:t>
            </a:r>
            <a:r>
              <a:rPr lang="fr-FR" sz="2000" b="0" baseline="30000">
                <a:solidFill>
                  <a:schemeClr val="tx1"/>
                </a:solidFill>
                <a:latin typeface="Arial" charset="0"/>
              </a:rPr>
              <a:t>ext</a:t>
            </a:r>
            <a:endParaRPr lang="fr-FR" sz="2000" b="0" baseline="30000">
              <a:solidFill>
                <a:schemeClr val="tx1"/>
              </a:solidFill>
            </a:endParaRPr>
          </a:p>
        </p:txBody>
      </p:sp>
      <p:sp>
        <p:nvSpPr>
          <p:cNvPr id="6174" name="Text Box 108"/>
          <p:cNvSpPr txBox="1">
            <a:spLocks noChangeArrowheads="1"/>
          </p:cNvSpPr>
          <p:nvPr/>
        </p:nvSpPr>
        <p:spPr bwMode="auto">
          <a:xfrm>
            <a:off x="7331075" y="4041775"/>
            <a:ext cx="1635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i="1" dirty="0">
                <a:solidFill>
                  <a:schemeClr val="tx1"/>
                </a:solidFill>
                <a:latin typeface="Times New Roman" charset="0"/>
              </a:rPr>
              <a:t>J. </a:t>
            </a:r>
            <a:r>
              <a:rPr lang="fr-FR" sz="1600" i="1" dirty="0" err="1" smtClean="0">
                <a:solidFill>
                  <a:schemeClr val="tx1"/>
                </a:solidFill>
                <a:latin typeface="Times New Roman" charset="0"/>
              </a:rPr>
              <a:t>Rice</a:t>
            </a:r>
            <a:r>
              <a:rPr lang="fr-FR" sz="1600" i="1" dirty="0" smtClean="0">
                <a:solidFill>
                  <a:schemeClr val="tx1"/>
                </a:solidFill>
                <a:latin typeface="Times New Roman" charset="0"/>
              </a:rPr>
              <a:t> </a:t>
            </a:r>
            <a:r>
              <a:rPr lang="fr-FR" sz="1600" i="1" dirty="0">
                <a:solidFill>
                  <a:schemeClr val="tx1"/>
                </a:solidFill>
                <a:latin typeface="Times New Roman" charset="0"/>
              </a:rPr>
              <a:t>(1985)</a:t>
            </a:r>
          </a:p>
        </p:txBody>
      </p:sp>
      <p:sp>
        <p:nvSpPr>
          <p:cNvPr id="6176" name="Rectangle 3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7" name="Line 61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78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>
                <a:solidFill>
                  <a:srgbClr val="FF0000"/>
                </a:solidFill>
              </a:rPr>
              <a:t>1. Theory: deriving the equation of motion of a crack</a:t>
            </a:r>
          </a:p>
        </p:txBody>
      </p:sp>
      <p:sp>
        <p:nvSpPr>
          <p:cNvPr id="60" name="Text Box 53"/>
          <p:cNvSpPr txBox="1">
            <a:spLocks noChangeArrowheads="1"/>
          </p:cNvSpPr>
          <p:nvPr/>
        </p:nvSpPr>
        <p:spPr bwMode="auto">
          <a:xfrm>
            <a:off x="4755997" y="1170453"/>
            <a:ext cx="21468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Fracture energy fluctuations</a:t>
            </a:r>
            <a:endParaRPr lang="en-US" dirty="0"/>
          </a:p>
        </p:txBody>
      </p:sp>
      <p:sp>
        <p:nvSpPr>
          <p:cNvPr id="61" name="Text Box 55"/>
          <p:cNvSpPr txBox="1">
            <a:spLocks noChangeArrowheads="1"/>
          </p:cNvSpPr>
          <p:nvPr/>
        </p:nvSpPr>
        <p:spPr bwMode="auto">
          <a:xfrm>
            <a:off x="4584235" y="125571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5315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Rectangle 5"/>
          <p:cNvSpPr>
            <a:spLocks noChangeArrowheads="1"/>
          </p:cNvSpPr>
          <p:nvPr/>
        </p:nvSpPr>
        <p:spPr bwMode="auto">
          <a:xfrm>
            <a:off x="2441575" y="545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chemeClr val="tx1"/>
              </a:solidFill>
            </a:endParaRPr>
          </a:p>
        </p:txBody>
      </p:sp>
      <p:sp>
        <p:nvSpPr>
          <p:cNvPr id="7177" name="Text Box 44"/>
          <p:cNvSpPr txBox="1">
            <a:spLocks noChangeArrowheads="1"/>
          </p:cNvSpPr>
          <p:nvPr/>
        </p:nvSpPr>
        <p:spPr bwMode="auto">
          <a:xfrm>
            <a:off x="1050925" y="2962275"/>
            <a:ext cx="333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Elasticity of the material  </a:t>
            </a:r>
          </a:p>
        </p:txBody>
      </p:sp>
      <p:sp>
        <p:nvSpPr>
          <p:cNvPr id="7178" name="Line 45"/>
          <p:cNvSpPr>
            <a:spLocks noChangeShapeType="1"/>
          </p:cNvSpPr>
          <p:nvPr/>
        </p:nvSpPr>
        <p:spPr bwMode="auto">
          <a:xfrm flipV="1">
            <a:off x="138113" y="3679825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79" name="Text Box 46"/>
          <p:cNvSpPr txBox="1">
            <a:spLocks noChangeArrowheads="1"/>
          </p:cNvSpPr>
          <p:nvPr/>
        </p:nvSpPr>
        <p:spPr bwMode="auto">
          <a:xfrm>
            <a:off x="1081088" y="3492500"/>
            <a:ext cx="430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Crack front as an elastic line: </a:t>
            </a:r>
          </a:p>
        </p:txBody>
      </p:sp>
      <p:graphicFrame>
        <p:nvGraphicFramePr>
          <p:cNvPr id="7170" name="Object 48"/>
          <p:cNvGraphicFramePr>
            <a:graphicFrameLocks noChangeAspect="1"/>
          </p:cNvGraphicFramePr>
          <p:nvPr/>
        </p:nvGraphicFramePr>
        <p:xfrm>
          <a:off x="4446588" y="1546225"/>
          <a:ext cx="152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81" name="Equation" r:id="rId4" imgW="152280" imgH="317160" progId="Equation.3">
                  <p:embed/>
                </p:oleObj>
              </mc:Choice>
              <mc:Fallback>
                <p:oleObj name="Equation" r:id="rId4" imgW="152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1546225"/>
                        <a:ext cx="1524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9"/>
          <p:cNvGraphicFramePr>
            <a:graphicFrameLocks noChangeAspect="1"/>
          </p:cNvGraphicFramePr>
          <p:nvPr/>
        </p:nvGraphicFramePr>
        <p:xfrm>
          <a:off x="4446588" y="1546225"/>
          <a:ext cx="152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82" name="Equation" r:id="rId6" imgW="152280" imgH="317160" progId="Equation.3">
                  <p:embed/>
                </p:oleObj>
              </mc:Choice>
              <mc:Fallback>
                <p:oleObj name="Equation" r:id="rId6" imgW="152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1546225"/>
                        <a:ext cx="1524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0" name="Text Box 50"/>
          <p:cNvSpPr txBox="1">
            <a:spLocks noChangeArrowheads="1"/>
          </p:cNvSpPr>
          <p:nvPr/>
        </p:nvSpPr>
        <p:spPr bwMode="auto">
          <a:xfrm>
            <a:off x="977900" y="1277938"/>
            <a:ext cx="1985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Real material  =</a:t>
            </a:r>
          </a:p>
        </p:txBody>
      </p:sp>
      <p:sp>
        <p:nvSpPr>
          <p:cNvPr id="7181" name="Line 51"/>
          <p:cNvSpPr>
            <a:spLocks noChangeShapeType="1"/>
          </p:cNvSpPr>
          <p:nvPr/>
        </p:nvSpPr>
        <p:spPr bwMode="auto">
          <a:xfrm flipV="1">
            <a:off x="128588" y="2209800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82" name="Text Box 52"/>
          <p:cNvSpPr txBox="1">
            <a:spLocks noChangeArrowheads="1"/>
          </p:cNvSpPr>
          <p:nvPr/>
        </p:nvSpPr>
        <p:spPr bwMode="auto">
          <a:xfrm>
            <a:off x="1347788" y="2003425"/>
            <a:ext cx="5176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 G</a:t>
            </a:r>
            <a:r>
              <a:rPr lang="en-US" baseline="-25000" dirty="0"/>
              <a:t>C</a:t>
            </a:r>
            <a:r>
              <a:rPr lang="en-US" dirty="0"/>
              <a:t>(M)     =   </a:t>
            </a:r>
            <a:r>
              <a:rPr lang="en-US" dirty="0" smtClean="0"/>
              <a:t>    </a:t>
            </a:r>
            <a:r>
              <a:rPr lang="en-US" dirty="0"/>
              <a:t>&lt;G</a:t>
            </a:r>
            <a:r>
              <a:rPr lang="en-US" baseline="-25000" dirty="0"/>
              <a:t>C</a:t>
            </a:r>
            <a:r>
              <a:rPr lang="en-US" dirty="0"/>
              <a:t>&gt;      </a:t>
            </a:r>
            <a:r>
              <a:rPr lang="en-US" dirty="0" smtClean="0"/>
              <a:t> </a:t>
            </a:r>
            <a:r>
              <a:rPr lang="en-US" dirty="0"/>
              <a:t>+  </a:t>
            </a:r>
            <a:r>
              <a:rPr lang="en-US" dirty="0" smtClean="0"/>
              <a:t>    </a:t>
            </a:r>
            <a:r>
              <a:rPr lang="el-GR" dirty="0" smtClean="0"/>
              <a:t>δ</a:t>
            </a:r>
            <a:r>
              <a:rPr lang="fr-FR" dirty="0" err="1" smtClean="0"/>
              <a:t>G</a:t>
            </a:r>
            <a:r>
              <a:rPr lang="fr-FR" baseline="-25000" dirty="0" err="1" smtClean="0"/>
              <a:t>c</a:t>
            </a:r>
            <a:r>
              <a:rPr lang="en-US" dirty="0" smtClean="0"/>
              <a:t>(</a:t>
            </a:r>
            <a:r>
              <a:rPr lang="en-US" dirty="0"/>
              <a:t>M)</a:t>
            </a:r>
            <a:endParaRPr lang="el-GR" dirty="0"/>
          </a:p>
        </p:txBody>
      </p:sp>
      <p:sp>
        <p:nvSpPr>
          <p:cNvPr id="7184" name="Text Box 54"/>
          <p:cNvSpPr txBox="1">
            <a:spLocks noChangeArrowheads="1"/>
          </p:cNvSpPr>
          <p:nvPr/>
        </p:nvSpPr>
        <p:spPr bwMode="auto">
          <a:xfrm>
            <a:off x="2998788" y="1174750"/>
            <a:ext cx="1627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Homogeneous</a:t>
            </a:r>
          </a:p>
          <a:p>
            <a:pPr algn="ctr" eaLnBrk="1" hangingPunct="1"/>
            <a:r>
              <a:rPr lang="en-US"/>
              <a:t>material</a:t>
            </a:r>
          </a:p>
        </p:txBody>
      </p:sp>
      <p:sp>
        <p:nvSpPr>
          <p:cNvPr id="7186" name="Rectangle 57"/>
          <p:cNvSpPr>
            <a:spLocks noChangeArrowheads="1"/>
          </p:cNvSpPr>
          <p:nvPr/>
        </p:nvSpPr>
        <p:spPr bwMode="auto">
          <a:xfrm>
            <a:off x="2441575" y="545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chemeClr val="tx1"/>
              </a:solidFill>
            </a:endParaRPr>
          </a:p>
        </p:txBody>
      </p:sp>
      <p:sp>
        <p:nvSpPr>
          <p:cNvPr id="7187" name="Rectangle 58"/>
          <p:cNvSpPr>
            <a:spLocks noChangeArrowheads="1"/>
          </p:cNvSpPr>
          <p:nvPr/>
        </p:nvSpPr>
        <p:spPr bwMode="auto">
          <a:xfrm>
            <a:off x="2441575" y="545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chemeClr val="tx1"/>
              </a:solidFill>
            </a:endParaRPr>
          </a:p>
        </p:txBody>
      </p:sp>
      <p:graphicFrame>
        <p:nvGraphicFramePr>
          <p:cNvPr id="7172" name="Object 59"/>
          <p:cNvGraphicFramePr>
            <a:graphicFrameLocks noChangeAspect="1"/>
          </p:cNvGraphicFramePr>
          <p:nvPr/>
        </p:nvGraphicFramePr>
        <p:xfrm>
          <a:off x="2746375" y="4768850"/>
          <a:ext cx="3405188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83" name="Equation" r:id="rId7" imgW="1879560" imgH="444240" progId="Equation.3">
                  <p:embed/>
                </p:oleObj>
              </mc:Choice>
              <mc:Fallback>
                <p:oleObj name="Equation" r:id="rId7" imgW="18795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75" y="4768850"/>
                        <a:ext cx="3405188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8" name="Text Box 60"/>
          <p:cNvSpPr txBox="1">
            <a:spLocks noChangeArrowheads="1"/>
          </p:cNvSpPr>
          <p:nvPr/>
        </p:nvSpPr>
        <p:spPr bwMode="auto">
          <a:xfrm>
            <a:off x="2625725" y="4279900"/>
            <a:ext cx="430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Equation of motion for a crack </a:t>
            </a:r>
          </a:p>
        </p:txBody>
      </p:sp>
      <p:grpSp>
        <p:nvGrpSpPr>
          <p:cNvPr id="7189" name="Group 68"/>
          <p:cNvGrpSpPr>
            <a:grpSpLocks/>
          </p:cNvGrpSpPr>
          <p:nvPr/>
        </p:nvGrpSpPr>
        <p:grpSpPr bwMode="auto">
          <a:xfrm>
            <a:off x="6837455" y="1047750"/>
            <a:ext cx="2166938" cy="1736725"/>
            <a:chOff x="295" y="1570"/>
            <a:chExt cx="2256" cy="1968"/>
          </a:xfrm>
        </p:grpSpPr>
        <p:grpSp>
          <p:nvGrpSpPr>
            <p:cNvPr id="7208" name="Group 69"/>
            <p:cNvGrpSpPr>
              <a:grpSpLocks/>
            </p:cNvGrpSpPr>
            <p:nvPr/>
          </p:nvGrpSpPr>
          <p:grpSpPr bwMode="auto">
            <a:xfrm>
              <a:off x="295" y="1570"/>
              <a:ext cx="2256" cy="1968"/>
              <a:chOff x="204" y="890"/>
              <a:chExt cx="2256" cy="1968"/>
            </a:xfrm>
          </p:grpSpPr>
          <p:grpSp>
            <p:nvGrpSpPr>
              <p:cNvPr id="7210" name="Group 70"/>
              <p:cNvGrpSpPr>
                <a:grpSpLocks/>
              </p:cNvGrpSpPr>
              <p:nvPr/>
            </p:nvGrpSpPr>
            <p:grpSpPr bwMode="auto">
              <a:xfrm>
                <a:off x="204" y="890"/>
                <a:ext cx="2256" cy="1968"/>
                <a:chOff x="204" y="890"/>
                <a:chExt cx="2256" cy="1968"/>
              </a:xfrm>
            </p:grpSpPr>
            <p:grpSp>
              <p:nvGrpSpPr>
                <p:cNvPr id="7212" name="Group 71"/>
                <p:cNvGrpSpPr>
                  <a:grpSpLocks/>
                </p:cNvGrpSpPr>
                <p:nvPr/>
              </p:nvGrpSpPr>
              <p:grpSpPr bwMode="auto">
                <a:xfrm>
                  <a:off x="780" y="1521"/>
                  <a:ext cx="864" cy="185"/>
                  <a:chOff x="240" y="2359"/>
                  <a:chExt cx="864" cy="185"/>
                </a:xfrm>
              </p:grpSpPr>
              <p:sp>
                <p:nvSpPr>
                  <p:cNvPr id="7232" name="Freeform 72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233" name="Freeform 73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7213" name="Group 74"/>
                <p:cNvGrpSpPr>
                  <a:grpSpLocks/>
                </p:cNvGrpSpPr>
                <p:nvPr/>
              </p:nvGrpSpPr>
              <p:grpSpPr bwMode="auto">
                <a:xfrm>
                  <a:off x="204" y="2097"/>
                  <a:ext cx="864" cy="185"/>
                  <a:chOff x="240" y="2359"/>
                  <a:chExt cx="864" cy="185"/>
                </a:xfrm>
              </p:grpSpPr>
              <p:sp>
                <p:nvSpPr>
                  <p:cNvPr id="7230" name="Freeform 75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231" name="Freeform 76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7214" name="Freeform 77"/>
                <p:cNvSpPr>
                  <a:spLocks/>
                </p:cNvSpPr>
                <p:nvPr/>
              </p:nvSpPr>
              <p:spPr bwMode="auto">
                <a:xfrm>
                  <a:off x="1068" y="1562"/>
                  <a:ext cx="576" cy="624"/>
                </a:xfrm>
                <a:custGeom>
                  <a:avLst/>
                  <a:gdLst>
                    <a:gd name="T0" fmla="*/ 0 w 576"/>
                    <a:gd name="T1" fmla="*/ 624 h 624"/>
                    <a:gd name="T2" fmla="*/ 144 w 576"/>
                    <a:gd name="T3" fmla="*/ 576 h 624"/>
                    <a:gd name="T4" fmla="*/ 144 w 576"/>
                    <a:gd name="T5" fmla="*/ 528 h 624"/>
                    <a:gd name="T6" fmla="*/ 144 w 576"/>
                    <a:gd name="T7" fmla="*/ 480 h 624"/>
                    <a:gd name="T8" fmla="*/ 192 w 576"/>
                    <a:gd name="T9" fmla="*/ 480 h 624"/>
                    <a:gd name="T10" fmla="*/ 192 w 576"/>
                    <a:gd name="T11" fmla="*/ 432 h 624"/>
                    <a:gd name="T12" fmla="*/ 192 w 576"/>
                    <a:gd name="T13" fmla="*/ 336 h 624"/>
                    <a:gd name="T14" fmla="*/ 288 w 576"/>
                    <a:gd name="T15" fmla="*/ 288 h 624"/>
                    <a:gd name="T16" fmla="*/ 384 w 576"/>
                    <a:gd name="T17" fmla="*/ 240 h 624"/>
                    <a:gd name="T18" fmla="*/ 384 w 576"/>
                    <a:gd name="T19" fmla="*/ 144 h 624"/>
                    <a:gd name="T20" fmla="*/ 432 w 576"/>
                    <a:gd name="T21" fmla="*/ 96 h 624"/>
                    <a:gd name="T22" fmla="*/ 480 w 576"/>
                    <a:gd name="T23" fmla="*/ 96 h 624"/>
                    <a:gd name="T24" fmla="*/ 528 w 576"/>
                    <a:gd name="T25" fmla="*/ 96 h 624"/>
                    <a:gd name="T26" fmla="*/ 576 w 576"/>
                    <a:gd name="T27" fmla="*/ 0 h 6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76"/>
                    <a:gd name="T43" fmla="*/ 0 h 624"/>
                    <a:gd name="T44" fmla="*/ 576 w 576"/>
                    <a:gd name="T45" fmla="*/ 624 h 6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76" h="624">
                      <a:moveTo>
                        <a:pt x="0" y="624"/>
                      </a:moveTo>
                      <a:cubicBezTo>
                        <a:pt x="60" y="608"/>
                        <a:pt x="120" y="592"/>
                        <a:pt x="144" y="576"/>
                      </a:cubicBezTo>
                      <a:cubicBezTo>
                        <a:pt x="168" y="560"/>
                        <a:pt x="144" y="544"/>
                        <a:pt x="144" y="528"/>
                      </a:cubicBezTo>
                      <a:cubicBezTo>
                        <a:pt x="144" y="512"/>
                        <a:pt x="136" y="488"/>
                        <a:pt x="144" y="480"/>
                      </a:cubicBezTo>
                      <a:cubicBezTo>
                        <a:pt x="152" y="472"/>
                        <a:pt x="184" y="488"/>
                        <a:pt x="192" y="480"/>
                      </a:cubicBezTo>
                      <a:cubicBezTo>
                        <a:pt x="200" y="472"/>
                        <a:pt x="192" y="456"/>
                        <a:pt x="192" y="432"/>
                      </a:cubicBezTo>
                      <a:cubicBezTo>
                        <a:pt x="192" y="408"/>
                        <a:pt x="176" y="360"/>
                        <a:pt x="192" y="336"/>
                      </a:cubicBezTo>
                      <a:cubicBezTo>
                        <a:pt x="208" y="312"/>
                        <a:pt x="256" y="304"/>
                        <a:pt x="288" y="288"/>
                      </a:cubicBezTo>
                      <a:cubicBezTo>
                        <a:pt x="320" y="272"/>
                        <a:pt x="368" y="264"/>
                        <a:pt x="384" y="240"/>
                      </a:cubicBezTo>
                      <a:cubicBezTo>
                        <a:pt x="400" y="216"/>
                        <a:pt x="376" y="168"/>
                        <a:pt x="384" y="144"/>
                      </a:cubicBezTo>
                      <a:cubicBezTo>
                        <a:pt x="392" y="120"/>
                        <a:pt x="416" y="104"/>
                        <a:pt x="432" y="96"/>
                      </a:cubicBezTo>
                      <a:cubicBezTo>
                        <a:pt x="448" y="88"/>
                        <a:pt x="464" y="96"/>
                        <a:pt x="480" y="96"/>
                      </a:cubicBezTo>
                      <a:cubicBezTo>
                        <a:pt x="496" y="96"/>
                        <a:pt x="512" y="112"/>
                        <a:pt x="528" y="96"/>
                      </a:cubicBezTo>
                      <a:cubicBezTo>
                        <a:pt x="544" y="80"/>
                        <a:pt x="560" y="40"/>
                        <a:pt x="576" y="0"/>
                      </a:cubicBezTo>
                    </a:path>
                  </a:pathLst>
                </a:custGeom>
                <a:noFill/>
                <a:ln w="5080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7215" name="Group 78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0" y="896"/>
                  <a:chExt cx="2256" cy="1968"/>
                </a:xfrm>
              </p:grpSpPr>
              <p:sp>
                <p:nvSpPr>
                  <p:cNvPr id="7216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6" y="2240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217" name="Line 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218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776" y="896"/>
                    <a:ext cx="0" cy="6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219" name="AutoShape 82"/>
                  <p:cNvSpPr>
                    <a:spLocks noChangeArrowheads="1"/>
                  </p:cNvSpPr>
                  <p:nvPr/>
                </p:nvSpPr>
                <p:spPr bwMode="auto">
                  <a:xfrm>
                    <a:off x="200" y="896"/>
                    <a:ext cx="2256" cy="624"/>
                  </a:xfrm>
                  <a:prstGeom prst="parallelogram">
                    <a:avLst>
                      <a:gd name="adj" fmla="val 90385"/>
                    </a:avLst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20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1520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221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896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222" name="Line 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8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223" name="Line 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864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224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200" y="2240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225" name="Line 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664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226" name="Line 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568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7227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496" y="1799"/>
                    <a:ext cx="816" cy="185"/>
                    <a:chOff x="240" y="2359"/>
                    <a:chExt cx="864" cy="185"/>
                  </a:xfrm>
                </p:grpSpPr>
                <p:sp>
                  <p:nvSpPr>
                    <p:cNvPr id="7228" name="Freeform 91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229" name="Freeform 92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7211" name="Line 93"/>
              <p:cNvSpPr>
                <a:spLocks noChangeShapeType="1"/>
              </p:cNvSpPr>
              <p:nvPr/>
            </p:nvSpPr>
            <p:spPr bwMode="auto">
              <a:xfrm>
                <a:off x="204" y="1525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209" name="Line 94"/>
            <p:cNvSpPr>
              <a:spLocks noChangeShapeType="1"/>
            </p:cNvSpPr>
            <p:nvPr/>
          </p:nvSpPr>
          <p:spPr bwMode="auto">
            <a:xfrm>
              <a:off x="884" y="284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190" name="Line 95"/>
          <p:cNvSpPr>
            <a:spLocks noChangeShapeType="1"/>
          </p:cNvSpPr>
          <p:nvPr/>
        </p:nvSpPr>
        <p:spPr bwMode="auto">
          <a:xfrm flipH="1">
            <a:off x="6683468" y="2786063"/>
            <a:ext cx="1492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91" name="Text Box 96"/>
          <p:cNvSpPr txBox="1">
            <a:spLocks noChangeArrowheads="1"/>
          </p:cNvSpPr>
          <p:nvPr/>
        </p:nvSpPr>
        <p:spPr bwMode="auto">
          <a:xfrm>
            <a:off x="6556468" y="23653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z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7192" name="Line 97"/>
          <p:cNvSpPr>
            <a:spLocks noChangeShapeType="1"/>
          </p:cNvSpPr>
          <p:nvPr/>
        </p:nvSpPr>
        <p:spPr bwMode="auto">
          <a:xfrm>
            <a:off x="8390030" y="2781300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93" name="Text Box 98"/>
          <p:cNvSpPr txBox="1">
            <a:spLocks noChangeArrowheads="1"/>
          </p:cNvSpPr>
          <p:nvPr/>
        </p:nvSpPr>
        <p:spPr bwMode="auto">
          <a:xfrm>
            <a:off x="8586880" y="27336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x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7194" name="Line 99"/>
          <p:cNvSpPr>
            <a:spLocks noChangeShapeType="1"/>
          </p:cNvSpPr>
          <p:nvPr/>
        </p:nvSpPr>
        <p:spPr bwMode="auto">
          <a:xfrm flipV="1">
            <a:off x="7815355" y="911225"/>
            <a:ext cx="0" cy="3889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95" name="Line 100"/>
          <p:cNvSpPr>
            <a:spLocks noChangeShapeType="1"/>
          </p:cNvSpPr>
          <p:nvPr/>
        </p:nvSpPr>
        <p:spPr bwMode="auto">
          <a:xfrm>
            <a:off x="7810593" y="2600325"/>
            <a:ext cx="1587" cy="4445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198" name="Text Box 104"/>
          <p:cNvSpPr txBox="1">
            <a:spLocks noChangeArrowheads="1"/>
          </p:cNvSpPr>
          <p:nvPr/>
        </p:nvSpPr>
        <p:spPr bwMode="auto">
          <a:xfrm>
            <a:off x="7850280" y="1870075"/>
            <a:ext cx="37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</a:rPr>
              <a:t>M</a:t>
            </a:r>
          </a:p>
        </p:txBody>
      </p:sp>
      <p:sp>
        <p:nvSpPr>
          <p:cNvPr id="7199" name="Line 105"/>
          <p:cNvSpPr>
            <a:spLocks noChangeShapeType="1"/>
          </p:cNvSpPr>
          <p:nvPr/>
        </p:nvSpPr>
        <p:spPr bwMode="auto">
          <a:xfrm flipH="1" flipV="1">
            <a:off x="6832693" y="1252538"/>
            <a:ext cx="1587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200" name="Text Box 106"/>
          <p:cNvSpPr txBox="1">
            <a:spLocks noChangeArrowheads="1"/>
          </p:cNvSpPr>
          <p:nvPr/>
        </p:nvSpPr>
        <p:spPr bwMode="auto">
          <a:xfrm>
            <a:off x="6823168" y="10033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y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7201" name="Text Box 45"/>
          <p:cNvSpPr txBox="1">
            <a:spLocks noChangeArrowheads="1"/>
          </p:cNvSpPr>
          <p:nvPr/>
        </p:nvSpPr>
        <p:spPr bwMode="auto">
          <a:xfrm>
            <a:off x="7783605" y="587375"/>
            <a:ext cx="708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000" b="0">
                <a:solidFill>
                  <a:schemeClr val="tx1"/>
                </a:solidFill>
                <a:latin typeface="Arial" charset="0"/>
              </a:rPr>
              <a:t>G</a:t>
            </a:r>
            <a:r>
              <a:rPr lang="fr-FR" sz="2000" b="0" baseline="30000">
                <a:solidFill>
                  <a:schemeClr val="tx1"/>
                </a:solidFill>
                <a:latin typeface="Arial" charset="0"/>
              </a:rPr>
              <a:t>ext</a:t>
            </a:r>
            <a:endParaRPr lang="fr-FR" sz="2000" b="0" baseline="30000">
              <a:solidFill>
                <a:schemeClr val="tx1"/>
              </a:solidFill>
            </a:endParaRPr>
          </a:p>
        </p:txBody>
      </p:sp>
      <p:graphicFrame>
        <p:nvGraphicFramePr>
          <p:cNvPr id="7173" name="Object 109"/>
          <p:cNvGraphicFramePr>
            <a:graphicFrameLocks noChangeAspect="1"/>
          </p:cNvGraphicFramePr>
          <p:nvPr/>
        </p:nvGraphicFramePr>
        <p:xfrm>
          <a:off x="4749800" y="3257550"/>
          <a:ext cx="4154488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84" name="Équation" r:id="rId9" imgW="2489040" imgH="469800" progId="Equation.3">
                  <p:embed/>
                </p:oleObj>
              </mc:Choice>
              <mc:Fallback>
                <p:oleObj name="Équation" r:id="rId9" imgW="2489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3257550"/>
                        <a:ext cx="4154488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02" name="Text Box 108"/>
          <p:cNvSpPr txBox="1">
            <a:spLocks noChangeArrowheads="1"/>
          </p:cNvSpPr>
          <p:nvPr/>
        </p:nvSpPr>
        <p:spPr bwMode="auto">
          <a:xfrm>
            <a:off x="5681663" y="5532438"/>
            <a:ext cx="2676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i="1">
                <a:solidFill>
                  <a:schemeClr val="tx1"/>
                </a:solidFill>
                <a:latin typeface="Times New Roman" charset="0"/>
              </a:rPr>
              <a:t>L. B. Freund (1990)</a:t>
            </a:r>
          </a:p>
        </p:txBody>
      </p:sp>
      <p:sp>
        <p:nvSpPr>
          <p:cNvPr id="7203" name="Text Box 108"/>
          <p:cNvSpPr txBox="1">
            <a:spLocks noChangeArrowheads="1"/>
          </p:cNvSpPr>
          <p:nvPr/>
        </p:nvSpPr>
        <p:spPr bwMode="auto">
          <a:xfrm>
            <a:off x="7331075" y="4041775"/>
            <a:ext cx="1608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i="1" dirty="0">
                <a:solidFill>
                  <a:schemeClr val="tx1"/>
                </a:solidFill>
                <a:latin typeface="Times New Roman" charset="0"/>
              </a:rPr>
              <a:t>J</a:t>
            </a:r>
            <a:r>
              <a:rPr lang="fr-FR" sz="1600" i="1" dirty="0" smtClean="0">
                <a:solidFill>
                  <a:schemeClr val="tx1"/>
                </a:solidFill>
                <a:latin typeface="Times New Roman" charset="0"/>
              </a:rPr>
              <a:t>. </a:t>
            </a:r>
            <a:r>
              <a:rPr lang="fr-FR" sz="1600" i="1" dirty="0" err="1">
                <a:solidFill>
                  <a:schemeClr val="tx1"/>
                </a:solidFill>
                <a:latin typeface="Times New Roman" charset="0"/>
              </a:rPr>
              <a:t>Rice</a:t>
            </a:r>
            <a:r>
              <a:rPr lang="fr-FR" sz="1600" i="1" dirty="0">
                <a:solidFill>
                  <a:schemeClr val="tx1"/>
                </a:solidFill>
                <a:latin typeface="Times New Roman" charset="0"/>
              </a:rPr>
              <a:t> (1985)</a:t>
            </a:r>
          </a:p>
        </p:txBody>
      </p:sp>
      <p:sp>
        <p:nvSpPr>
          <p:cNvPr id="7205" name="Rectangle 3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06" name="Line 61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207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>
                <a:solidFill>
                  <a:srgbClr val="FF0000"/>
                </a:solidFill>
              </a:rPr>
              <a:t>1. Theory: deriving the equation of motion of a crack</a:t>
            </a:r>
          </a:p>
        </p:txBody>
      </p:sp>
      <p:sp>
        <p:nvSpPr>
          <p:cNvPr id="66" name="Line 96"/>
          <p:cNvSpPr>
            <a:spLocks noChangeShapeType="1"/>
          </p:cNvSpPr>
          <p:nvPr/>
        </p:nvSpPr>
        <p:spPr bwMode="auto">
          <a:xfrm>
            <a:off x="7158130" y="1931988"/>
            <a:ext cx="6492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" name="Text Box 97"/>
          <p:cNvSpPr txBox="1">
            <a:spLocks noChangeArrowheads="1"/>
          </p:cNvSpPr>
          <p:nvPr/>
        </p:nvSpPr>
        <p:spPr bwMode="auto">
          <a:xfrm>
            <a:off x="7286998" y="1617009"/>
            <a:ext cx="7008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FF0000"/>
                </a:solidFill>
              </a:rPr>
              <a:t>f(</a:t>
            </a:r>
            <a:r>
              <a:rPr lang="en-US" sz="1500" dirty="0" err="1">
                <a:solidFill>
                  <a:srgbClr val="FF0000"/>
                </a:solidFill>
              </a:rPr>
              <a:t>z,t</a:t>
            </a:r>
            <a:r>
              <a:rPr lang="en-US" sz="15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5" name="Text Box 53"/>
          <p:cNvSpPr txBox="1">
            <a:spLocks noChangeArrowheads="1"/>
          </p:cNvSpPr>
          <p:nvPr/>
        </p:nvSpPr>
        <p:spPr bwMode="auto">
          <a:xfrm>
            <a:off x="4755997" y="1170453"/>
            <a:ext cx="21468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Fracture energy fluctuations</a:t>
            </a:r>
            <a:endParaRPr lang="en-US" dirty="0"/>
          </a:p>
        </p:txBody>
      </p:sp>
      <p:sp>
        <p:nvSpPr>
          <p:cNvPr id="68" name="Text Box 55"/>
          <p:cNvSpPr txBox="1">
            <a:spLocks noChangeArrowheads="1"/>
          </p:cNvSpPr>
          <p:nvPr/>
        </p:nvSpPr>
        <p:spPr bwMode="auto">
          <a:xfrm>
            <a:off x="4584235" y="125571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0349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Text Box 44"/>
          <p:cNvSpPr txBox="1">
            <a:spLocks noChangeArrowheads="1"/>
          </p:cNvSpPr>
          <p:nvPr/>
        </p:nvSpPr>
        <p:spPr bwMode="auto">
          <a:xfrm>
            <a:off x="1050925" y="2962275"/>
            <a:ext cx="333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Elasticity of the material  </a:t>
            </a:r>
          </a:p>
        </p:txBody>
      </p:sp>
      <p:sp>
        <p:nvSpPr>
          <p:cNvPr id="8201" name="Line 45"/>
          <p:cNvSpPr>
            <a:spLocks noChangeShapeType="1"/>
          </p:cNvSpPr>
          <p:nvPr/>
        </p:nvSpPr>
        <p:spPr bwMode="auto">
          <a:xfrm flipV="1">
            <a:off x="138113" y="3679825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02" name="Text Box 46"/>
          <p:cNvSpPr txBox="1">
            <a:spLocks noChangeArrowheads="1"/>
          </p:cNvSpPr>
          <p:nvPr/>
        </p:nvSpPr>
        <p:spPr bwMode="auto">
          <a:xfrm>
            <a:off x="1081088" y="3492500"/>
            <a:ext cx="430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Crack front as an elastic line: </a:t>
            </a:r>
          </a:p>
        </p:txBody>
      </p:sp>
      <p:graphicFrame>
        <p:nvGraphicFramePr>
          <p:cNvPr id="8194" name="Object 48"/>
          <p:cNvGraphicFramePr>
            <a:graphicFrameLocks noChangeAspect="1"/>
          </p:cNvGraphicFramePr>
          <p:nvPr/>
        </p:nvGraphicFramePr>
        <p:xfrm>
          <a:off x="4446588" y="1546225"/>
          <a:ext cx="152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13" name="Equation" r:id="rId4" imgW="152280" imgH="317160" progId="Equation.3">
                  <p:embed/>
                </p:oleObj>
              </mc:Choice>
              <mc:Fallback>
                <p:oleObj name="Equation" r:id="rId4" imgW="152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1546225"/>
                        <a:ext cx="1524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49"/>
          <p:cNvGraphicFramePr>
            <a:graphicFrameLocks noChangeAspect="1"/>
          </p:cNvGraphicFramePr>
          <p:nvPr/>
        </p:nvGraphicFramePr>
        <p:xfrm>
          <a:off x="4446588" y="1546225"/>
          <a:ext cx="152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14" name="Equation" r:id="rId6" imgW="152280" imgH="317160" progId="Equation.3">
                  <p:embed/>
                </p:oleObj>
              </mc:Choice>
              <mc:Fallback>
                <p:oleObj name="Equation" r:id="rId6" imgW="152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1546225"/>
                        <a:ext cx="1524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3" name="Text Box 50"/>
          <p:cNvSpPr txBox="1">
            <a:spLocks noChangeArrowheads="1"/>
          </p:cNvSpPr>
          <p:nvPr/>
        </p:nvSpPr>
        <p:spPr bwMode="auto">
          <a:xfrm>
            <a:off x="977900" y="1277938"/>
            <a:ext cx="1985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Real material  =</a:t>
            </a:r>
          </a:p>
        </p:txBody>
      </p:sp>
      <p:sp>
        <p:nvSpPr>
          <p:cNvPr id="8204" name="Line 51"/>
          <p:cNvSpPr>
            <a:spLocks noChangeShapeType="1"/>
          </p:cNvSpPr>
          <p:nvPr/>
        </p:nvSpPr>
        <p:spPr bwMode="auto">
          <a:xfrm flipV="1">
            <a:off x="128588" y="2209800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05" name="Text Box 52"/>
          <p:cNvSpPr txBox="1">
            <a:spLocks noChangeArrowheads="1"/>
          </p:cNvSpPr>
          <p:nvPr/>
        </p:nvSpPr>
        <p:spPr bwMode="auto">
          <a:xfrm>
            <a:off x="1347788" y="2003425"/>
            <a:ext cx="5176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 G</a:t>
            </a:r>
            <a:r>
              <a:rPr lang="en-US" baseline="-25000" dirty="0"/>
              <a:t>C</a:t>
            </a:r>
            <a:r>
              <a:rPr lang="en-US" dirty="0"/>
              <a:t>(M)     =   </a:t>
            </a:r>
            <a:r>
              <a:rPr lang="en-US" dirty="0" smtClean="0"/>
              <a:t>    </a:t>
            </a:r>
            <a:r>
              <a:rPr lang="en-US" dirty="0"/>
              <a:t>&lt;G</a:t>
            </a:r>
            <a:r>
              <a:rPr lang="en-US" baseline="-25000" dirty="0"/>
              <a:t>C</a:t>
            </a:r>
            <a:r>
              <a:rPr lang="en-US" dirty="0"/>
              <a:t>&gt;       </a:t>
            </a:r>
            <a:r>
              <a:rPr lang="en-US" dirty="0" smtClean="0"/>
              <a:t>+      </a:t>
            </a:r>
            <a:r>
              <a:rPr lang="el-GR" dirty="0" smtClean="0"/>
              <a:t>δ</a:t>
            </a:r>
            <a:r>
              <a:rPr lang="fr-FR" dirty="0" err="1" smtClean="0"/>
              <a:t>G</a:t>
            </a:r>
            <a:r>
              <a:rPr lang="fr-FR" baseline="-25000" dirty="0" err="1" smtClean="0"/>
              <a:t>c</a:t>
            </a:r>
            <a:r>
              <a:rPr lang="en-US" dirty="0" smtClean="0"/>
              <a:t>(</a:t>
            </a:r>
            <a:r>
              <a:rPr lang="en-US" dirty="0"/>
              <a:t>M)</a:t>
            </a:r>
            <a:endParaRPr lang="el-GR" dirty="0"/>
          </a:p>
        </p:txBody>
      </p:sp>
      <p:sp>
        <p:nvSpPr>
          <p:cNvPr id="8207" name="Text Box 54"/>
          <p:cNvSpPr txBox="1">
            <a:spLocks noChangeArrowheads="1"/>
          </p:cNvSpPr>
          <p:nvPr/>
        </p:nvSpPr>
        <p:spPr bwMode="auto">
          <a:xfrm>
            <a:off x="2998788" y="1174750"/>
            <a:ext cx="1627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Homogeneous</a:t>
            </a:r>
          </a:p>
          <a:p>
            <a:pPr algn="ctr" eaLnBrk="1" hangingPunct="1"/>
            <a:r>
              <a:rPr lang="en-US"/>
              <a:t>material</a:t>
            </a:r>
          </a:p>
        </p:txBody>
      </p:sp>
      <p:sp>
        <p:nvSpPr>
          <p:cNvPr id="8210" name="Rectangle 60"/>
          <p:cNvSpPr>
            <a:spLocks noChangeArrowheads="1"/>
          </p:cNvSpPr>
          <p:nvPr/>
        </p:nvSpPr>
        <p:spPr bwMode="auto">
          <a:xfrm>
            <a:off x="2441575" y="545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chemeClr val="tx1"/>
              </a:solidFill>
            </a:endParaRPr>
          </a:p>
        </p:txBody>
      </p:sp>
      <p:sp>
        <p:nvSpPr>
          <p:cNvPr id="8211" name="Rectangle 61"/>
          <p:cNvSpPr>
            <a:spLocks noChangeArrowheads="1"/>
          </p:cNvSpPr>
          <p:nvPr/>
        </p:nvSpPr>
        <p:spPr bwMode="auto">
          <a:xfrm>
            <a:off x="2441575" y="545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chemeClr val="tx1"/>
              </a:solidFill>
            </a:endParaRPr>
          </a:p>
        </p:txBody>
      </p:sp>
      <p:sp>
        <p:nvSpPr>
          <p:cNvPr id="8212" name="Rectangle 62"/>
          <p:cNvSpPr>
            <a:spLocks noChangeArrowheads="1"/>
          </p:cNvSpPr>
          <p:nvPr/>
        </p:nvSpPr>
        <p:spPr bwMode="auto">
          <a:xfrm>
            <a:off x="2441575" y="545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chemeClr val="tx1"/>
              </a:solidFill>
            </a:endParaRPr>
          </a:p>
        </p:txBody>
      </p:sp>
      <p:sp>
        <p:nvSpPr>
          <p:cNvPr id="8213" name="Text Box 64"/>
          <p:cNvSpPr txBox="1">
            <a:spLocks noChangeArrowheads="1"/>
          </p:cNvSpPr>
          <p:nvPr/>
        </p:nvSpPr>
        <p:spPr bwMode="auto">
          <a:xfrm>
            <a:off x="2625725" y="4279900"/>
            <a:ext cx="430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Equation of motion for a crack </a:t>
            </a:r>
          </a:p>
        </p:txBody>
      </p:sp>
      <p:grpSp>
        <p:nvGrpSpPr>
          <p:cNvPr id="8214" name="Group 75"/>
          <p:cNvGrpSpPr>
            <a:grpSpLocks/>
          </p:cNvGrpSpPr>
          <p:nvPr/>
        </p:nvGrpSpPr>
        <p:grpSpPr bwMode="auto">
          <a:xfrm>
            <a:off x="6837455" y="1047750"/>
            <a:ext cx="2166938" cy="1736725"/>
            <a:chOff x="295" y="1570"/>
            <a:chExt cx="2256" cy="1968"/>
          </a:xfrm>
        </p:grpSpPr>
        <p:grpSp>
          <p:nvGrpSpPr>
            <p:cNvPr id="8232" name="Group 76"/>
            <p:cNvGrpSpPr>
              <a:grpSpLocks/>
            </p:cNvGrpSpPr>
            <p:nvPr/>
          </p:nvGrpSpPr>
          <p:grpSpPr bwMode="auto">
            <a:xfrm>
              <a:off x="295" y="1570"/>
              <a:ext cx="2256" cy="1968"/>
              <a:chOff x="204" y="890"/>
              <a:chExt cx="2256" cy="1968"/>
            </a:xfrm>
          </p:grpSpPr>
          <p:grpSp>
            <p:nvGrpSpPr>
              <p:cNvPr id="8234" name="Group 77"/>
              <p:cNvGrpSpPr>
                <a:grpSpLocks/>
              </p:cNvGrpSpPr>
              <p:nvPr/>
            </p:nvGrpSpPr>
            <p:grpSpPr bwMode="auto">
              <a:xfrm>
                <a:off x="204" y="890"/>
                <a:ext cx="2256" cy="1968"/>
                <a:chOff x="204" y="890"/>
                <a:chExt cx="2256" cy="1968"/>
              </a:xfrm>
            </p:grpSpPr>
            <p:grpSp>
              <p:nvGrpSpPr>
                <p:cNvPr id="8236" name="Group 78"/>
                <p:cNvGrpSpPr>
                  <a:grpSpLocks/>
                </p:cNvGrpSpPr>
                <p:nvPr/>
              </p:nvGrpSpPr>
              <p:grpSpPr bwMode="auto">
                <a:xfrm>
                  <a:off x="780" y="1521"/>
                  <a:ext cx="864" cy="185"/>
                  <a:chOff x="240" y="2359"/>
                  <a:chExt cx="864" cy="185"/>
                </a:xfrm>
              </p:grpSpPr>
              <p:sp>
                <p:nvSpPr>
                  <p:cNvPr id="8256" name="Freeform 79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257" name="Freeform 80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237" name="Group 81"/>
                <p:cNvGrpSpPr>
                  <a:grpSpLocks/>
                </p:cNvGrpSpPr>
                <p:nvPr/>
              </p:nvGrpSpPr>
              <p:grpSpPr bwMode="auto">
                <a:xfrm>
                  <a:off x="204" y="2097"/>
                  <a:ext cx="864" cy="185"/>
                  <a:chOff x="240" y="2359"/>
                  <a:chExt cx="864" cy="185"/>
                </a:xfrm>
              </p:grpSpPr>
              <p:sp>
                <p:nvSpPr>
                  <p:cNvPr id="8254" name="Freeform 82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255" name="Freeform 83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8238" name="Freeform 84"/>
                <p:cNvSpPr>
                  <a:spLocks/>
                </p:cNvSpPr>
                <p:nvPr/>
              </p:nvSpPr>
              <p:spPr bwMode="auto">
                <a:xfrm>
                  <a:off x="1068" y="1562"/>
                  <a:ext cx="576" cy="624"/>
                </a:xfrm>
                <a:custGeom>
                  <a:avLst/>
                  <a:gdLst>
                    <a:gd name="T0" fmla="*/ 0 w 576"/>
                    <a:gd name="T1" fmla="*/ 624 h 624"/>
                    <a:gd name="T2" fmla="*/ 144 w 576"/>
                    <a:gd name="T3" fmla="*/ 576 h 624"/>
                    <a:gd name="T4" fmla="*/ 144 w 576"/>
                    <a:gd name="T5" fmla="*/ 528 h 624"/>
                    <a:gd name="T6" fmla="*/ 144 w 576"/>
                    <a:gd name="T7" fmla="*/ 480 h 624"/>
                    <a:gd name="T8" fmla="*/ 192 w 576"/>
                    <a:gd name="T9" fmla="*/ 480 h 624"/>
                    <a:gd name="T10" fmla="*/ 192 w 576"/>
                    <a:gd name="T11" fmla="*/ 432 h 624"/>
                    <a:gd name="T12" fmla="*/ 192 w 576"/>
                    <a:gd name="T13" fmla="*/ 336 h 624"/>
                    <a:gd name="T14" fmla="*/ 288 w 576"/>
                    <a:gd name="T15" fmla="*/ 288 h 624"/>
                    <a:gd name="T16" fmla="*/ 384 w 576"/>
                    <a:gd name="T17" fmla="*/ 240 h 624"/>
                    <a:gd name="T18" fmla="*/ 384 w 576"/>
                    <a:gd name="T19" fmla="*/ 144 h 624"/>
                    <a:gd name="T20" fmla="*/ 432 w 576"/>
                    <a:gd name="T21" fmla="*/ 96 h 624"/>
                    <a:gd name="T22" fmla="*/ 480 w 576"/>
                    <a:gd name="T23" fmla="*/ 96 h 624"/>
                    <a:gd name="T24" fmla="*/ 528 w 576"/>
                    <a:gd name="T25" fmla="*/ 96 h 624"/>
                    <a:gd name="T26" fmla="*/ 576 w 576"/>
                    <a:gd name="T27" fmla="*/ 0 h 6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76"/>
                    <a:gd name="T43" fmla="*/ 0 h 624"/>
                    <a:gd name="T44" fmla="*/ 576 w 576"/>
                    <a:gd name="T45" fmla="*/ 624 h 6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76" h="624">
                      <a:moveTo>
                        <a:pt x="0" y="624"/>
                      </a:moveTo>
                      <a:cubicBezTo>
                        <a:pt x="60" y="608"/>
                        <a:pt x="120" y="592"/>
                        <a:pt x="144" y="576"/>
                      </a:cubicBezTo>
                      <a:cubicBezTo>
                        <a:pt x="168" y="560"/>
                        <a:pt x="144" y="544"/>
                        <a:pt x="144" y="528"/>
                      </a:cubicBezTo>
                      <a:cubicBezTo>
                        <a:pt x="144" y="512"/>
                        <a:pt x="136" y="488"/>
                        <a:pt x="144" y="480"/>
                      </a:cubicBezTo>
                      <a:cubicBezTo>
                        <a:pt x="152" y="472"/>
                        <a:pt x="184" y="488"/>
                        <a:pt x="192" y="480"/>
                      </a:cubicBezTo>
                      <a:cubicBezTo>
                        <a:pt x="200" y="472"/>
                        <a:pt x="192" y="456"/>
                        <a:pt x="192" y="432"/>
                      </a:cubicBezTo>
                      <a:cubicBezTo>
                        <a:pt x="192" y="408"/>
                        <a:pt x="176" y="360"/>
                        <a:pt x="192" y="336"/>
                      </a:cubicBezTo>
                      <a:cubicBezTo>
                        <a:pt x="208" y="312"/>
                        <a:pt x="256" y="304"/>
                        <a:pt x="288" y="288"/>
                      </a:cubicBezTo>
                      <a:cubicBezTo>
                        <a:pt x="320" y="272"/>
                        <a:pt x="368" y="264"/>
                        <a:pt x="384" y="240"/>
                      </a:cubicBezTo>
                      <a:cubicBezTo>
                        <a:pt x="400" y="216"/>
                        <a:pt x="376" y="168"/>
                        <a:pt x="384" y="144"/>
                      </a:cubicBezTo>
                      <a:cubicBezTo>
                        <a:pt x="392" y="120"/>
                        <a:pt x="416" y="104"/>
                        <a:pt x="432" y="96"/>
                      </a:cubicBezTo>
                      <a:cubicBezTo>
                        <a:pt x="448" y="88"/>
                        <a:pt x="464" y="96"/>
                        <a:pt x="480" y="96"/>
                      </a:cubicBezTo>
                      <a:cubicBezTo>
                        <a:pt x="496" y="96"/>
                        <a:pt x="512" y="112"/>
                        <a:pt x="528" y="96"/>
                      </a:cubicBezTo>
                      <a:cubicBezTo>
                        <a:pt x="544" y="80"/>
                        <a:pt x="560" y="40"/>
                        <a:pt x="576" y="0"/>
                      </a:cubicBezTo>
                    </a:path>
                  </a:pathLst>
                </a:custGeom>
                <a:noFill/>
                <a:ln w="5080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8239" name="Group 85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0" y="896"/>
                  <a:chExt cx="2256" cy="1968"/>
                </a:xfrm>
              </p:grpSpPr>
              <p:sp>
                <p:nvSpPr>
                  <p:cNvPr id="8240" name="Line 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6" y="2240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241" name="Line 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242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776" y="896"/>
                    <a:ext cx="0" cy="6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243" name="AutoShape 89"/>
                  <p:cNvSpPr>
                    <a:spLocks noChangeArrowheads="1"/>
                  </p:cNvSpPr>
                  <p:nvPr/>
                </p:nvSpPr>
                <p:spPr bwMode="auto">
                  <a:xfrm>
                    <a:off x="200" y="896"/>
                    <a:ext cx="2256" cy="624"/>
                  </a:xfrm>
                  <a:prstGeom prst="parallelogram">
                    <a:avLst>
                      <a:gd name="adj" fmla="val 90385"/>
                    </a:avLst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44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1520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245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896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246" name="Line 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8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247" name="Line 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864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248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200" y="2240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249" name="Line 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664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250" name="Line 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568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8251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496" y="1799"/>
                    <a:ext cx="816" cy="185"/>
                    <a:chOff x="240" y="2359"/>
                    <a:chExt cx="864" cy="185"/>
                  </a:xfrm>
                </p:grpSpPr>
                <p:sp>
                  <p:nvSpPr>
                    <p:cNvPr id="8252" name="Freeform 98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8253" name="Freeform 99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8235" name="Line 100"/>
              <p:cNvSpPr>
                <a:spLocks noChangeShapeType="1"/>
              </p:cNvSpPr>
              <p:nvPr/>
            </p:nvSpPr>
            <p:spPr bwMode="auto">
              <a:xfrm>
                <a:off x="204" y="1525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8233" name="Line 101"/>
            <p:cNvSpPr>
              <a:spLocks noChangeShapeType="1"/>
            </p:cNvSpPr>
            <p:nvPr/>
          </p:nvSpPr>
          <p:spPr bwMode="auto">
            <a:xfrm>
              <a:off x="884" y="284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215" name="Line 102"/>
          <p:cNvSpPr>
            <a:spLocks noChangeShapeType="1"/>
          </p:cNvSpPr>
          <p:nvPr/>
        </p:nvSpPr>
        <p:spPr bwMode="auto">
          <a:xfrm flipH="1">
            <a:off x="6683468" y="2786063"/>
            <a:ext cx="1492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16" name="Text Box 103"/>
          <p:cNvSpPr txBox="1">
            <a:spLocks noChangeArrowheads="1"/>
          </p:cNvSpPr>
          <p:nvPr/>
        </p:nvSpPr>
        <p:spPr bwMode="auto">
          <a:xfrm>
            <a:off x="6556468" y="23653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z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8217" name="Line 104"/>
          <p:cNvSpPr>
            <a:spLocks noChangeShapeType="1"/>
          </p:cNvSpPr>
          <p:nvPr/>
        </p:nvSpPr>
        <p:spPr bwMode="auto">
          <a:xfrm>
            <a:off x="8390030" y="2781300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18" name="Text Box 105"/>
          <p:cNvSpPr txBox="1">
            <a:spLocks noChangeArrowheads="1"/>
          </p:cNvSpPr>
          <p:nvPr/>
        </p:nvSpPr>
        <p:spPr bwMode="auto">
          <a:xfrm>
            <a:off x="8586880" y="27336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x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8219" name="Line 106"/>
          <p:cNvSpPr>
            <a:spLocks noChangeShapeType="1"/>
          </p:cNvSpPr>
          <p:nvPr/>
        </p:nvSpPr>
        <p:spPr bwMode="auto">
          <a:xfrm flipV="1">
            <a:off x="7815355" y="911225"/>
            <a:ext cx="0" cy="3889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20" name="Line 107"/>
          <p:cNvSpPr>
            <a:spLocks noChangeShapeType="1"/>
          </p:cNvSpPr>
          <p:nvPr/>
        </p:nvSpPr>
        <p:spPr bwMode="auto">
          <a:xfrm>
            <a:off x="7810593" y="2600325"/>
            <a:ext cx="1587" cy="4445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23" name="Text Box 111"/>
          <p:cNvSpPr txBox="1">
            <a:spLocks noChangeArrowheads="1"/>
          </p:cNvSpPr>
          <p:nvPr/>
        </p:nvSpPr>
        <p:spPr bwMode="auto">
          <a:xfrm>
            <a:off x="7850280" y="1870075"/>
            <a:ext cx="37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</a:rPr>
              <a:t>M</a:t>
            </a:r>
          </a:p>
        </p:txBody>
      </p:sp>
      <p:sp>
        <p:nvSpPr>
          <p:cNvPr id="8224" name="Line 112"/>
          <p:cNvSpPr>
            <a:spLocks noChangeShapeType="1"/>
          </p:cNvSpPr>
          <p:nvPr/>
        </p:nvSpPr>
        <p:spPr bwMode="auto">
          <a:xfrm flipH="1" flipV="1">
            <a:off x="6832693" y="1252538"/>
            <a:ext cx="1587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225" name="Text Box 113"/>
          <p:cNvSpPr txBox="1">
            <a:spLocks noChangeArrowheads="1"/>
          </p:cNvSpPr>
          <p:nvPr/>
        </p:nvSpPr>
        <p:spPr bwMode="auto">
          <a:xfrm>
            <a:off x="6823168" y="10033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y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8226" name="Text Box 45"/>
          <p:cNvSpPr txBox="1">
            <a:spLocks noChangeArrowheads="1"/>
          </p:cNvSpPr>
          <p:nvPr/>
        </p:nvSpPr>
        <p:spPr bwMode="auto">
          <a:xfrm>
            <a:off x="7783605" y="587375"/>
            <a:ext cx="708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000" b="0" dirty="0" err="1">
                <a:solidFill>
                  <a:schemeClr val="tx1"/>
                </a:solidFill>
                <a:latin typeface="Arial" charset="0"/>
              </a:rPr>
              <a:t>G</a:t>
            </a:r>
            <a:r>
              <a:rPr lang="fr-FR" sz="2000" b="0" baseline="30000" dirty="0" err="1">
                <a:solidFill>
                  <a:schemeClr val="tx1"/>
                </a:solidFill>
                <a:latin typeface="Arial" charset="0"/>
              </a:rPr>
              <a:t>ext</a:t>
            </a:r>
            <a:endParaRPr lang="fr-FR" sz="2000" b="0" baseline="30000" dirty="0">
              <a:solidFill>
                <a:schemeClr val="tx1"/>
              </a:solidFill>
            </a:endParaRPr>
          </a:p>
        </p:txBody>
      </p:sp>
      <p:graphicFrame>
        <p:nvGraphicFramePr>
          <p:cNvPr id="8197" name="Object 116"/>
          <p:cNvGraphicFramePr>
            <a:graphicFrameLocks noChangeAspect="1"/>
          </p:cNvGraphicFramePr>
          <p:nvPr/>
        </p:nvGraphicFramePr>
        <p:xfrm>
          <a:off x="4749800" y="3257550"/>
          <a:ext cx="4154488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15" name="Équation" r:id="rId7" imgW="2489040" imgH="469800" progId="Equation.3">
                  <p:embed/>
                </p:oleObj>
              </mc:Choice>
              <mc:Fallback>
                <p:oleObj name="Équation" r:id="rId7" imgW="2489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3257550"/>
                        <a:ext cx="4154488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7" name="Text Box 108"/>
          <p:cNvSpPr txBox="1">
            <a:spLocks noChangeArrowheads="1"/>
          </p:cNvSpPr>
          <p:nvPr/>
        </p:nvSpPr>
        <p:spPr bwMode="auto">
          <a:xfrm>
            <a:off x="7331075" y="4041775"/>
            <a:ext cx="1608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i="1" dirty="0">
                <a:solidFill>
                  <a:schemeClr val="tx1"/>
                </a:solidFill>
                <a:latin typeface="Times New Roman" charset="0"/>
              </a:rPr>
              <a:t>J</a:t>
            </a:r>
            <a:r>
              <a:rPr lang="fr-FR" sz="1600" i="1" dirty="0" smtClean="0">
                <a:solidFill>
                  <a:schemeClr val="tx1"/>
                </a:solidFill>
                <a:latin typeface="Times New Roman" charset="0"/>
              </a:rPr>
              <a:t>. </a:t>
            </a:r>
            <a:r>
              <a:rPr lang="fr-FR" sz="1600" i="1" dirty="0" err="1">
                <a:solidFill>
                  <a:schemeClr val="tx1"/>
                </a:solidFill>
                <a:latin typeface="Times New Roman" charset="0"/>
              </a:rPr>
              <a:t>Rice</a:t>
            </a:r>
            <a:r>
              <a:rPr lang="fr-FR" sz="1600" i="1" dirty="0">
                <a:solidFill>
                  <a:schemeClr val="tx1"/>
                </a:solidFill>
                <a:latin typeface="Times New Roman" charset="0"/>
              </a:rPr>
              <a:t> (1985)</a:t>
            </a:r>
          </a:p>
        </p:txBody>
      </p:sp>
      <p:sp>
        <p:nvSpPr>
          <p:cNvPr id="8228" name="Rectangle 3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9" name="Line 61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30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>
                <a:solidFill>
                  <a:srgbClr val="FF0000"/>
                </a:solidFill>
              </a:rPr>
              <a:t>1. Theory: deriving the equation of motion of a crack</a:t>
            </a:r>
          </a:p>
        </p:txBody>
      </p:sp>
      <p:sp>
        <p:nvSpPr>
          <p:cNvPr id="8231" name="Text Box 114"/>
          <p:cNvSpPr txBox="1">
            <a:spLocks noChangeArrowheads="1"/>
          </p:cNvSpPr>
          <p:nvPr/>
        </p:nvSpPr>
        <p:spPr bwMode="auto">
          <a:xfrm>
            <a:off x="0" y="55816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 i="1" dirty="0" smtClean="0">
                <a:solidFill>
                  <a:schemeClr val="tx1"/>
                </a:solidFill>
                <a:latin typeface="Times New Roman" charset="0"/>
              </a:rPr>
              <a:t>J. </a:t>
            </a:r>
            <a:r>
              <a:rPr lang="fr-FR" sz="1600" i="1" dirty="0" err="1" smtClean="0">
                <a:solidFill>
                  <a:schemeClr val="tx1"/>
                </a:solidFill>
                <a:latin typeface="Times New Roman" charset="0"/>
              </a:rPr>
              <a:t>Schmittbuhl</a:t>
            </a:r>
            <a:r>
              <a:rPr lang="fr-FR" sz="1600" i="1" dirty="0" smtClean="0">
                <a:solidFill>
                  <a:schemeClr val="tx1"/>
                </a:solidFill>
                <a:latin typeface="Times New Roman" charset="0"/>
              </a:rPr>
              <a:t> et al. 1995, D</a:t>
            </a:r>
            <a:r>
              <a:rPr lang="fr-FR" sz="1600" i="1" dirty="0">
                <a:solidFill>
                  <a:schemeClr val="tx1"/>
                </a:solidFill>
                <a:latin typeface="Times New Roman" charset="0"/>
              </a:rPr>
              <a:t>. </a:t>
            </a:r>
            <a:r>
              <a:rPr lang="fr-FR" sz="1600" i="1" dirty="0" err="1">
                <a:solidFill>
                  <a:schemeClr val="tx1"/>
                </a:solidFill>
                <a:latin typeface="Times New Roman" charset="0"/>
              </a:rPr>
              <a:t>Bonamy</a:t>
            </a:r>
            <a:r>
              <a:rPr lang="fr-FR" sz="1600" i="1" dirty="0">
                <a:solidFill>
                  <a:schemeClr val="tx1"/>
                </a:solidFill>
                <a:latin typeface="Times New Roman" charset="0"/>
              </a:rPr>
              <a:t> </a:t>
            </a:r>
            <a:r>
              <a:rPr lang="fr-FR" sz="1600" i="1" dirty="0" smtClean="0">
                <a:solidFill>
                  <a:schemeClr val="tx1"/>
                </a:solidFill>
                <a:latin typeface="Times New Roman" charset="0"/>
              </a:rPr>
              <a:t>et al. </a:t>
            </a:r>
            <a:r>
              <a:rPr lang="fr-FR" sz="1600" i="1" dirty="0">
                <a:solidFill>
                  <a:schemeClr val="tx1"/>
                </a:solidFill>
                <a:latin typeface="Times New Roman" charset="0"/>
              </a:rPr>
              <a:t>2008, L. Ponson et al</a:t>
            </a:r>
            <a:r>
              <a:rPr lang="fr-FR" sz="1600" i="1" dirty="0" smtClean="0">
                <a:solidFill>
                  <a:schemeClr val="tx1"/>
                </a:solidFill>
                <a:latin typeface="Times New Roman" charset="0"/>
              </a:rPr>
              <a:t>. </a:t>
            </a:r>
            <a:r>
              <a:rPr lang="fr-FR" sz="1600" i="1" dirty="0">
                <a:solidFill>
                  <a:schemeClr val="tx1"/>
                </a:solidFill>
                <a:latin typeface="Times New Roman" charset="0"/>
              </a:rPr>
              <a:t>2010</a:t>
            </a:r>
          </a:p>
        </p:txBody>
      </p:sp>
      <p:sp>
        <p:nvSpPr>
          <p:cNvPr id="66" name="Line 96"/>
          <p:cNvSpPr>
            <a:spLocks noChangeShapeType="1"/>
          </p:cNvSpPr>
          <p:nvPr/>
        </p:nvSpPr>
        <p:spPr bwMode="auto">
          <a:xfrm>
            <a:off x="7158130" y="1931988"/>
            <a:ext cx="6492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" name="Text Box 97"/>
          <p:cNvSpPr txBox="1">
            <a:spLocks noChangeArrowheads="1"/>
          </p:cNvSpPr>
          <p:nvPr/>
        </p:nvSpPr>
        <p:spPr bwMode="auto">
          <a:xfrm>
            <a:off x="7286998" y="1617009"/>
            <a:ext cx="7008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FF0000"/>
                </a:solidFill>
              </a:rPr>
              <a:t>f(</a:t>
            </a:r>
            <a:r>
              <a:rPr lang="en-US" sz="1500" dirty="0" err="1">
                <a:solidFill>
                  <a:srgbClr val="FF0000"/>
                </a:solidFill>
              </a:rPr>
              <a:t>z,t</a:t>
            </a:r>
            <a:r>
              <a:rPr lang="en-US" sz="1500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69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11443"/>
              </p:ext>
            </p:extLst>
          </p:nvPr>
        </p:nvGraphicFramePr>
        <p:xfrm>
          <a:off x="1109663" y="4713288"/>
          <a:ext cx="706596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16" name="Équation" r:id="rId9" imgW="4102100" imgH="495300" progId="Equation.3">
                  <p:embed/>
                </p:oleObj>
              </mc:Choice>
              <mc:Fallback>
                <p:oleObj name="Équation" r:id="rId9" imgW="41021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663" y="4713288"/>
                        <a:ext cx="7065962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 Box 53"/>
          <p:cNvSpPr txBox="1">
            <a:spLocks noChangeArrowheads="1"/>
          </p:cNvSpPr>
          <p:nvPr/>
        </p:nvSpPr>
        <p:spPr bwMode="auto">
          <a:xfrm>
            <a:off x="4755997" y="1170453"/>
            <a:ext cx="21468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Fracture energy fluctuations</a:t>
            </a:r>
            <a:endParaRPr lang="en-US" dirty="0"/>
          </a:p>
        </p:txBody>
      </p:sp>
      <p:sp>
        <p:nvSpPr>
          <p:cNvPr id="68" name="Text Box 55"/>
          <p:cNvSpPr txBox="1">
            <a:spLocks noChangeArrowheads="1"/>
          </p:cNvSpPr>
          <p:nvPr/>
        </p:nvSpPr>
        <p:spPr bwMode="auto">
          <a:xfrm>
            <a:off x="4584235" y="125571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14129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Text Box 44"/>
          <p:cNvSpPr txBox="1">
            <a:spLocks noChangeArrowheads="1"/>
          </p:cNvSpPr>
          <p:nvPr/>
        </p:nvSpPr>
        <p:spPr bwMode="auto">
          <a:xfrm>
            <a:off x="1050925" y="2962275"/>
            <a:ext cx="333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Elasticity of the material  </a:t>
            </a:r>
          </a:p>
        </p:txBody>
      </p:sp>
      <p:sp>
        <p:nvSpPr>
          <p:cNvPr id="9225" name="Line 45"/>
          <p:cNvSpPr>
            <a:spLocks noChangeShapeType="1"/>
          </p:cNvSpPr>
          <p:nvPr/>
        </p:nvSpPr>
        <p:spPr bwMode="auto">
          <a:xfrm flipV="1">
            <a:off x="138113" y="3679825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26" name="Text Box 46"/>
          <p:cNvSpPr txBox="1">
            <a:spLocks noChangeArrowheads="1"/>
          </p:cNvSpPr>
          <p:nvPr/>
        </p:nvSpPr>
        <p:spPr bwMode="auto">
          <a:xfrm>
            <a:off x="1081088" y="3492500"/>
            <a:ext cx="430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Crack front as an elastic line: </a:t>
            </a:r>
          </a:p>
        </p:txBody>
      </p:sp>
      <p:graphicFrame>
        <p:nvGraphicFramePr>
          <p:cNvPr id="9218" name="Object 48"/>
          <p:cNvGraphicFramePr>
            <a:graphicFrameLocks noChangeAspect="1"/>
          </p:cNvGraphicFramePr>
          <p:nvPr/>
        </p:nvGraphicFramePr>
        <p:xfrm>
          <a:off x="4446588" y="1546225"/>
          <a:ext cx="152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29" name="Equation" r:id="rId4" imgW="152280" imgH="317160" progId="Equation.3">
                  <p:embed/>
                </p:oleObj>
              </mc:Choice>
              <mc:Fallback>
                <p:oleObj name="Equation" r:id="rId4" imgW="152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1546225"/>
                        <a:ext cx="1524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49"/>
          <p:cNvGraphicFramePr>
            <a:graphicFrameLocks noChangeAspect="1"/>
          </p:cNvGraphicFramePr>
          <p:nvPr/>
        </p:nvGraphicFramePr>
        <p:xfrm>
          <a:off x="4446588" y="1546225"/>
          <a:ext cx="152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30" name="Equation" r:id="rId6" imgW="152280" imgH="317160" progId="Equation.3">
                  <p:embed/>
                </p:oleObj>
              </mc:Choice>
              <mc:Fallback>
                <p:oleObj name="Equation" r:id="rId6" imgW="152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1546225"/>
                        <a:ext cx="1524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7" name="Text Box 50"/>
          <p:cNvSpPr txBox="1">
            <a:spLocks noChangeArrowheads="1"/>
          </p:cNvSpPr>
          <p:nvPr/>
        </p:nvSpPr>
        <p:spPr bwMode="auto">
          <a:xfrm>
            <a:off x="977900" y="1277938"/>
            <a:ext cx="1985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Real material  =</a:t>
            </a:r>
          </a:p>
        </p:txBody>
      </p:sp>
      <p:sp>
        <p:nvSpPr>
          <p:cNvPr id="9228" name="Line 51"/>
          <p:cNvSpPr>
            <a:spLocks noChangeShapeType="1"/>
          </p:cNvSpPr>
          <p:nvPr/>
        </p:nvSpPr>
        <p:spPr bwMode="auto">
          <a:xfrm flipV="1">
            <a:off x="128588" y="2209800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29" name="Text Box 52"/>
          <p:cNvSpPr txBox="1">
            <a:spLocks noChangeArrowheads="1"/>
          </p:cNvSpPr>
          <p:nvPr/>
        </p:nvSpPr>
        <p:spPr bwMode="auto">
          <a:xfrm>
            <a:off x="1347788" y="2003425"/>
            <a:ext cx="5176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 G</a:t>
            </a:r>
            <a:r>
              <a:rPr lang="en-US" baseline="-25000" dirty="0"/>
              <a:t>C</a:t>
            </a:r>
            <a:r>
              <a:rPr lang="en-US" dirty="0"/>
              <a:t>(M)     =  </a:t>
            </a:r>
            <a:r>
              <a:rPr lang="en-US" dirty="0" smtClean="0"/>
              <a:t>     </a:t>
            </a:r>
            <a:r>
              <a:rPr lang="en-US" dirty="0"/>
              <a:t>&lt;G</a:t>
            </a:r>
            <a:r>
              <a:rPr lang="en-US" baseline="-25000" dirty="0"/>
              <a:t>C</a:t>
            </a:r>
            <a:r>
              <a:rPr lang="en-US" dirty="0"/>
              <a:t>&gt;     </a:t>
            </a:r>
            <a:r>
              <a:rPr lang="en-US" dirty="0" smtClean="0"/>
              <a:t>  </a:t>
            </a:r>
            <a:r>
              <a:rPr lang="en-US" dirty="0"/>
              <a:t>+ </a:t>
            </a:r>
            <a:r>
              <a:rPr lang="en-US" dirty="0" smtClean="0"/>
              <a:t>  </a:t>
            </a:r>
            <a:r>
              <a:rPr lang="en-US" dirty="0" smtClean="0"/>
              <a:t>   </a:t>
            </a:r>
            <a:r>
              <a:rPr lang="el-GR" dirty="0" smtClean="0"/>
              <a:t>δ</a:t>
            </a:r>
            <a:r>
              <a:rPr lang="fr-FR" dirty="0" err="1" smtClean="0"/>
              <a:t>G</a:t>
            </a:r>
            <a:r>
              <a:rPr lang="fr-FR" baseline="-25000" dirty="0" err="1" smtClean="0"/>
              <a:t>c</a:t>
            </a:r>
            <a:r>
              <a:rPr lang="en-US" dirty="0" smtClean="0"/>
              <a:t>(</a:t>
            </a:r>
            <a:r>
              <a:rPr lang="en-US" dirty="0"/>
              <a:t>M)</a:t>
            </a:r>
            <a:endParaRPr lang="el-GR" dirty="0"/>
          </a:p>
        </p:txBody>
      </p:sp>
      <p:sp>
        <p:nvSpPr>
          <p:cNvPr id="9231" name="Text Box 54"/>
          <p:cNvSpPr txBox="1">
            <a:spLocks noChangeArrowheads="1"/>
          </p:cNvSpPr>
          <p:nvPr/>
        </p:nvSpPr>
        <p:spPr bwMode="auto">
          <a:xfrm>
            <a:off x="2998788" y="1174750"/>
            <a:ext cx="1627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Homogeneous</a:t>
            </a:r>
          </a:p>
          <a:p>
            <a:pPr algn="ctr" eaLnBrk="1" hangingPunct="1"/>
            <a:r>
              <a:rPr lang="en-US"/>
              <a:t>material</a:t>
            </a:r>
          </a:p>
        </p:txBody>
      </p:sp>
      <p:sp>
        <p:nvSpPr>
          <p:cNvPr id="9234" name="Rectangle 60"/>
          <p:cNvSpPr>
            <a:spLocks noChangeArrowheads="1"/>
          </p:cNvSpPr>
          <p:nvPr/>
        </p:nvSpPr>
        <p:spPr bwMode="auto">
          <a:xfrm>
            <a:off x="2441575" y="545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chemeClr val="tx1"/>
              </a:solidFill>
            </a:endParaRPr>
          </a:p>
        </p:txBody>
      </p:sp>
      <p:sp>
        <p:nvSpPr>
          <p:cNvPr id="9235" name="Rectangle 61"/>
          <p:cNvSpPr>
            <a:spLocks noChangeArrowheads="1"/>
          </p:cNvSpPr>
          <p:nvPr/>
        </p:nvSpPr>
        <p:spPr bwMode="auto">
          <a:xfrm>
            <a:off x="2441575" y="545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chemeClr val="tx1"/>
              </a:solidFill>
            </a:endParaRPr>
          </a:p>
        </p:txBody>
      </p:sp>
      <p:sp>
        <p:nvSpPr>
          <p:cNvPr id="9236" name="Rectangle 62"/>
          <p:cNvSpPr>
            <a:spLocks noChangeArrowheads="1"/>
          </p:cNvSpPr>
          <p:nvPr/>
        </p:nvSpPr>
        <p:spPr bwMode="auto">
          <a:xfrm>
            <a:off x="2441575" y="545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chemeClr val="tx1"/>
              </a:solidFill>
            </a:endParaRPr>
          </a:p>
        </p:txBody>
      </p:sp>
      <p:sp>
        <p:nvSpPr>
          <p:cNvPr id="9237" name="Text Box 64"/>
          <p:cNvSpPr txBox="1">
            <a:spLocks noChangeArrowheads="1"/>
          </p:cNvSpPr>
          <p:nvPr/>
        </p:nvSpPr>
        <p:spPr bwMode="auto">
          <a:xfrm>
            <a:off x="2625725" y="4279900"/>
            <a:ext cx="430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Equation of motion for a crack </a:t>
            </a:r>
          </a:p>
        </p:txBody>
      </p:sp>
      <p:grpSp>
        <p:nvGrpSpPr>
          <p:cNvPr id="9238" name="Group 75"/>
          <p:cNvGrpSpPr>
            <a:grpSpLocks/>
          </p:cNvGrpSpPr>
          <p:nvPr/>
        </p:nvGrpSpPr>
        <p:grpSpPr bwMode="auto">
          <a:xfrm>
            <a:off x="6837455" y="1047750"/>
            <a:ext cx="2166938" cy="1736725"/>
            <a:chOff x="295" y="1570"/>
            <a:chExt cx="2256" cy="1968"/>
          </a:xfrm>
        </p:grpSpPr>
        <p:grpSp>
          <p:nvGrpSpPr>
            <p:cNvPr id="9258" name="Group 76"/>
            <p:cNvGrpSpPr>
              <a:grpSpLocks/>
            </p:cNvGrpSpPr>
            <p:nvPr/>
          </p:nvGrpSpPr>
          <p:grpSpPr bwMode="auto">
            <a:xfrm>
              <a:off x="295" y="1570"/>
              <a:ext cx="2256" cy="1968"/>
              <a:chOff x="204" y="890"/>
              <a:chExt cx="2256" cy="1968"/>
            </a:xfrm>
          </p:grpSpPr>
          <p:grpSp>
            <p:nvGrpSpPr>
              <p:cNvPr id="9260" name="Group 77"/>
              <p:cNvGrpSpPr>
                <a:grpSpLocks/>
              </p:cNvGrpSpPr>
              <p:nvPr/>
            </p:nvGrpSpPr>
            <p:grpSpPr bwMode="auto">
              <a:xfrm>
                <a:off x="204" y="890"/>
                <a:ext cx="2256" cy="1968"/>
                <a:chOff x="204" y="890"/>
                <a:chExt cx="2256" cy="1968"/>
              </a:xfrm>
            </p:grpSpPr>
            <p:grpSp>
              <p:nvGrpSpPr>
                <p:cNvPr id="9262" name="Group 78"/>
                <p:cNvGrpSpPr>
                  <a:grpSpLocks/>
                </p:cNvGrpSpPr>
                <p:nvPr/>
              </p:nvGrpSpPr>
              <p:grpSpPr bwMode="auto">
                <a:xfrm>
                  <a:off x="780" y="1521"/>
                  <a:ext cx="864" cy="185"/>
                  <a:chOff x="240" y="2359"/>
                  <a:chExt cx="864" cy="185"/>
                </a:xfrm>
              </p:grpSpPr>
              <p:sp>
                <p:nvSpPr>
                  <p:cNvPr id="9282" name="Freeform 79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9283" name="Freeform 80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9263" name="Group 81"/>
                <p:cNvGrpSpPr>
                  <a:grpSpLocks/>
                </p:cNvGrpSpPr>
                <p:nvPr/>
              </p:nvGrpSpPr>
              <p:grpSpPr bwMode="auto">
                <a:xfrm>
                  <a:off x="204" y="2097"/>
                  <a:ext cx="864" cy="185"/>
                  <a:chOff x="240" y="2359"/>
                  <a:chExt cx="864" cy="185"/>
                </a:xfrm>
              </p:grpSpPr>
              <p:sp>
                <p:nvSpPr>
                  <p:cNvPr id="9280" name="Freeform 82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9281" name="Freeform 83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9264" name="Freeform 84"/>
                <p:cNvSpPr>
                  <a:spLocks/>
                </p:cNvSpPr>
                <p:nvPr/>
              </p:nvSpPr>
              <p:spPr bwMode="auto">
                <a:xfrm>
                  <a:off x="1068" y="1562"/>
                  <a:ext cx="576" cy="624"/>
                </a:xfrm>
                <a:custGeom>
                  <a:avLst/>
                  <a:gdLst>
                    <a:gd name="T0" fmla="*/ 0 w 576"/>
                    <a:gd name="T1" fmla="*/ 624 h 624"/>
                    <a:gd name="T2" fmla="*/ 144 w 576"/>
                    <a:gd name="T3" fmla="*/ 576 h 624"/>
                    <a:gd name="T4" fmla="*/ 144 w 576"/>
                    <a:gd name="T5" fmla="*/ 528 h 624"/>
                    <a:gd name="T6" fmla="*/ 144 w 576"/>
                    <a:gd name="T7" fmla="*/ 480 h 624"/>
                    <a:gd name="T8" fmla="*/ 192 w 576"/>
                    <a:gd name="T9" fmla="*/ 480 h 624"/>
                    <a:gd name="T10" fmla="*/ 192 w 576"/>
                    <a:gd name="T11" fmla="*/ 432 h 624"/>
                    <a:gd name="T12" fmla="*/ 192 w 576"/>
                    <a:gd name="T13" fmla="*/ 336 h 624"/>
                    <a:gd name="T14" fmla="*/ 288 w 576"/>
                    <a:gd name="T15" fmla="*/ 288 h 624"/>
                    <a:gd name="T16" fmla="*/ 384 w 576"/>
                    <a:gd name="T17" fmla="*/ 240 h 624"/>
                    <a:gd name="T18" fmla="*/ 384 w 576"/>
                    <a:gd name="T19" fmla="*/ 144 h 624"/>
                    <a:gd name="T20" fmla="*/ 432 w 576"/>
                    <a:gd name="T21" fmla="*/ 96 h 624"/>
                    <a:gd name="T22" fmla="*/ 480 w 576"/>
                    <a:gd name="T23" fmla="*/ 96 h 624"/>
                    <a:gd name="T24" fmla="*/ 528 w 576"/>
                    <a:gd name="T25" fmla="*/ 96 h 624"/>
                    <a:gd name="T26" fmla="*/ 576 w 576"/>
                    <a:gd name="T27" fmla="*/ 0 h 6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76"/>
                    <a:gd name="T43" fmla="*/ 0 h 624"/>
                    <a:gd name="T44" fmla="*/ 576 w 576"/>
                    <a:gd name="T45" fmla="*/ 624 h 6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76" h="624">
                      <a:moveTo>
                        <a:pt x="0" y="624"/>
                      </a:moveTo>
                      <a:cubicBezTo>
                        <a:pt x="60" y="608"/>
                        <a:pt x="120" y="592"/>
                        <a:pt x="144" y="576"/>
                      </a:cubicBezTo>
                      <a:cubicBezTo>
                        <a:pt x="168" y="560"/>
                        <a:pt x="144" y="544"/>
                        <a:pt x="144" y="528"/>
                      </a:cubicBezTo>
                      <a:cubicBezTo>
                        <a:pt x="144" y="512"/>
                        <a:pt x="136" y="488"/>
                        <a:pt x="144" y="480"/>
                      </a:cubicBezTo>
                      <a:cubicBezTo>
                        <a:pt x="152" y="472"/>
                        <a:pt x="184" y="488"/>
                        <a:pt x="192" y="480"/>
                      </a:cubicBezTo>
                      <a:cubicBezTo>
                        <a:pt x="200" y="472"/>
                        <a:pt x="192" y="456"/>
                        <a:pt x="192" y="432"/>
                      </a:cubicBezTo>
                      <a:cubicBezTo>
                        <a:pt x="192" y="408"/>
                        <a:pt x="176" y="360"/>
                        <a:pt x="192" y="336"/>
                      </a:cubicBezTo>
                      <a:cubicBezTo>
                        <a:pt x="208" y="312"/>
                        <a:pt x="256" y="304"/>
                        <a:pt x="288" y="288"/>
                      </a:cubicBezTo>
                      <a:cubicBezTo>
                        <a:pt x="320" y="272"/>
                        <a:pt x="368" y="264"/>
                        <a:pt x="384" y="240"/>
                      </a:cubicBezTo>
                      <a:cubicBezTo>
                        <a:pt x="400" y="216"/>
                        <a:pt x="376" y="168"/>
                        <a:pt x="384" y="144"/>
                      </a:cubicBezTo>
                      <a:cubicBezTo>
                        <a:pt x="392" y="120"/>
                        <a:pt x="416" y="104"/>
                        <a:pt x="432" y="96"/>
                      </a:cubicBezTo>
                      <a:cubicBezTo>
                        <a:pt x="448" y="88"/>
                        <a:pt x="464" y="96"/>
                        <a:pt x="480" y="96"/>
                      </a:cubicBezTo>
                      <a:cubicBezTo>
                        <a:pt x="496" y="96"/>
                        <a:pt x="512" y="112"/>
                        <a:pt x="528" y="96"/>
                      </a:cubicBezTo>
                      <a:cubicBezTo>
                        <a:pt x="544" y="80"/>
                        <a:pt x="560" y="40"/>
                        <a:pt x="576" y="0"/>
                      </a:cubicBezTo>
                    </a:path>
                  </a:pathLst>
                </a:custGeom>
                <a:noFill/>
                <a:ln w="5080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9265" name="Group 85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0" y="896"/>
                  <a:chExt cx="2256" cy="1968"/>
                </a:xfrm>
              </p:grpSpPr>
              <p:sp>
                <p:nvSpPr>
                  <p:cNvPr id="9266" name="Line 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6" y="2240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9267" name="Line 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9268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776" y="896"/>
                    <a:ext cx="0" cy="6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9269" name="AutoShape 89"/>
                  <p:cNvSpPr>
                    <a:spLocks noChangeArrowheads="1"/>
                  </p:cNvSpPr>
                  <p:nvPr/>
                </p:nvSpPr>
                <p:spPr bwMode="auto">
                  <a:xfrm>
                    <a:off x="200" y="896"/>
                    <a:ext cx="2256" cy="624"/>
                  </a:xfrm>
                  <a:prstGeom prst="parallelogram">
                    <a:avLst>
                      <a:gd name="adj" fmla="val 90385"/>
                    </a:avLst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70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1520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9271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896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9272" name="Line 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8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9273" name="Line 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864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9274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200" y="2240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9275" name="Line 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664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9276" name="Line 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568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9277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496" y="1799"/>
                    <a:ext cx="816" cy="185"/>
                    <a:chOff x="240" y="2359"/>
                    <a:chExt cx="864" cy="185"/>
                  </a:xfrm>
                </p:grpSpPr>
                <p:sp>
                  <p:nvSpPr>
                    <p:cNvPr id="9278" name="Freeform 98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279" name="Freeform 99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9261" name="Line 100"/>
              <p:cNvSpPr>
                <a:spLocks noChangeShapeType="1"/>
              </p:cNvSpPr>
              <p:nvPr/>
            </p:nvSpPr>
            <p:spPr bwMode="auto">
              <a:xfrm>
                <a:off x="204" y="1525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259" name="Line 101"/>
            <p:cNvSpPr>
              <a:spLocks noChangeShapeType="1"/>
            </p:cNvSpPr>
            <p:nvPr/>
          </p:nvSpPr>
          <p:spPr bwMode="auto">
            <a:xfrm>
              <a:off x="884" y="284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239" name="Line 102"/>
          <p:cNvSpPr>
            <a:spLocks noChangeShapeType="1"/>
          </p:cNvSpPr>
          <p:nvPr/>
        </p:nvSpPr>
        <p:spPr bwMode="auto">
          <a:xfrm flipH="1">
            <a:off x="6683468" y="2786063"/>
            <a:ext cx="1492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40" name="Text Box 103"/>
          <p:cNvSpPr txBox="1">
            <a:spLocks noChangeArrowheads="1"/>
          </p:cNvSpPr>
          <p:nvPr/>
        </p:nvSpPr>
        <p:spPr bwMode="auto">
          <a:xfrm>
            <a:off x="6556468" y="23653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z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9241" name="Line 104"/>
          <p:cNvSpPr>
            <a:spLocks noChangeShapeType="1"/>
          </p:cNvSpPr>
          <p:nvPr/>
        </p:nvSpPr>
        <p:spPr bwMode="auto">
          <a:xfrm>
            <a:off x="8390030" y="2781300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42" name="Text Box 105"/>
          <p:cNvSpPr txBox="1">
            <a:spLocks noChangeArrowheads="1"/>
          </p:cNvSpPr>
          <p:nvPr/>
        </p:nvSpPr>
        <p:spPr bwMode="auto">
          <a:xfrm>
            <a:off x="8586880" y="27336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x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9243" name="Line 106"/>
          <p:cNvSpPr>
            <a:spLocks noChangeShapeType="1"/>
          </p:cNvSpPr>
          <p:nvPr/>
        </p:nvSpPr>
        <p:spPr bwMode="auto">
          <a:xfrm flipV="1">
            <a:off x="7815355" y="911225"/>
            <a:ext cx="0" cy="3889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44" name="Line 107"/>
          <p:cNvSpPr>
            <a:spLocks noChangeShapeType="1"/>
          </p:cNvSpPr>
          <p:nvPr/>
        </p:nvSpPr>
        <p:spPr bwMode="auto">
          <a:xfrm>
            <a:off x="7810593" y="2600325"/>
            <a:ext cx="1587" cy="4445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47" name="Text Box 111"/>
          <p:cNvSpPr txBox="1">
            <a:spLocks noChangeArrowheads="1"/>
          </p:cNvSpPr>
          <p:nvPr/>
        </p:nvSpPr>
        <p:spPr bwMode="auto">
          <a:xfrm>
            <a:off x="7850280" y="1870075"/>
            <a:ext cx="37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</a:rPr>
              <a:t>M</a:t>
            </a:r>
          </a:p>
        </p:txBody>
      </p:sp>
      <p:sp>
        <p:nvSpPr>
          <p:cNvPr id="9248" name="Line 112"/>
          <p:cNvSpPr>
            <a:spLocks noChangeShapeType="1"/>
          </p:cNvSpPr>
          <p:nvPr/>
        </p:nvSpPr>
        <p:spPr bwMode="auto">
          <a:xfrm flipH="1" flipV="1">
            <a:off x="6832693" y="1252538"/>
            <a:ext cx="1587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49" name="Text Box 113"/>
          <p:cNvSpPr txBox="1">
            <a:spLocks noChangeArrowheads="1"/>
          </p:cNvSpPr>
          <p:nvPr/>
        </p:nvSpPr>
        <p:spPr bwMode="auto">
          <a:xfrm>
            <a:off x="6823168" y="10033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b="0">
                <a:solidFill>
                  <a:schemeClr val="tx1"/>
                </a:solidFill>
                <a:latin typeface="Arial" charset="0"/>
              </a:rPr>
              <a:t>y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9250" name="Text Box 45"/>
          <p:cNvSpPr txBox="1">
            <a:spLocks noChangeArrowheads="1"/>
          </p:cNvSpPr>
          <p:nvPr/>
        </p:nvSpPr>
        <p:spPr bwMode="auto">
          <a:xfrm>
            <a:off x="7783605" y="587375"/>
            <a:ext cx="708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000" b="0">
                <a:solidFill>
                  <a:schemeClr val="tx1"/>
                </a:solidFill>
                <a:latin typeface="Arial" charset="0"/>
              </a:rPr>
              <a:t>G</a:t>
            </a:r>
            <a:r>
              <a:rPr lang="fr-FR" sz="2000" b="0" baseline="30000">
                <a:solidFill>
                  <a:schemeClr val="tx1"/>
                </a:solidFill>
                <a:latin typeface="Arial" charset="0"/>
              </a:rPr>
              <a:t>ext</a:t>
            </a:r>
            <a:endParaRPr lang="fr-FR" sz="2000" b="0" baseline="30000">
              <a:solidFill>
                <a:schemeClr val="tx1"/>
              </a:solidFill>
            </a:endParaRPr>
          </a:p>
        </p:txBody>
      </p:sp>
      <p:graphicFrame>
        <p:nvGraphicFramePr>
          <p:cNvPr id="9221" name="Object 116"/>
          <p:cNvGraphicFramePr>
            <a:graphicFrameLocks noChangeAspect="1"/>
          </p:cNvGraphicFramePr>
          <p:nvPr/>
        </p:nvGraphicFramePr>
        <p:xfrm>
          <a:off x="4749800" y="3257550"/>
          <a:ext cx="4154488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31" name="Équation" r:id="rId7" imgW="2489040" imgH="469800" progId="Equation.3">
                  <p:embed/>
                </p:oleObj>
              </mc:Choice>
              <mc:Fallback>
                <p:oleObj name="Équation" r:id="rId7" imgW="2489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3257550"/>
                        <a:ext cx="4154488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51" name="Text Box 108"/>
          <p:cNvSpPr txBox="1">
            <a:spLocks noChangeArrowheads="1"/>
          </p:cNvSpPr>
          <p:nvPr/>
        </p:nvSpPr>
        <p:spPr bwMode="auto">
          <a:xfrm>
            <a:off x="7331075" y="4041775"/>
            <a:ext cx="1649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i="1" dirty="0">
                <a:solidFill>
                  <a:schemeClr val="tx1"/>
                </a:solidFill>
                <a:latin typeface="Times New Roman" charset="0"/>
              </a:rPr>
              <a:t>J</a:t>
            </a:r>
            <a:r>
              <a:rPr lang="fr-FR" sz="1600" i="1" dirty="0" smtClean="0">
                <a:solidFill>
                  <a:schemeClr val="tx1"/>
                </a:solidFill>
                <a:latin typeface="Times New Roman" charset="0"/>
              </a:rPr>
              <a:t>. </a:t>
            </a:r>
            <a:r>
              <a:rPr lang="fr-FR" sz="1600" i="1" dirty="0" err="1">
                <a:solidFill>
                  <a:schemeClr val="tx1"/>
                </a:solidFill>
                <a:latin typeface="Times New Roman" charset="0"/>
              </a:rPr>
              <a:t>Rice</a:t>
            </a:r>
            <a:r>
              <a:rPr lang="fr-FR" sz="1600" i="1" dirty="0">
                <a:solidFill>
                  <a:schemeClr val="tx1"/>
                </a:solidFill>
                <a:latin typeface="Times New Roman" charset="0"/>
              </a:rPr>
              <a:t> (1985)</a:t>
            </a:r>
          </a:p>
        </p:txBody>
      </p:sp>
      <p:sp>
        <p:nvSpPr>
          <p:cNvPr id="9252" name="Rectangle 3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53" name="Line 61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54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>
                <a:solidFill>
                  <a:srgbClr val="FF0000"/>
                </a:solidFill>
              </a:rPr>
              <a:t>1. Theory: deriving the equation of motion of a crack</a:t>
            </a:r>
          </a:p>
        </p:txBody>
      </p:sp>
      <p:sp>
        <p:nvSpPr>
          <p:cNvPr id="9255" name="Line 28"/>
          <p:cNvSpPr>
            <a:spLocks noChangeShapeType="1"/>
          </p:cNvSpPr>
          <p:nvPr/>
        </p:nvSpPr>
        <p:spPr bwMode="auto">
          <a:xfrm flipV="1">
            <a:off x="100014" y="6469250"/>
            <a:ext cx="674687" cy="0"/>
          </a:xfrm>
          <a:prstGeom prst="line">
            <a:avLst/>
          </a:prstGeom>
          <a:noFill/>
          <a:ln w="793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56" name="Text Box 64"/>
          <p:cNvSpPr txBox="1">
            <a:spLocks noChangeArrowheads="1"/>
          </p:cNvSpPr>
          <p:nvPr/>
        </p:nvSpPr>
        <p:spPr bwMode="auto">
          <a:xfrm>
            <a:off x="791885" y="6283976"/>
            <a:ext cx="8471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Crack propagation as an elastic interface driven in a </a:t>
            </a:r>
            <a:r>
              <a:rPr lang="en-US" dirty="0" smtClean="0">
                <a:solidFill>
                  <a:srgbClr val="FF0000"/>
                </a:solidFill>
              </a:rPr>
              <a:t>heterogeneous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plane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8" name="Line 96"/>
          <p:cNvSpPr>
            <a:spLocks noChangeShapeType="1"/>
          </p:cNvSpPr>
          <p:nvPr/>
        </p:nvSpPr>
        <p:spPr bwMode="auto">
          <a:xfrm>
            <a:off x="7158130" y="1931988"/>
            <a:ext cx="6492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" name="Text Box 97"/>
          <p:cNvSpPr txBox="1">
            <a:spLocks noChangeArrowheads="1"/>
          </p:cNvSpPr>
          <p:nvPr/>
        </p:nvSpPr>
        <p:spPr bwMode="auto">
          <a:xfrm>
            <a:off x="7286998" y="1617009"/>
            <a:ext cx="7008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FF0000"/>
                </a:solidFill>
              </a:rPr>
              <a:t>f(</a:t>
            </a:r>
            <a:r>
              <a:rPr lang="en-US" sz="1500" dirty="0" err="1">
                <a:solidFill>
                  <a:srgbClr val="FF0000"/>
                </a:solidFill>
              </a:rPr>
              <a:t>z,t</a:t>
            </a:r>
            <a:r>
              <a:rPr lang="en-US" sz="15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0" name="Text Box 114"/>
          <p:cNvSpPr txBox="1">
            <a:spLocks noChangeArrowheads="1"/>
          </p:cNvSpPr>
          <p:nvPr/>
        </p:nvSpPr>
        <p:spPr bwMode="auto">
          <a:xfrm>
            <a:off x="0" y="558165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 i="1" dirty="0" smtClean="0">
                <a:solidFill>
                  <a:schemeClr val="tx1"/>
                </a:solidFill>
                <a:latin typeface="Times New Roman" charset="0"/>
              </a:rPr>
              <a:t>J. </a:t>
            </a:r>
            <a:r>
              <a:rPr lang="fr-FR" sz="1600" i="1" dirty="0" err="1" smtClean="0">
                <a:solidFill>
                  <a:schemeClr val="tx1"/>
                </a:solidFill>
                <a:latin typeface="Times New Roman" charset="0"/>
              </a:rPr>
              <a:t>Schmittbuhl</a:t>
            </a:r>
            <a:r>
              <a:rPr lang="fr-FR" sz="1600" i="1" dirty="0" smtClean="0">
                <a:solidFill>
                  <a:schemeClr val="tx1"/>
                </a:solidFill>
                <a:latin typeface="Times New Roman" charset="0"/>
              </a:rPr>
              <a:t> et al. 1995, D</a:t>
            </a:r>
            <a:r>
              <a:rPr lang="fr-FR" sz="1600" i="1" dirty="0">
                <a:solidFill>
                  <a:schemeClr val="tx1"/>
                </a:solidFill>
                <a:latin typeface="Times New Roman" charset="0"/>
              </a:rPr>
              <a:t>. </a:t>
            </a:r>
            <a:r>
              <a:rPr lang="fr-FR" sz="1600" i="1" dirty="0" err="1">
                <a:solidFill>
                  <a:schemeClr val="tx1"/>
                </a:solidFill>
                <a:latin typeface="Times New Roman" charset="0"/>
              </a:rPr>
              <a:t>Bonamy</a:t>
            </a:r>
            <a:r>
              <a:rPr lang="fr-FR" sz="1600" i="1" dirty="0">
                <a:solidFill>
                  <a:schemeClr val="tx1"/>
                </a:solidFill>
                <a:latin typeface="Times New Roman" charset="0"/>
              </a:rPr>
              <a:t> </a:t>
            </a:r>
            <a:r>
              <a:rPr lang="fr-FR" sz="1600" i="1" dirty="0" smtClean="0">
                <a:solidFill>
                  <a:schemeClr val="tx1"/>
                </a:solidFill>
                <a:latin typeface="Times New Roman" charset="0"/>
              </a:rPr>
              <a:t>et al. </a:t>
            </a:r>
            <a:r>
              <a:rPr lang="fr-FR" sz="1600" i="1" dirty="0">
                <a:solidFill>
                  <a:schemeClr val="tx1"/>
                </a:solidFill>
                <a:latin typeface="Times New Roman" charset="0"/>
              </a:rPr>
              <a:t>2008, L. Ponson et al</a:t>
            </a:r>
            <a:r>
              <a:rPr lang="fr-FR" sz="1600" i="1" dirty="0" smtClean="0">
                <a:solidFill>
                  <a:schemeClr val="tx1"/>
                </a:solidFill>
                <a:latin typeface="Times New Roman" charset="0"/>
              </a:rPr>
              <a:t>. </a:t>
            </a:r>
            <a:r>
              <a:rPr lang="fr-FR" sz="1600" i="1" dirty="0">
                <a:solidFill>
                  <a:schemeClr val="tx1"/>
                </a:solidFill>
                <a:latin typeface="Times New Roman" charset="0"/>
              </a:rPr>
              <a:t>2010</a:t>
            </a:r>
          </a:p>
        </p:txBody>
      </p:sp>
      <p:graphicFrame>
        <p:nvGraphicFramePr>
          <p:cNvPr id="72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703093"/>
              </p:ext>
            </p:extLst>
          </p:nvPr>
        </p:nvGraphicFramePr>
        <p:xfrm>
          <a:off x="1109663" y="4713288"/>
          <a:ext cx="706596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32" name="Équation" r:id="rId9" imgW="4102100" imgH="495300" progId="Equation.3">
                  <p:embed/>
                </p:oleObj>
              </mc:Choice>
              <mc:Fallback>
                <p:oleObj name="Équation" r:id="rId9" imgW="41021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663" y="4713288"/>
                        <a:ext cx="7065962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 Box 53"/>
          <p:cNvSpPr txBox="1">
            <a:spLocks noChangeArrowheads="1"/>
          </p:cNvSpPr>
          <p:nvPr/>
        </p:nvSpPr>
        <p:spPr bwMode="auto">
          <a:xfrm>
            <a:off x="4755997" y="1170453"/>
            <a:ext cx="21468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Fracture energy fluctuations</a:t>
            </a:r>
            <a:endParaRPr lang="en-US" dirty="0"/>
          </a:p>
        </p:txBody>
      </p:sp>
      <p:sp>
        <p:nvSpPr>
          <p:cNvPr id="71" name="Text Box 55"/>
          <p:cNvSpPr txBox="1">
            <a:spLocks noChangeArrowheads="1"/>
          </p:cNvSpPr>
          <p:nvPr/>
        </p:nvSpPr>
        <p:spPr bwMode="auto">
          <a:xfrm>
            <a:off x="4584235" y="125571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8263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Text Box 50"/>
          <p:cNvSpPr txBox="1">
            <a:spLocks noChangeArrowheads="1"/>
          </p:cNvSpPr>
          <p:nvPr/>
        </p:nvSpPr>
        <p:spPr bwMode="auto">
          <a:xfrm>
            <a:off x="287338" y="827088"/>
            <a:ext cx="63039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>
                <a:solidFill>
                  <a:srgbClr val="FF0000"/>
                </a:solidFill>
              </a:rPr>
              <a:t>Predictions on the dynamics of cracks</a:t>
            </a:r>
          </a:p>
        </p:txBody>
      </p:sp>
      <p:sp>
        <p:nvSpPr>
          <p:cNvPr id="10246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0248" name="Groupe 111"/>
          <p:cNvGrpSpPr>
            <a:grpSpLocks/>
          </p:cNvGrpSpPr>
          <p:nvPr/>
        </p:nvGrpSpPr>
        <p:grpSpPr bwMode="auto">
          <a:xfrm>
            <a:off x="7043738" y="625475"/>
            <a:ext cx="1828800" cy="2151063"/>
            <a:chOff x="6824753" y="802279"/>
            <a:chExt cx="1828800" cy="2152283"/>
          </a:xfrm>
        </p:grpSpPr>
        <p:grpSp>
          <p:nvGrpSpPr>
            <p:cNvPr id="10255" name="Group 12"/>
            <p:cNvGrpSpPr>
              <a:grpSpLocks/>
            </p:cNvGrpSpPr>
            <p:nvPr/>
          </p:nvGrpSpPr>
          <p:grpSpPr bwMode="auto">
            <a:xfrm>
              <a:off x="6824753" y="931259"/>
              <a:ext cx="1828800" cy="1640755"/>
              <a:chOff x="295" y="1570"/>
              <a:chExt cx="2256" cy="1968"/>
            </a:xfrm>
          </p:grpSpPr>
          <p:grpSp>
            <p:nvGrpSpPr>
              <p:cNvPr id="10260" name="Group 13"/>
              <p:cNvGrpSpPr>
                <a:grpSpLocks/>
              </p:cNvGrpSpPr>
              <p:nvPr/>
            </p:nvGrpSpPr>
            <p:grpSpPr bwMode="auto">
              <a:xfrm>
                <a:off x="295" y="1570"/>
                <a:ext cx="2256" cy="1968"/>
                <a:chOff x="204" y="890"/>
                <a:chExt cx="2256" cy="1968"/>
              </a:xfrm>
            </p:grpSpPr>
            <p:grpSp>
              <p:nvGrpSpPr>
                <p:cNvPr id="10262" name="Group 14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4" y="890"/>
                  <a:chExt cx="2256" cy="1968"/>
                </a:xfrm>
              </p:grpSpPr>
              <p:grpSp>
                <p:nvGrpSpPr>
                  <p:cNvPr id="10264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780" y="1521"/>
                    <a:ext cx="864" cy="185"/>
                    <a:chOff x="240" y="2359"/>
                    <a:chExt cx="864" cy="185"/>
                  </a:xfrm>
                </p:grpSpPr>
                <p:sp>
                  <p:nvSpPr>
                    <p:cNvPr id="10284" name="Freeform 16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285" name="Freeform 17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0265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04" y="2097"/>
                    <a:ext cx="864" cy="185"/>
                    <a:chOff x="240" y="2359"/>
                    <a:chExt cx="864" cy="185"/>
                  </a:xfrm>
                </p:grpSpPr>
                <p:sp>
                  <p:nvSpPr>
                    <p:cNvPr id="10282" name="Freeform 19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283" name="Freeform 20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10266" name="Freeform 21"/>
                  <p:cNvSpPr>
                    <a:spLocks/>
                  </p:cNvSpPr>
                  <p:nvPr/>
                </p:nvSpPr>
                <p:spPr bwMode="auto">
                  <a:xfrm>
                    <a:off x="1068" y="1562"/>
                    <a:ext cx="576" cy="624"/>
                  </a:xfrm>
                  <a:custGeom>
                    <a:avLst/>
                    <a:gdLst>
                      <a:gd name="T0" fmla="*/ 0 w 576"/>
                      <a:gd name="T1" fmla="*/ 624 h 624"/>
                      <a:gd name="T2" fmla="*/ 144 w 576"/>
                      <a:gd name="T3" fmla="*/ 576 h 624"/>
                      <a:gd name="T4" fmla="*/ 144 w 576"/>
                      <a:gd name="T5" fmla="*/ 528 h 624"/>
                      <a:gd name="T6" fmla="*/ 144 w 576"/>
                      <a:gd name="T7" fmla="*/ 480 h 624"/>
                      <a:gd name="T8" fmla="*/ 192 w 576"/>
                      <a:gd name="T9" fmla="*/ 480 h 624"/>
                      <a:gd name="T10" fmla="*/ 192 w 576"/>
                      <a:gd name="T11" fmla="*/ 432 h 624"/>
                      <a:gd name="T12" fmla="*/ 192 w 576"/>
                      <a:gd name="T13" fmla="*/ 336 h 624"/>
                      <a:gd name="T14" fmla="*/ 288 w 576"/>
                      <a:gd name="T15" fmla="*/ 288 h 624"/>
                      <a:gd name="T16" fmla="*/ 384 w 576"/>
                      <a:gd name="T17" fmla="*/ 240 h 624"/>
                      <a:gd name="T18" fmla="*/ 384 w 576"/>
                      <a:gd name="T19" fmla="*/ 144 h 624"/>
                      <a:gd name="T20" fmla="*/ 432 w 576"/>
                      <a:gd name="T21" fmla="*/ 96 h 624"/>
                      <a:gd name="T22" fmla="*/ 480 w 576"/>
                      <a:gd name="T23" fmla="*/ 96 h 624"/>
                      <a:gd name="T24" fmla="*/ 528 w 576"/>
                      <a:gd name="T25" fmla="*/ 96 h 624"/>
                      <a:gd name="T26" fmla="*/ 576 w 576"/>
                      <a:gd name="T27" fmla="*/ 0 h 62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576"/>
                      <a:gd name="T43" fmla="*/ 0 h 624"/>
                      <a:gd name="T44" fmla="*/ 576 w 576"/>
                      <a:gd name="T45" fmla="*/ 624 h 62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576" h="624">
                        <a:moveTo>
                          <a:pt x="0" y="624"/>
                        </a:moveTo>
                        <a:cubicBezTo>
                          <a:pt x="60" y="608"/>
                          <a:pt x="120" y="592"/>
                          <a:pt x="144" y="576"/>
                        </a:cubicBezTo>
                        <a:cubicBezTo>
                          <a:pt x="168" y="560"/>
                          <a:pt x="144" y="544"/>
                          <a:pt x="144" y="528"/>
                        </a:cubicBezTo>
                        <a:cubicBezTo>
                          <a:pt x="144" y="512"/>
                          <a:pt x="136" y="488"/>
                          <a:pt x="144" y="480"/>
                        </a:cubicBezTo>
                        <a:cubicBezTo>
                          <a:pt x="152" y="472"/>
                          <a:pt x="184" y="488"/>
                          <a:pt x="192" y="480"/>
                        </a:cubicBezTo>
                        <a:cubicBezTo>
                          <a:pt x="200" y="472"/>
                          <a:pt x="192" y="456"/>
                          <a:pt x="192" y="432"/>
                        </a:cubicBezTo>
                        <a:cubicBezTo>
                          <a:pt x="192" y="408"/>
                          <a:pt x="176" y="360"/>
                          <a:pt x="192" y="336"/>
                        </a:cubicBezTo>
                        <a:cubicBezTo>
                          <a:pt x="208" y="312"/>
                          <a:pt x="256" y="304"/>
                          <a:pt x="288" y="288"/>
                        </a:cubicBezTo>
                        <a:cubicBezTo>
                          <a:pt x="320" y="272"/>
                          <a:pt x="368" y="264"/>
                          <a:pt x="384" y="240"/>
                        </a:cubicBezTo>
                        <a:cubicBezTo>
                          <a:pt x="400" y="216"/>
                          <a:pt x="376" y="168"/>
                          <a:pt x="384" y="144"/>
                        </a:cubicBezTo>
                        <a:cubicBezTo>
                          <a:pt x="392" y="120"/>
                          <a:pt x="416" y="104"/>
                          <a:pt x="432" y="96"/>
                        </a:cubicBezTo>
                        <a:cubicBezTo>
                          <a:pt x="448" y="88"/>
                          <a:pt x="464" y="96"/>
                          <a:pt x="480" y="96"/>
                        </a:cubicBezTo>
                        <a:cubicBezTo>
                          <a:pt x="496" y="96"/>
                          <a:pt x="512" y="112"/>
                          <a:pt x="528" y="96"/>
                        </a:cubicBezTo>
                        <a:cubicBezTo>
                          <a:pt x="544" y="80"/>
                          <a:pt x="560" y="40"/>
                          <a:pt x="576" y="0"/>
                        </a:cubicBezTo>
                      </a:path>
                    </a:pathLst>
                  </a:custGeom>
                  <a:noFill/>
                  <a:ln w="50800">
                    <a:solidFill>
                      <a:srgbClr val="FF66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1026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4" y="890"/>
                    <a:ext cx="2256" cy="1968"/>
                    <a:chOff x="200" y="896"/>
                    <a:chExt cx="2256" cy="1968"/>
                  </a:xfrm>
                </p:grpSpPr>
                <p:sp>
                  <p:nvSpPr>
                    <p:cNvPr id="10268" name="Line 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776" y="2240"/>
                      <a:ext cx="16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269" name="Line 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" y="2240"/>
                      <a:ext cx="576" cy="6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270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76" y="896"/>
                      <a:ext cx="0" cy="6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271" name="AutoShap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0" y="896"/>
                      <a:ext cx="2256" cy="624"/>
                    </a:xfrm>
                    <a:prstGeom prst="parallelogram">
                      <a:avLst>
                        <a:gd name="adj" fmla="val 90385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72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80" y="1520"/>
                      <a:ext cx="0" cy="13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273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8" y="896"/>
                      <a:ext cx="0" cy="13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274" name="Line 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80" y="2240"/>
                      <a:ext cx="576" cy="6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275" name="Line 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" y="2864"/>
                      <a:ext cx="16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276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" y="2240"/>
                      <a:ext cx="0" cy="6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277" name="Line 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" y="1664"/>
                      <a:ext cx="576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278" name="Line 3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" y="1568"/>
                      <a:ext cx="576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10279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6" y="1799"/>
                      <a:ext cx="816" cy="185"/>
                      <a:chOff x="240" y="2359"/>
                      <a:chExt cx="864" cy="185"/>
                    </a:xfrm>
                  </p:grpSpPr>
                  <p:sp>
                    <p:nvSpPr>
                      <p:cNvPr id="10280" name="Freeform 35"/>
                      <p:cNvSpPr>
                        <a:spLocks/>
                      </p:cNvSpPr>
                      <p:nvPr/>
                    </p:nvSpPr>
                    <p:spPr bwMode="auto">
                      <a:xfrm rot="215763">
                        <a:off x="240" y="2359"/>
                        <a:ext cx="864" cy="137"/>
                      </a:xfrm>
                      <a:custGeom>
                        <a:avLst/>
                        <a:gdLst>
                          <a:gd name="T0" fmla="*/ 0 w 864"/>
                          <a:gd name="T1" fmla="*/ 56 h 137"/>
                          <a:gd name="T2" fmla="*/ 96 w 864"/>
                          <a:gd name="T3" fmla="*/ 8 h 137"/>
                          <a:gd name="T4" fmla="*/ 144 w 864"/>
                          <a:gd name="T5" fmla="*/ 104 h 137"/>
                          <a:gd name="T6" fmla="*/ 171 w 864"/>
                          <a:gd name="T7" fmla="*/ 130 h 137"/>
                          <a:gd name="T8" fmla="*/ 187 w 864"/>
                          <a:gd name="T9" fmla="*/ 64 h 137"/>
                          <a:gd name="T10" fmla="*/ 240 w 864"/>
                          <a:gd name="T11" fmla="*/ 56 h 137"/>
                          <a:gd name="T12" fmla="*/ 288 w 864"/>
                          <a:gd name="T13" fmla="*/ 104 h 137"/>
                          <a:gd name="T14" fmla="*/ 336 w 864"/>
                          <a:gd name="T15" fmla="*/ 8 h 137"/>
                          <a:gd name="T16" fmla="*/ 384 w 864"/>
                          <a:gd name="T17" fmla="*/ 56 h 137"/>
                          <a:gd name="T18" fmla="*/ 480 w 864"/>
                          <a:gd name="T19" fmla="*/ 56 h 137"/>
                          <a:gd name="T20" fmla="*/ 576 w 864"/>
                          <a:gd name="T21" fmla="*/ 8 h 137"/>
                          <a:gd name="T22" fmla="*/ 624 w 864"/>
                          <a:gd name="T23" fmla="*/ 56 h 137"/>
                          <a:gd name="T24" fmla="*/ 672 w 864"/>
                          <a:gd name="T25" fmla="*/ 56 h 137"/>
                          <a:gd name="T26" fmla="*/ 720 w 864"/>
                          <a:gd name="T27" fmla="*/ 8 h 137"/>
                          <a:gd name="T28" fmla="*/ 816 w 864"/>
                          <a:gd name="T29" fmla="*/ 56 h 137"/>
                          <a:gd name="T30" fmla="*/ 864 w 864"/>
                          <a:gd name="T31" fmla="*/ 56 h 137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w 864"/>
                          <a:gd name="T49" fmla="*/ 0 h 137"/>
                          <a:gd name="T50" fmla="*/ 864 w 864"/>
                          <a:gd name="T51" fmla="*/ 137 h 137"/>
                        </a:gdLst>
                        <a:ahLst/>
                        <a:cxnLst>
                          <a:cxn ang="T32">
                            <a:pos x="T0" y="T1"/>
                          </a:cxn>
                          <a:cxn ang="T33">
                            <a:pos x="T2" y="T3"/>
                          </a:cxn>
                          <a:cxn ang="T34">
                            <a:pos x="T4" y="T5"/>
                          </a:cxn>
                          <a:cxn ang="T35">
                            <a:pos x="T6" y="T7"/>
                          </a:cxn>
                          <a:cxn ang="T36">
                            <a:pos x="T8" y="T9"/>
                          </a:cxn>
                          <a:cxn ang="T37">
                            <a:pos x="T10" y="T11"/>
                          </a:cxn>
                          <a:cxn ang="T38">
                            <a:pos x="T12" y="T13"/>
                          </a:cxn>
                          <a:cxn ang="T39">
                            <a:pos x="T14" y="T15"/>
                          </a:cxn>
                          <a:cxn ang="T40">
                            <a:pos x="T16" y="T17"/>
                          </a:cxn>
                          <a:cxn ang="T41">
                            <a:pos x="T18" y="T19"/>
                          </a:cxn>
                          <a:cxn ang="T42">
                            <a:pos x="T20" y="T21"/>
                          </a:cxn>
                          <a:cxn ang="T43">
                            <a:pos x="T22" y="T23"/>
                          </a:cxn>
                          <a:cxn ang="T44">
                            <a:pos x="T24" y="T25"/>
                          </a:cxn>
                          <a:cxn ang="T45">
                            <a:pos x="T26" y="T27"/>
                          </a:cxn>
                          <a:cxn ang="T46">
                            <a:pos x="T28" y="T29"/>
                          </a:cxn>
                          <a:cxn ang="T47">
                            <a:pos x="T30" y="T31"/>
                          </a:cxn>
                        </a:cxnLst>
                        <a:rect l="T48" t="T49" r="T50" b="T51"/>
                        <a:pathLst>
                          <a:path w="864" h="137">
                            <a:moveTo>
                              <a:pt x="0" y="56"/>
                            </a:moveTo>
                            <a:cubicBezTo>
                              <a:pt x="36" y="28"/>
                              <a:pt x="72" y="0"/>
                              <a:pt x="96" y="8"/>
                            </a:cubicBezTo>
                            <a:cubicBezTo>
                              <a:pt x="120" y="16"/>
                              <a:pt x="132" y="84"/>
                              <a:pt x="144" y="104"/>
                            </a:cubicBezTo>
                            <a:cubicBezTo>
                              <a:pt x="156" y="124"/>
                              <a:pt x="164" y="137"/>
                              <a:pt x="171" y="130"/>
                            </a:cubicBezTo>
                            <a:cubicBezTo>
                              <a:pt x="178" y="123"/>
                              <a:pt x="176" y="76"/>
                              <a:pt x="187" y="64"/>
                            </a:cubicBezTo>
                            <a:cubicBezTo>
                              <a:pt x="198" y="52"/>
                              <a:pt x="223" y="49"/>
                              <a:pt x="240" y="56"/>
                            </a:cubicBezTo>
                            <a:cubicBezTo>
                              <a:pt x="257" y="63"/>
                              <a:pt x="272" y="112"/>
                              <a:pt x="288" y="104"/>
                            </a:cubicBezTo>
                            <a:cubicBezTo>
                              <a:pt x="304" y="96"/>
                              <a:pt x="320" y="16"/>
                              <a:pt x="336" y="8"/>
                            </a:cubicBezTo>
                            <a:cubicBezTo>
                              <a:pt x="352" y="0"/>
                              <a:pt x="360" y="48"/>
                              <a:pt x="384" y="56"/>
                            </a:cubicBezTo>
                            <a:cubicBezTo>
                              <a:pt x="408" y="64"/>
                              <a:pt x="448" y="64"/>
                              <a:pt x="480" y="56"/>
                            </a:cubicBezTo>
                            <a:cubicBezTo>
                              <a:pt x="512" y="48"/>
                              <a:pt x="552" y="8"/>
                              <a:pt x="576" y="8"/>
                            </a:cubicBezTo>
                            <a:cubicBezTo>
                              <a:pt x="600" y="8"/>
                              <a:pt x="608" y="48"/>
                              <a:pt x="624" y="56"/>
                            </a:cubicBezTo>
                            <a:cubicBezTo>
                              <a:pt x="640" y="64"/>
                              <a:pt x="656" y="64"/>
                              <a:pt x="672" y="56"/>
                            </a:cubicBezTo>
                            <a:cubicBezTo>
                              <a:pt x="688" y="48"/>
                              <a:pt x="696" y="8"/>
                              <a:pt x="720" y="8"/>
                            </a:cubicBezTo>
                            <a:cubicBezTo>
                              <a:pt x="744" y="8"/>
                              <a:pt x="792" y="48"/>
                              <a:pt x="816" y="56"/>
                            </a:cubicBezTo>
                            <a:cubicBezTo>
                              <a:pt x="840" y="64"/>
                              <a:pt x="852" y="60"/>
                              <a:pt x="864" y="56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0281" name="Freeform 36"/>
                      <p:cNvSpPr>
                        <a:spLocks/>
                      </p:cNvSpPr>
                      <p:nvPr/>
                    </p:nvSpPr>
                    <p:spPr bwMode="auto">
                      <a:xfrm rot="-288300">
                        <a:off x="240" y="2407"/>
                        <a:ext cx="864" cy="137"/>
                      </a:xfrm>
                      <a:custGeom>
                        <a:avLst/>
                        <a:gdLst>
                          <a:gd name="T0" fmla="*/ 0 w 864"/>
                          <a:gd name="T1" fmla="*/ 56 h 137"/>
                          <a:gd name="T2" fmla="*/ 96 w 864"/>
                          <a:gd name="T3" fmla="*/ 8 h 137"/>
                          <a:gd name="T4" fmla="*/ 144 w 864"/>
                          <a:gd name="T5" fmla="*/ 104 h 137"/>
                          <a:gd name="T6" fmla="*/ 171 w 864"/>
                          <a:gd name="T7" fmla="*/ 130 h 137"/>
                          <a:gd name="T8" fmla="*/ 187 w 864"/>
                          <a:gd name="T9" fmla="*/ 64 h 137"/>
                          <a:gd name="T10" fmla="*/ 240 w 864"/>
                          <a:gd name="T11" fmla="*/ 56 h 137"/>
                          <a:gd name="T12" fmla="*/ 288 w 864"/>
                          <a:gd name="T13" fmla="*/ 104 h 137"/>
                          <a:gd name="T14" fmla="*/ 336 w 864"/>
                          <a:gd name="T15" fmla="*/ 8 h 137"/>
                          <a:gd name="T16" fmla="*/ 384 w 864"/>
                          <a:gd name="T17" fmla="*/ 56 h 137"/>
                          <a:gd name="T18" fmla="*/ 480 w 864"/>
                          <a:gd name="T19" fmla="*/ 56 h 137"/>
                          <a:gd name="T20" fmla="*/ 576 w 864"/>
                          <a:gd name="T21" fmla="*/ 8 h 137"/>
                          <a:gd name="T22" fmla="*/ 624 w 864"/>
                          <a:gd name="T23" fmla="*/ 56 h 137"/>
                          <a:gd name="T24" fmla="*/ 672 w 864"/>
                          <a:gd name="T25" fmla="*/ 56 h 137"/>
                          <a:gd name="T26" fmla="*/ 720 w 864"/>
                          <a:gd name="T27" fmla="*/ 8 h 137"/>
                          <a:gd name="T28" fmla="*/ 816 w 864"/>
                          <a:gd name="T29" fmla="*/ 56 h 137"/>
                          <a:gd name="T30" fmla="*/ 864 w 864"/>
                          <a:gd name="T31" fmla="*/ 56 h 137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w 864"/>
                          <a:gd name="T49" fmla="*/ 0 h 137"/>
                          <a:gd name="T50" fmla="*/ 864 w 864"/>
                          <a:gd name="T51" fmla="*/ 137 h 137"/>
                        </a:gdLst>
                        <a:ahLst/>
                        <a:cxnLst>
                          <a:cxn ang="T32">
                            <a:pos x="T0" y="T1"/>
                          </a:cxn>
                          <a:cxn ang="T33">
                            <a:pos x="T2" y="T3"/>
                          </a:cxn>
                          <a:cxn ang="T34">
                            <a:pos x="T4" y="T5"/>
                          </a:cxn>
                          <a:cxn ang="T35">
                            <a:pos x="T6" y="T7"/>
                          </a:cxn>
                          <a:cxn ang="T36">
                            <a:pos x="T8" y="T9"/>
                          </a:cxn>
                          <a:cxn ang="T37">
                            <a:pos x="T10" y="T11"/>
                          </a:cxn>
                          <a:cxn ang="T38">
                            <a:pos x="T12" y="T13"/>
                          </a:cxn>
                          <a:cxn ang="T39">
                            <a:pos x="T14" y="T15"/>
                          </a:cxn>
                          <a:cxn ang="T40">
                            <a:pos x="T16" y="T17"/>
                          </a:cxn>
                          <a:cxn ang="T41">
                            <a:pos x="T18" y="T19"/>
                          </a:cxn>
                          <a:cxn ang="T42">
                            <a:pos x="T20" y="T21"/>
                          </a:cxn>
                          <a:cxn ang="T43">
                            <a:pos x="T22" y="T23"/>
                          </a:cxn>
                          <a:cxn ang="T44">
                            <a:pos x="T24" y="T25"/>
                          </a:cxn>
                          <a:cxn ang="T45">
                            <a:pos x="T26" y="T27"/>
                          </a:cxn>
                          <a:cxn ang="T46">
                            <a:pos x="T28" y="T29"/>
                          </a:cxn>
                          <a:cxn ang="T47">
                            <a:pos x="T30" y="T31"/>
                          </a:cxn>
                        </a:cxnLst>
                        <a:rect l="T48" t="T49" r="T50" b="T51"/>
                        <a:pathLst>
                          <a:path w="864" h="137">
                            <a:moveTo>
                              <a:pt x="0" y="56"/>
                            </a:moveTo>
                            <a:cubicBezTo>
                              <a:pt x="36" y="28"/>
                              <a:pt x="72" y="0"/>
                              <a:pt x="96" y="8"/>
                            </a:cubicBezTo>
                            <a:cubicBezTo>
                              <a:pt x="120" y="16"/>
                              <a:pt x="132" y="84"/>
                              <a:pt x="144" y="104"/>
                            </a:cubicBezTo>
                            <a:cubicBezTo>
                              <a:pt x="156" y="124"/>
                              <a:pt x="164" y="137"/>
                              <a:pt x="171" y="130"/>
                            </a:cubicBezTo>
                            <a:cubicBezTo>
                              <a:pt x="178" y="123"/>
                              <a:pt x="176" y="76"/>
                              <a:pt x="187" y="64"/>
                            </a:cubicBezTo>
                            <a:cubicBezTo>
                              <a:pt x="198" y="52"/>
                              <a:pt x="223" y="49"/>
                              <a:pt x="240" y="56"/>
                            </a:cubicBezTo>
                            <a:cubicBezTo>
                              <a:pt x="257" y="63"/>
                              <a:pt x="272" y="112"/>
                              <a:pt x="288" y="104"/>
                            </a:cubicBezTo>
                            <a:cubicBezTo>
                              <a:pt x="304" y="96"/>
                              <a:pt x="320" y="16"/>
                              <a:pt x="336" y="8"/>
                            </a:cubicBezTo>
                            <a:cubicBezTo>
                              <a:pt x="352" y="0"/>
                              <a:pt x="360" y="48"/>
                              <a:pt x="384" y="56"/>
                            </a:cubicBezTo>
                            <a:cubicBezTo>
                              <a:pt x="408" y="64"/>
                              <a:pt x="448" y="64"/>
                              <a:pt x="480" y="56"/>
                            </a:cubicBezTo>
                            <a:cubicBezTo>
                              <a:pt x="512" y="48"/>
                              <a:pt x="552" y="8"/>
                              <a:pt x="576" y="8"/>
                            </a:cubicBezTo>
                            <a:cubicBezTo>
                              <a:pt x="600" y="8"/>
                              <a:pt x="608" y="48"/>
                              <a:pt x="624" y="56"/>
                            </a:cubicBezTo>
                            <a:cubicBezTo>
                              <a:pt x="640" y="64"/>
                              <a:pt x="656" y="64"/>
                              <a:pt x="672" y="56"/>
                            </a:cubicBezTo>
                            <a:cubicBezTo>
                              <a:pt x="688" y="48"/>
                              <a:pt x="696" y="8"/>
                              <a:pt x="720" y="8"/>
                            </a:cubicBezTo>
                            <a:cubicBezTo>
                              <a:pt x="744" y="8"/>
                              <a:pt x="792" y="48"/>
                              <a:pt x="816" y="56"/>
                            </a:cubicBezTo>
                            <a:cubicBezTo>
                              <a:pt x="840" y="64"/>
                              <a:pt x="852" y="60"/>
                              <a:pt x="864" y="56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sp>
              <p:nvSpPr>
                <p:cNvPr id="10263" name="Line 37"/>
                <p:cNvSpPr>
                  <a:spLocks noChangeShapeType="1"/>
                </p:cNvSpPr>
                <p:nvPr/>
              </p:nvSpPr>
              <p:spPr bwMode="auto">
                <a:xfrm>
                  <a:off x="204" y="1525"/>
                  <a:ext cx="0" cy="5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0261" name="Line 38"/>
              <p:cNvSpPr>
                <a:spLocks noChangeShapeType="1"/>
              </p:cNvSpPr>
              <p:nvPr/>
            </p:nvSpPr>
            <p:spPr bwMode="auto">
              <a:xfrm>
                <a:off x="884" y="2840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0256" name="Line 43"/>
            <p:cNvSpPr>
              <a:spLocks noChangeShapeType="1"/>
            </p:cNvSpPr>
            <p:nvPr/>
          </p:nvSpPr>
          <p:spPr bwMode="auto">
            <a:xfrm flipV="1">
              <a:off x="7650058" y="802279"/>
              <a:ext cx="0" cy="36744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57" name="Line 44"/>
            <p:cNvSpPr>
              <a:spLocks noChangeShapeType="1"/>
            </p:cNvSpPr>
            <p:nvPr/>
          </p:nvSpPr>
          <p:spPr bwMode="auto">
            <a:xfrm>
              <a:off x="7646038" y="2398040"/>
              <a:ext cx="1340" cy="41993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58" name="Text Box 45"/>
            <p:cNvSpPr txBox="1">
              <a:spLocks noChangeArrowheads="1"/>
            </p:cNvSpPr>
            <p:nvPr/>
          </p:nvSpPr>
          <p:spPr bwMode="auto">
            <a:xfrm>
              <a:off x="7706490" y="879219"/>
              <a:ext cx="74146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fr-FR" sz="2000" b="0">
                  <a:solidFill>
                    <a:schemeClr val="tx1"/>
                  </a:solidFill>
                  <a:latin typeface="Arial" charset="0"/>
                </a:rPr>
                <a:t>G</a:t>
              </a:r>
              <a:r>
                <a:rPr lang="fr-FR" sz="2000" b="0" baseline="30000">
                  <a:solidFill>
                    <a:schemeClr val="tx1"/>
                  </a:solidFill>
                  <a:latin typeface="Arial" charset="0"/>
                </a:rPr>
                <a:t>ext</a:t>
              </a:r>
              <a:endParaRPr lang="fr-FR" sz="2000" b="0" baseline="30000">
                <a:solidFill>
                  <a:schemeClr val="tx1"/>
                </a:solidFill>
              </a:endParaRPr>
            </a:p>
          </p:txBody>
        </p:sp>
        <p:sp>
          <p:nvSpPr>
            <p:cNvPr id="10259" name="Text Box 45"/>
            <p:cNvSpPr txBox="1">
              <a:spLocks noChangeArrowheads="1"/>
            </p:cNvSpPr>
            <p:nvPr/>
          </p:nvSpPr>
          <p:spPr bwMode="auto">
            <a:xfrm>
              <a:off x="7713752" y="2554452"/>
              <a:ext cx="74785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fr-FR" sz="2000" b="0">
                  <a:solidFill>
                    <a:schemeClr val="tx1"/>
                  </a:solidFill>
                  <a:latin typeface="Arial" charset="0"/>
                </a:rPr>
                <a:t>G</a:t>
              </a:r>
              <a:r>
                <a:rPr lang="fr-FR" sz="2000" b="0" baseline="30000">
                  <a:solidFill>
                    <a:schemeClr val="tx1"/>
                  </a:solidFill>
                  <a:latin typeface="Arial" charset="0"/>
                </a:rPr>
                <a:t>ext</a:t>
              </a:r>
              <a:endParaRPr lang="fr-FR" sz="2000" b="0" baseline="30000">
                <a:solidFill>
                  <a:schemeClr val="tx1"/>
                </a:solidFill>
              </a:endParaRPr>
            </a:p>
          </p:txBody>
        </p:sp>
      </p:grpSp>
      <p:sp>
        <p:nvSpPr>
          <p:cNvPr id="10249" name="Line 28"/>
          <p:cNvSpPr>
            <a:spLocks noChangeShapeType="1"/>
          </p:cNvSpPr>
          <p:nvPr/>
        </p:nvSpPr>
        <p:spPr bwMode="auto">
          <a:xfrm flipV="1">
            <a:off x="334963" y="1735138"/>
            <a:ext cx="6746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250" name="Text Box 50"/>
          <p:cNvSpPr txBox="1">
            <a:spLocks noChangeArrowheads="1"/>
          </p:cNvSpPr>
          <p:nvPr/>
        </p:nvSpPr>
        <p:spPr bwMode="auto">
          <a:xfrm>
            <a:off x="1095375" y="1525588"/>
            <a:ext cx="57959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FF0000"/>
                </a:solidFill>
              </a:rPr>
              <a:t>Variations of the average crack velocity with the external driving force</a:t>
            </a:r>
          </a:p>
        </p:txBody>
      </p:sp>
      <p:pic>
        <p:nvPicPr>
          <p:cNvPr id="10251" name="Picture 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311400"/>
            <a:ext cx="37147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Line 7"/>
          <p:cNvSpPr>
            <a:spLocks noChangeShapeType="1"/>
          </p:cNvSpPr>
          <p:nvPr/>
        </p:nvSpPr>
        <p:spPr bwMode="auto">
          <a:xfrm flipV="1">
            <a:off x="1498600" y="2792413"/>
            <a:ext cx="0" cy="192405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4" name="ZoneTexte 63"/>
          <p:cNvSpPr txBox="1"/>
          <p:nvPr/>
        </p:nvSpPr>
        <p:spPr>
          <a:xfrm>
            <a:off x="8066088" y="1501775"/>
            <a:ext cx="738187" cy="4460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fr-FR" sz="500" dirty="0">
              <a:solidFill>
                <a:srgbClr val="FF0000"/>
              </a:solidFill>
              <a:latin typeface="+mj-lt"/>
              <a:ea typeface="+mn-ea"/>
            </a:endParaRPr>
          </a:p>
          <a:p>
            <a:pPr>
              <a:defRPr/>
            </a:pPr>
            <a:r>
              <a:rPr lang="fr-FR" dirty="0" err="1">
                <a:solidFill>
                  <a:srgbClr val="FF0000"/>
                </a:solidFill>
                <a:latin typeface="+mj-lt"/>
                <a:ea typeface="+mn-ea"/>
              </a:rPr>
              <a:t>V</a:t>
            </a:r>
            <a:r>
              <a:rPr lang="fr-FR" baseline="-25000" dirty="0" err="1">
                <a:solidFill>
                  <a:srgbClr val="FF0000"/>
                </a:solidFill>
                <a:latin typeface="+mj-lt"/>
                <a:ea typeface="+mn-ea"/>
              </a:rPr>
              <a:t>crack</a:t>
            </a:r>
            <a:endParaRPr lang="fr-FR" baseline="-25000" dirty="0">
              <a:solidFill>
                <a:srgbClr val="FF0000"/>
              </a:solidFill>
              <a:latin typeface="+mj-lt"/>
              <a:ea typeface="+mn-ea"/>
            </a:endParaRPr>
          </a:p>
        </p:txBody>
      </p:sp>
      <p:sp>
        <p:nvSpPr>
          <p:cNvPr id="10254" name="Line 28"/>
          <p:cNvSpPr>
            <a:spLocks noChangeShapeType="1"/>
          </p:cNvSpPr>
          <p:nvPr/>
        </p:nvSpPr>
        <p:spPr bwMode="auto">
          <a:xfrm flipV="1">
            <a:off x="8128000" y="1582738"/>
            <a:ext cx="360363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0242" name="Object 5"/>
          <p:cNvGraphicFramePr>
            <a:graphicFrameLocks noChangeAspect="1"/>
          </p:cNvGraphicFramePr>
          <p:nvPr/>
        </p:nvGraphicFramePr>
        <p:xfrm>
          <a:off x="6924675" y="2943225"/>
          <a:ext cx="1906588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83" name="Équation" r:id="rId5" imgW="1193760" imgH="457200" progId="Equation.3">
                  <p:embed/>
                </p:oleObj>
              </mc:Choice>
              <mc:Fallback>
                <p:oleObj name="Équation" r:id="rId5" imgW="1193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4675" y="2943225"/>
                        <a:ext cx="1906588" cy="731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>
                <a:solidFill>
                  <a:srgbClr val="FF0000"/>
                </a:solidFill>
              </a:rPr>
              <a:t>1. Theory: deriving the equation of motion of a crack</a:t>
            </a:r>
          </a:p>
        </p:txBody>
      </p:sp>
      <p:sp>
        <p:nvSpPr>
          <p:cNvPr id="47" name="Text Box 60"/>
          <p:cNvSpPr txBox="1">
            <a:spLocks noChangeArrowheads="1"/>
          </p:cNvSpPr>
          <p:nvPr/>
        </p:nvSpPr>
        <p:spPr bwMode="auto">
          <a:xfrm>
            <a:off x="4035892" y="2741145"/>
            <a:ext cx="2449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0000"/>
                </a:solidFill>
              </a:rPr>
              <a:t>For disordered materials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Oval 54"/>
          <p:cNvSpPr>
            <a:spLocks noChangeArrowheads="1"/>
          </p:cNvSpPr>
          <p:nvPr/>
        </p:nvSpPr>
        <p:spPr bwMode="auto">
          <a:xfrm>
            <a:off x="4246284" y="2602752"/>
            <a:ext cx="1999128" cy="833719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Text Box 50"/>
          <p:cNvSpPr txBox="1">
            <a:spLocks noChangeArrowheads="1"/>
          </p:cNvSpPr>
          <p:nvPr/>
        </p:nvSpPr>
        <p:spPr bwMode="auto">
          <a:xfrm>
            <a:off x="287338" y="827088"/>
            <a:ext cx="63039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>
                <a:solidFill>
                  <a:srgbClr val="FF0000"/>
                </a:solidFill>
              </a:rPr>
              <a:t>Predictions on the dynamics of cracks</a:t>
            </a:r>
          </a:p>
        </p:txBody>
      </p:sp>
      <p:sp>
        <p:nvSpPr>
          <p:cNvPr id="19461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463" name="Line 61"/>
          <p:cNvSpPr>
            <a:spLocks noChangeShapeType="1"/>
          </p:cNvSpPr>
          <p:nvPr/>
        </p:nvSpPr>
        <p:spPr bwMode="auto">
          <a:xfrm>
            <a:off x="4176713" y="2882900"/>
            <a:ext cx="4397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9464" name="Groupe 111"/>
          <p:cNvGrpSpPr>
            <a:grpSpLocks/>
          </p:cNvGrpSpPr>
          <p:nvPr/>
        </p:nvGrpSpPr>
        <p:grpSpPr bwMode="auto">
          <a:xfrm>
            <a:off x="7043738" y="625475"/>
            <a:ext cx="1828800" cy="2151063"/>
            <a:chOff x="6824753" y="802279"/>
            <a:chExt cx="1828800" cy="2152283"/>
          </a:xfrm>
        </p:grpSpPr>
        <p:grpSp>
          <p:nvGrpSpPr>
            <p:cNvPr id="19476" name="Group 12"/>
            <p:cNvGrpSpPr>
              <a:grpSpLocks/>
            </p:cNvGrpSpPr>
            <p:nvPr/>
          </p:nvGrpSpPr>
          <p:grpSpPr bwMode="auto">
            <a:xfrm>
              <a:off x="6824753" y="931259"/>
              <a:ext cx="1828800" cy="1640755"/>
              <a:chOff x="295" y="1570"/>
              <a:chExt cx="2256" cy="1968"/>
            </a:xfrm>
          </p:grpSpPr>
          <p:grpSp>
            <p:nvGrpSpPr>
              <p:cNvPr id="19481" name="Group 13"/>
              <p:cNvGrpSpPr>
                <a:grpSpLocks/>
              </p:cNvGrpSpPr>
              <p:nvPr/>
            </p:nvGrpSpPr>
            <p:grpSpPr bwMode="auto">
              <a:xfrm>
                <a:off x="295" y="1570"/>
                <a:ext cx="2256" cy="1968"/>
                <a:chOff x="204" y="890"/>
                <a:chExt cx="2256" cy="1968"/>
              </a:xfrm>
            </p:grpSpPr>
            <p:grpSp>
              <p:nvGrpSpPr>
                <p:cNvPr id="19483" name="Group 14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4" y="890"/>
                  <a:chExt cx="2256" cy="1968"/>
                </a:xfrm>
              </p:grpSpPr>
              <p:grpSp>
                <p:nvGrpSpPr>
                  <p:cNvPr id="19485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780" y="1521"/>
                    <a:ext cx="864" cy="185"/>
                    <a:chOff x="240" y="2359"/>
                    <a:chExt cx="864" cy="185"/>
                  </a:xfrm>
                </p:grpSpPr>
                <p:sp>
                  <p:nvSpPr>
                    <p:cNvPr id="19505" name="Freeform 16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06" name="Freeform 17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9486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04" y="2097"/>
                    <a:ext cx="864" cy="185"/>
                    <a:chOff x="240" y="2359"/>
                    <a:chExt cx="864" cy="185"/>
                  </a:xfrm>
                </p:grpSpPr>
                <p:sp>
                  <p:nvSpPr>
                    <p:cNvPr id="19503" name="Freeform 19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504" name="Freeform 20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19487" name="Freeform 21"/>
                  <p:cNvSpPr>
                    <a:spLocks/>
                  </p:cNvSpPr>
                  <p:nvPr/>
                </p:nvSpPr>
                <p:spPr bwMode="auto">
                  <a:xfrm>
                    <a:off x="1068" y="1562"/>
                    <a:ext cx="576" cy="624"/>
                  </a:xfrm>
                  <a:custGeom>
                    <a:avLst/>
                    <a:gdLst>
                      <a:gd name="T0" fmla="*/ 0 w 576"/>
                      <a:gd name="T1" fmla="*/ 624 h 624"/>
                      <a:gd name="T2" fmla="*/ 144 w 576"/>
                      <a:gd name="T3" fmla="*/ 576 h 624"/>
                      <a:gd name="T4" fmla="*/ 144 w 576"/>
                      <a:gd name="T5" fmla="*/ 528 h 624"/>
                      <a:gd name="T6" fmla="*/ 144 w 576"/>
                      <a:gd name="T7" fmla="*/ 480 h 624"/>
                      <a:gd name="T8" fmla="*/ 192 w 576"/>
                      <a:gd name="T9" fmla="*/ 480 h 624"/>
                      <a:gd name="T10" fmla="*/ 192 w 576"/>
                      <a:gd name="T11" fmla="*/ 432 h 624"/>
                      <a:gd name="T12" fmla="*/ 192 w 576"/>
                      <a:gd name="T13" fmla="*/ 336 h 624"/>
                      <a:gd name="T14" fmla="*/ 288 w 576"/>
                      <a:gd name="T15" fmla="*/ 288 h 624"/>
                      <a:gd name="T16" fmla="*/ 384 w 576"/>
                      <a:gd name="T17" fmla="*/ 240 h 624"/>
                      <a:gd name="T18" fmla="*/ 384 w 576"/>
                      <a:gd name="T19" fmla="*/ 144 h 624"/>
                      <a:gd name="T20" fmla="*/ 432 w 576"/>
                      <a:gd name="T21" fmla="*/ 96 h 624"/>
                      <a:gd name="T22" fmla="*/ 480 w 576"/>
                      <a:gd name="T23" fmla="*/ 96 h 624"/>
                      <a:gd name="T24" fmla="*/ 528 w 576"/>
                      <a:gd name="T25" fmla="*/ 96 h 624"/>
                      <a:gd name="T26" fmla="*/ 576 w 576"/>
                      <a:gd name="T27" fmla="*/ 0 h 62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576"/>
                      <a:gd name="T43" fmla="*/ 0 h 624"/>
                      <a:gd name="T44" fmla="*/ 576 w 576"/>
                      <a:gd name="T45" fmla="*/ 624 h 62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576" h="624">
                        <a:moveTo>
                          <a:pt x="0" y="624"/>
                        </a:moveTo>
                        <a:cubicBezTo>
                          <a:pt x="60" y="608"/>
                          <a:pt x="120" y="592"/>
                          <a:pt x="144" y="576"/>
                        </a:cubicBezTo>
                        <a:cubicBezTo>
                          <a:pt x="168" y="560"/>
                          <a:pt x="144" y="544"/>
                          <a:pt x="144" y="528"/>
                        </a:cubicBezTo>
                        <a:cubicBezTo>
                          <a:pt x="144" y="512"/>
                          <a:pt x="136" y="488"/>
                          <a:pt x="144" y="480"/>
                        </a:cubicBezTo>
                        <a:cubicBezTo>
                          <a:pt x="152" y="472"/>
                          <a:pt x="184" y="488"/>
                          <a:pt x="192" y="480"/>
                        </a:cubicBezTo>
                        <a:cubicBezTo>
                          <a:pt x="200" y="472"/>
                          <a:pt x="192" y="456"/>
                          <a:pt x="192" y="432"/>
                        </a:cubicBezTo>
                        <a:cubicBezTo>
                          <a:pt x="192" y="408"/>
                          <a:pt x="176" y="360"/>
                          <a:pt x="192" y="336"/>
                        </a:cubicBezTo>
                        <a:cubicBezTo>
                          <a:pt x="208" y="312"/>
                          <a:pt x="256" y="304"/>
                          <a:pt x="288" y="288"/>
                        </a:cubicBezTo>
                        <a:cubicBezTo>
                          <a:pt x="320" y="272"/>
                          <a:pt x="368" y="264"/>
                          <a:pt x="384" y="240"/>
                        </a:cubicBezTo>
                        <a:cubicBezTo>
                          <a:pt x="400" y="216"/>
                          <a:pt x="376" y="168"/>
                          <a:pt x="384" y="144"/>
                        </a:cubicBezTo>
                        <a:cubicBezTo>
                          <a:pt x="392" y="120"/>
                          <a:pt x="416" y="104"/>
                          <a:pt x="432" y="96"/>
                        </a:cubicBezTo>
                        <a:cubicBezTo>
                          <a:pt x="448" y="88"/>
                          <a:pt x="464" y="96"/>
                          <a:pt x="480" y="96"/>
                        </a:cubicBezTo>
                        <a:cubicBezTo>
                          <a:pt x="496" y="96"/>
                          <a:pt x="512" y="112"/>
                          <a:pt x="528" y="96"/>
                        </a:cubicBezTo>
                        <a:cubicBezTo>
                          <a:pt x="544" y="80"/>
                          <a:pt x="560" y="40"/>
                          <a:pt x="576" y="0"/>
                        </a:cubicBezTo>
                      </a:path>
                    </a:pathLst>
                  </a:custGeom>
                  <a:noFill/>
                  <a:ln w="50800">
                    <a:solidFill>
                      <a:srgbClr val="FF66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19488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4" y="890"/>
                    <a:ext cx="2256" cy="1968"/>
                    <a:chOff x="200" y="896"/>
                    <a:chExt cx="2256" cy="1968"/>
                  </a:xfrm>
                </p:grpSpPr>
                <p:sp>
                  <p:nvSpPr>
                    <p:cNvPr id="19489" name="Line 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776" y="2240"/>
                      <a:ext cx="16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90" name="Line 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" y="2240"/>
                      <a:ext cx="576" cy="6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91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76" y="896"/>
                      <a:ext cx="0" cy="6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92" name="AutoShap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0" y="896"/>
                      <a:ext cx="2256" cy="624"/>
                    </a:xfrm>
                    <a:prstGeom prst="parallelogram">
                      <a:avLst>
                        <a:gd name="adj" fmla="val 90385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493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80" y="1520"/>
                      <a:ext cx="0" cy="13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94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8" y="896"/>
                      <a:ext cx="0" cy="13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95" name="Line 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80" y="2240"/>
                      <a:ext cx="576" cy="6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96" name="Line 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" y="2864"/>
                      <a:ext cx="16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97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" y="2240"/>
                      <a:ext cx="0" cy="6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98" name="Line 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" y="1664"/>
                      <a:ext cx="576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99" name="Line 3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" y="1568"/>
                      <a:ext cx="576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19500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6" y="1799"/>
                      <a:ext cx="816" cy="185"/>
                      <a:chOff x="240" y="2359"/>
                      <a:chExt cx="864" cy="185"/>
                    </a:xfrm>
                  </p:grpSpPr>
                  <p:sp>
                    <p:nvSpPr>
                      <p:cNvPr id="19501" name="Freeform 35"/>
                      <p:cNvSpPr>
                        <a:spLocks/>
                      </p:cNvSpPr>
                      <p:nvPr/>
                    </p:nvSpPr>
                    <p:spPr bwMode="auto">
                      <a:xfrm rot="215763">
                        <a:off x="240" y="2359"/>
                        <a:ext cx="864" cy="137"/>
                      </a:xfrm>
                      <a:custGeom>
                        <a:avLst/>
                        <a:gdLst>
                          <a:gd name="T0" fmla="*/ 0 w 864"/>
                          <a:gd name="T1" fmla="*/ 56 h 137"/>
                          <a:gd name="T2" fmla="*/ 96 w 864"/>
                          <a:gd name="T3" fmla="*/ 8 h 137"/>
                          <a:gd name="T4" fmla="*/ 144 w 864"/>
                          <a:gd name="T5" fmla="*/ 104 h 137"/>
                          <a:gd name="T6" fmla="*/ 171 w 864"/>
                          <a:gd name="T7" fmla="*/ 130 h 137"/>
                          <a:gd name="T8" fmla="*/ 187 w 864"/>
                          <a:gd name="T9" fmla="*/ 64 h 137"/>
                          <a:gd name="T10" fmla="*/ 240 w 864"/>
                          <a:gd name="T11" fmla="*/ 56 h 137"/>
                          <a:gd name="T12" fmla="*/ 288 w 864"/>
                          <a:gd name="T13" fmla="*/ 104 h 137"/>
                          <a:gd name="T14" fmla="*/ 336 w 864"/>
                          <a:gd name="T15" fmla="*/ 8 h 137"/>
                          <a:gd name="T16" fmla="*/ 384 w 864"/>
                          <a:gd name="T17" fmla="*/ 56 h 137"/>
                          <a:gd name="T18" fmla="*/ 480 w 864"/>
                          <a:gd name="T19" fmla="*/ 56 h 137"/>
                          <a:gd name="T20" fmla="*/ 576 w 864"/>
                          <a:gd name="T21" fmla="*/ 8 h 137"/>
                          <a:gd name="T22" fmla="*/ 624 w 864"/>
                          <a:gd name="T23" fmla="*/ 56 h 137"/>
                          <a:gd name="T24" fmla="*/ 672 w 864"/>
                          <a:gd name="T25" fmla="*/ 56 h 137"/>
                          <a:gd name="T26" fmla="*/ 720 w 864"/>
                          <a:gd name="T27" fmla="*/ 8 h 137"/>
                          <a:gd name="T28" fmla="*/ 816 w 864"/>
                          <a:gd name="T29" fmla="*/ 56 h 137"/>
                          <a:gd name="T30" fmla="*/ 864 w 864"/>
                          <a:gd name="T31" fmla="*/ 56 h 137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w 864"/>
                          <a:gd name="T49" fmla="*/ 0 h 137"/>
                          <a:gd name="T50" fmla="*/ 864 w 864"/>
                          <a:gd name="T51" fmla="*/ 137 h 137"/>
                        </a:gdLst>
                        <a:ahLst/>
                        <a:cxnLst>
                          <a:cxn ang="T32">
                            <a:pos x="T0" y="T1"/>
                          </a:cxn>
                          <a:cxn ang="T33">
                            <a:pos x="T2" y="T3"/>
                          </a:cxn>
                          <a:cxn ang="T34">
                            <a:pos x="T4" y="T5"/>
                          </a:cxn>
                          <a:cxn ang="T35">
                            <a:pos x="T6" y="T7"/>
                          </a:cxn>
                          <a:cxn ang="T36">
                            <a:pos x="T8" y="T9"/>
                          </a:cxn>
                          <a:cxn ang="T37">
                            <a:pos x="T10" y="T11"/>
                          </a:cxn>
                          <a:cxn ang="T38">
                            <a:pos x="T12" y="T13"/>
                          </a:cxn>
                          <a:cxn ang="T39">
                            <a:pos x="T14" y="T15"/>
                          </a:cxn>
                          <a:cxn ang="T40">
                            <a:pos x="T16" y="T17"/>
                          </a:cxn>
                          <a:cxn ang="T41">
                            <a:pos x="T18" y="T19"/>
                          </a:cxn>
                          <a:cxn ang="T42">
                            <a:pos x="T20" y="T21"/>
                          </a:cxn>
                          <a:cxn ang="T43">
                            <a:pos x="T22" y="T23"/>
                          </a:cxn>
                          <a:cxn ang="T44">
                            <a:pos x="T24" y="T25"/>
                          </a:cxn>
                          <a:cxn ang="T45">
                            <a:pos x="T26" y="T27"/>
                          </a:cxn>
                          <a:cxn ang="T46">
                            <a:pos x="T28" y="T29"/>
                          </a:cxn>
                          <a:cxn ang="T47">
                            <a:pos x="T30" y="T31"/>
                          </a:cxn>
                        </a:cxnLst>
                        <a:rect l="T48" t="T49" r="T50" b="T51"/>
                        <a:pathLst>
                          <a:path w="864" h="137">
                            <a:moveTo>
                              <a:pt x="0" y="56"/>
                            </a:moveTo>
                            <a:cubicBezTo>
                              <a:pt x="36" y="28"/>
                              <a:pt x="72" y="0"/>
                              <a:pt x="96" y="8"/>
                            </a:cubicBezTo>
                            <a:cubicBezTo>
                              <a:pt x="120" y="16"/>
                              <a:pt x="132" y="84"/>
                              <a:pt x="144" y="104"/>
                            </a:cubicBezTo>
                            <a:cubicBezTo>
                              <a:pt x="156" y="124"/>
                              <a:pt x="164" y="137"/>
                              <a:pt x="171" y="130"/>
                            </a:cubicBezTo>
                            <a:cubicBezTo>
                              <a:pt x="178" y="123"/>
                              <a:pt x="176" y="76"/>
                              <a:pt x="187" y="64"/>
                            </a:cubicBezTo>
                            <a:cubicBezTo>
                              <a:pt x="198" y="52"/>
                              <a:pt x="223" y="49"/>
                              <a:pt x="240" y="56"/>
                            </a:cubicBezTo>
                            <a:cubicBezTo>
                              <a:pt x="257" y="63"/>
                              <a:pt x="272" y="112"/>
                              <a:pt x="288" y="104"/>
                            </a:cubicBezTo>
                            <a:cubicBezTo>
                              <a:pt x="304" y="96"/>
                              <a:pt x="320" y="16"/>
                              <a:pt x="336" y="8"/>
                            </a:cubicBezTo>
                            <a:cubicBezTo>
                              <a:pt x="352" y="0"/>
                              <a:pt x="360" y="48"/>
                              <a:pt x="384" y="56"/>
                            </a:cubicBezTo>
                            <a:cubicBezTo>
                              <a:pt x="408" y="64"/>
                              <a:pt x="448" y="64"/>
                              <a:pt x="480" y="56"/>
                            </a:cubicBezTo>
                            <a:cubicBezTo>
                              <a:pt x="512" y="48"/>
                              <a:pt x="552" y="8"/>
                              <a:pt x="576" y="8"/>
                            </a:cubicBezTo>
                            <a:cubicBezTo>
                              <a:pt x="600" y="8"/>
                              <a:pt x="608" y="48"/>
                              <a:pt x="624" y="56"/>
                            </a:cubicBezTo>
                            <a:cubicBezTo>
                              <a:pt x="640" y="64"/>
                              <a:pt x="656" y="64"/>
                              <a:pt x="672" y="56"/>
                            </a:cubicBezTo>
                            <a:cubicBezTo>
                              <a:pt x="688" y="48"/>
                              <a:pt x="696" y="8"/>
                              <a:pt x="720" y="8"/>
                            </a:cubicBezTo>
                            <a:cubicBezTo>
                              <a:pt x="744" y="8"/>
                              <a:pt x="792" y="48"/>
                              <a:pt x="816" y="56"/>
                            </a:cubicBezTo>
                            <a:cubicBezTo>
                              <a:pt x="840" y="64"/>
                              <a:pt x="852" y="60"/>
                              <a:pt x="864" y="56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19502" name="Freeform 36"/>
                      <p:cNvSpPr>
                        <a:spLocks/>
                      </p:cNvSpPr>
                      <p:nvPr/>
                    </p:nvSpPr>
                    <p:spPr bwMode="auto">
                      <a:xfrm rot="-288300">
                        <a:off x="240" y="2407"/>
                        <a:ext cx="864" cy="137"/>
                      </a:xfrm>
                      <a:custGeom>
                        <a:avLst/>
                        <a:gdLst>
                          <a:gd name="T0" fmla="*/ 0 w 864"/>
                          <a:gd name="T1" fmla="*/ 56 h 137"/>
                          <a:gd name="T2" fmla="*/ 96 w 864"/>
                          <a:gd name="T3" fmla="*/ 8 h 137"/>
                          <a:gd name="T4" fmla="*/ 144 w 864"/>
                          <a:gd name="T5" fmla="*/ 104 h 137"/>
                          <a:gd name="T6" fmla="*/ 171 w 864"/>
                          <a:gd name="T7" fmla="*/ 130 h 137"/>
                          <a:gd name="T8" fmla="*/ 187 w 864"/>
                          <a:gd name="T9" fmla="*/ 64 h 137"/>
                          <a:gd name="T10" fmla="*/ 240 w 864"/>
                          <a:gd name="T11" fmla="*/ 56 h 137"/>
                          <a:gd name="T12" fmla="*/ 288 w 864"/>
                          <a:gd name="T13" fmla="*/ 104 h 137"/>
                          <a:gd name="T14" fmla="*/ 336 w 864"/>
                          <a:gd name="T15" fmla="*/ 8 h 137"/>
                          <a:gd name="T16" fmla="*/ 384 w 864"/>
                          <a:gd name="T17" fmla="*/ 56 h 137"/>
                          <a:gd name="T18" fmla="*/ 480 w 864"/>
                          <a:gd name="T19" fmla="*/ 56 h 137"/>
                          <a:gd name="T20" fmla="*/ 576 w 864"/>
                          <a:gd name="T21" fmla="*/ 8 h 137"/>
                          <a:gd name="T22" fmla="*/ 624 w 864"/>
                          <a:gd name="T23" fmla="*/ 56 h 137"/>
                          <a:gd name="T24" fmla="*/ 672 w 864"/>
                          <a:gd name="T25" fmla="*/ 56 h 137"/>
                          <a:gd name="T26" fmla="*/ 720 w 864"/>
                          <a:gd name="T27" fmla="*/ 8 h 137"/>
                          <a:gd name="T28" fmla="*/ 816 w 864"/>
                          <a:gd name="T29" fmla="*/ 56 h 137"/>
                          <a:gd name="T30" fmla="*/ 864 w 864"/>
                          <a:gd name="T31" fmla="*/ 56 h 137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w 864"/>
                          <a:gd name="T49" fmla="*/ 0 h 137"/>
                          <a:gd name="T50" fmla="*/ 864 w 864"/>
                          <a:gd name="T51" fmla="*/ 137 h 137"/>
                        </a:gdLst>
                        <a:ahLst/>
                        <a:cxnLst>
                          <a:cxn ang="T32">
                            <a:pos x="T0" y="T1"/>
                          </a:cxn>
                          <a:cxn ang="T33">
                            <a:pos x="T2" y="T3"/>
                          </a:cxn>
                          <a:cxn ang="T34">
                            <a:pos x="T4" y="T5"/>
                          </a:cxn>
                          <a:cxn ang="T35">
                            <a:pos x="T6" y="T7"/>
                          </a:cxn>
                          <a:cxn ang="T36">
                            <a:pos x="T8" y="T9"/>
                          </a:cxn>
                          <a:cxn ang="T37">
                            <a:pos x="T10" y="T11"/>
                          </a:cxn>
                          <a:cxn ang="T38">
                            <a:pos x="T12" y="T13"/>
                          </a:cxn>
                          <a:cxn ang="T39">
                            <a:pos x="T14" y="T15"/>
                          </a:cxn>
                          <a:cxn ang="T40">
                            <a:pos x="T16" y="T17"/>
                          </a:cxn>
                          <a:cxn ang="T41">
                            <a:pos x="T18" y="T19"/>
                          </a:cxn>
                          <a:cxn ang="T42">
                            <a:pos x="T20" y="T21"/>
                          </a:cxn>
                          <a:cxn ang="T43">
                            <a:pos x="T22" y="T23"/>
                          </a:cxn>
                          <a:cxn ang="T44">
                            <a:pos x="T24" y="T25"/>
                          </a:cxn>
                          <a:cxn ang="T45">
                            <a:pos x="T26" y="T27"/>
                          </a:cxn>
                          <a:cxn ang="T46">
                            <a:pos x="T28" y="T29"/>
                          </a:cxn>
                          <a:cxn ang="T47">
                            <a:pos x="T30" y="T31"/>
                          </a:cxn>
                        </a:cxnLst>
                        <a:rect l="T48" t="T49" r="T50" b="T51"/>
                        <a:pathLst>
                          <a:path w="864" h="137">
                            <a:moveTo>
                              <a:pt x="0" y="56"/>
                            </a:moveTo>
                            <a:cubicBezTo>
                              <a:pt x="36" y="28"/>
                              <a:pt x="72" y="0"/>
                              <a:pt x="96" y="8"/>
                            </a:cubicBezTo>
                            <a:cubicBezTo>
                              <a:pt x="120" y="16"/>
                              <a:pt x="132" y="84"/>
                              <a:pt x="144" y="104"/>
                            </a:cubicBezTo>
                            <a:cubicBezTo>
                              <a:pt x="156" y="124"/>
                              <a:pt x="164" y="137"/>
                              <a:pt x="171" y="130"/>
                            </a:cubicBezTo>
                            <a:cubicBezTo>
                              <a:pt x="178" y="123"/>
                              <a:pt x="176" y="76"/>
                              <a:pt x="187" y="64"/>
                            </a:cubicBezTo>
                            <a:cubicBezTo>
                              <a:pt x="198" y="52"/>
                              <a:pt x="223" y="49"/>
                              <a:pt x="240" y="56"/>
                            </a:cubicBezTo>
                            <a:cubicBezTo>
                              <a:pt x="257" y="63"/>
                              <a:pt x="272" y="112"/>
                              <a:pt x="288" y="104"/>
                            </a:cubicBezTo>
                            <a:cubicBezTo>
                              <a:pt x="304" y="96"/>
                              <a:pt x="320" y="16"/>
                              <a:pt x="336" y="8"/>
                            </a:cubicBezTo>
                            <a:cubicBezTo>
                              <a:pt x="352" y="0"/>
                              <a:pt x="360" y="48"/>
                              <a:pt x="384" y="56"/>
                            </a:cubicBezTo>
                            <a:cubicBezTo>
                              <a:pt x="408" y="64"/>
                              <a:pt x="448" y="64"/>
                              <a:pt x="480" y="56"/>
                            </a:cubicBezTo>
                            <a:cubicBezTo>
                              <a:pt x="512" y="48"/>
                              <a:pt x="552" y="8"/>
                              <a:pt x="576" y="8"/>
                            </a:cubicBezTo>
                            <a:cubicBezTo>
                              <a:pt x="600" y="8"/>
                              <a:pt x="608" y="48"/>
                              <a:pt x="624" y="56"/>
                            </a:cubicBezTo>
                            <a:cubicBezTo>
                              <a:pt x="640" y="64"/>
                              <a:pt x="656" y="64"/>
                              <a:pt x="672" y="56"/>
                            </a:cubicBezTo>
                            <a:cubicBezTo>
                              <a:pt x="688" y="48"/>
                              <a:pt x="696" y="8"/>
                              <a:pt x="720" y="8"/>
                            </a:cubicBezTo>
                            <a:cubicBezTo>
                              <a:pt x="744" y="8"/>
                              <a:pt x="792" y="48"/>
                              <a:pt x="816" y="56"/>
                            </a:cubicBezTo>
                            <a:cubicBezTo>
                              <a:pt x="840" y="64"/>
                              <a:pt x="852" y="60"/>
                              <a:pt x="864" y="56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sp>
              <p:nvSpPr>
                <p:cNvPr id="19484" name="Line 37"/>
                <p:cNvSpPr>
                  <a:spLocks noChangeShapeType="1"/>
                </p:cNvSpPr>
                <p:nvPr/>
              </p:nvSpPr>
              <p:spPr bwMode="auto">
                <a:xfrm>
                  <a:off x="204" y="1525"/>
                  <a:ext cx="0" cy="5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9482" name="Line 38"/>
              <p:cNvSpPr>
                <a:spLocks noChangeShapeType="1"/>
              </p:cNvSpPr>
              <p:nvPr/>
            </p:nvSpPr>
            <p:spPr bwMode="auto">
              <a:xfrm>
                <a:off x="884" y="2840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9477" name="Line 43"/>
            <p:cNvSpPr>
              <a:spLocks noChangeShapeType="1"/>
            </p:cNvSpPr>
            <p:nvPr/>
          </p:nvSpPr>
          <p:spPr bwMode="auto">
            <a:xfrm flipV="1">
              <a:off x="7650058" y="802279"/>
              <a:ext cx="0" cy="36744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8" name="Line 44"/>
            <p:cNvSpPr>
              <a:spLocks noChangeShapeType="1"/>
            </p:cNvSpPr>
            <p:nvPr/>
          </p:nvSpPr>
          <p:spPr bwMode="auto">
            <a:xfrm>
              <a:off x="7646038" y="2398040"/>
              <a:ext cx="1340" cy="41993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479" name="Text Box 45"/>
            <p:cNvSpPr txBox="1">
              <a:spLocks noChangeArrowheads="1"/>
            </p:cNvSpPr>
            <p:nvPr/>
          </p:nvSpPr>
          <p:spPr bwMode="auto">
            <a:xfrm>
              <a:off x="7706490" y="879219"/>
              <a:ext cx="74146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fr-FR" sz="2000" b="0">
                  <a:solidFill>
                    <a:schemeClr val="tx1"/>
                  </a:solidFill>
                  <a:latin typeface="Arial" charset="0"/>
                </a:rPr>
                <a:t>G</a:t>
              </a:r>
              <a:r>
                <a:rPr lang="fr-FR" sz="2000" b="0" baseline="30000">
                  <a:solidFill>
                    <a:schemeClr val="tx1"/>
                  </a:solidFill>
                  <a:latin typeface="Arial" charset="0"/>
                </a:rPr>
                <a:t>ext</a:t>
              </a:r>
              <a:endParaRPr lang="fr-FR" sz="2000" b="0" baseline="30000">
                <a:solidFill>
                  <a:schemeClr val="tx1"/>
                </a:solidFill>
              </a:endParaRPr>
            </a:p>
          </p:txBody>
        </p:sp>
        <p:sp>
          <p:nvSpPr>
            <p:cNvPr id="19480" name="Text Box 45"/>
            <p:cNvSpPr txBox="1">
              <a:spLocks noChangeArrowheads="1"/>
            </p:cNvSpPr>
            <p:nvPr/>
          </p:nvSpPr>
          <p:spPr bwMode="auto">
            <a:xfrm>
              <a:off x="7713752" y="2554452"/>
              <a:ext cx="74785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fr-FR" sz="2000" b="0">
                  <a:solidFill>
                    <a:schemeClr val="tx1"/>
                  </a:solidFill>
                  <a:latin typeface="Arial" charset="0"/>
                </a:rPr>
                <a:t>G</a:t>
              </a:r>
              <a:r>
                <a:rPr lang="fr-FR" sz="2000" b="0" baseline="30000">
                  <a:solidFill>
                    <a:schemeClr val="tx1"/>
                  </a:solidFill>
                  <a:latin typeface="Arial" charset="0"/>
                </a:rPr>
                <a:t>ext</a:t>
              </a:r>
              <a:endParaRPr lang="fr-FR" sz="2000" b="0" baseline="30000">
                <a:solidFill>
                  <a:schemeClr val="tx1"/>
                </a:solidFill>
              </a:endParaRPr>
            </a:p>
          </p:txBody>
        </p:sp>
      </p:grpSp>
      <p:sp>
        <p:nvSpPr>
          <p:cNvPr id="19465" name="Line 28"/>
          <p:cNvSpPr>
            <a:spLocks noChangeShapeType="1"/>
          </p:cNvSpPr>
          <p:nvPr/>
        </p:nvSpPr>
        <p:spPr bwMode="auto">
          <a:xfrm flipV="1">
            <a:off x="334963" y="1735138"/>
            <a:ext cx="6746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466" name="Text Box 50"/>
          <p:cNvSpPr txBox="1">
            <a:spLocks noChangeArrowheads="1"/>
          </p:cNvSpPr>
          <p:nvPr/>
        </p:nvSpPr>
        <p:spPr bwMode="auto">
          <a:xfrm>
            <a:off x="1095375" y="1525588"/>
            <a:ext cx="57959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FF0000"/>
                </a:solidFill>
              </a:rPr>
              <a:t>Variations of the average crack velocity with the external driving force</a:t>
            </a:r>
          </a:p>
        </p:txBody>
      </p:sp>
      <p:pic>
        <p:nvPicPr>
          <p:cNvPr id="19467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311400"/>
            <a:ext cx="37147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Line 7"/>
          <p:cNvSpPr>
            <a:spLocks noChangeShapeType="1"/>
          </p:cNvSpPr>
          <p:nvPr/>
        </p:nvSpPr>
        <p:spPr bwMode="auto">
          <a:xfrm flipV="1">
            <a:off x="1498600" y="2792413"/>
            <a:ext cx="0" cy="192405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469" name="Text Box 8"/>
          <p:cNvSpPr txBox="1">
            <a:spLocks noChangeArrowheads="1"/>
          </p:cNvSpPr>
          <p:nvPr/>
        </p:nvSpPr>
        <p:spPr bwMode="auto">
          <a:xfrm>
            <a:off x="630238" y="3387725"/>
            <a:ext cx="903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Stable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19470" name="Text Box 9"/>
          <p:cNvSpPr txBox="1">
            <a:spLocks noChangeArrowheads="1"/>
          </p:cNvSpPr>
          <p:nvPr/>
        </p:nvSpPr>
        <p:spPr bwMode="auto">
          <a:xfrm>
            <a:off x="1562100" y="3406775"/>
            <a:ext cx="1444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Propagating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19471" name="Text Box 53"/>
          <p:cNvSpPr txBox="1">
            <a:spLocks noChangeArrowheads="1"/>
          </p:cNvSpPr>
          <p:nvPr/>
        </p:nvSpPr>
        <p:spPr bwMode="auto">
          <a:xfrm>
            <a:off x="4667250" y="3549650"/>
            <a:ext cx="39036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FF0000"/>
                </a:solidFill>
              </a:rPr>
              <a:t>Toughening effect</a:t>
            </a:r>
            <a:endParaRPr lang="en-US" sz="1500" baseline="30000">
              <a:solidFill>
                <a:srgbClr val="FF0000"/>
              </a:solidFill>
            </a:endParaRPr>
          </a:p>
        </p:txBody>
      </p:sp>
      <p:pic>
        <p:nvPicPr>
          <p:cNvPr id="19472" name="Picture 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3065463"/>
            <a:ext cx="19716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3" name="ZoneTexte 88"/>
          <p:cNvSpPr txBox="1">
            <a:spLocks noChangeArrowheads="1"/>
          </p:cNvSpPr>
          <p:nvPr/>
        </p:nvSpPr>
        <p:spPr bwMode="auto">
          <a:xfrm>
            <a:off x="4654550" y="2743200"/>
            <a:ext cx="28384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dirty="0">
                <a:solidFill>
                  <a:schemeClr val="tx1"/>
                </a:solidFill>
              </a:rPr>
              <a:t>Effective </a:t>
            </a:r>
            <a:r>
              <a:rPr lang="fr-FR" sz="1500" dirty="0" smtClean="0">
                <a:solidFill>
                  <a:schemeClr val="tx1"/>
                </a:solidFill>
              </a:rPr>
              <a:t>fracture </a:t>
            </a:r>
            <a:r>
              <a:rPr lang="fr-FR" sz="1500" dirty="0" err="1" smtClean="0">
                <a:solidFill>
                  <a:schemeClr val="tx1"/>
                </a:solidFill>
              </a:rPr>
              <a:t>energy</a:t>
            </a:r>
            <a:r>
              <a:rPr lang="fr-FR" sz="1500" dirty="0" smtClean="0">
                <a:solidFill>
                  <a:schemeClr val="tx1"/>
                </a:solidFill>
              </a:rPr>
              <a:t>:</a:t>
            </a:r>
            <a:endParaRPr lang="fr-FR" sz="1500" i="1" dirty="0">
              <a:solidFill>
                <a:schemeClr val="tx1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8066088" y="1501775"/>
            <a:ext cx="738187" cy="4460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fr-FR" sz="500" dirty="0">
              <a:solidFill>
                <a:srgbClr val="FF0000"/>
              </a:solidFill>
              <a:latin typeface="+mj-lt"/>
              <a:ea typeface="+mn-ea"/>
            </a:endParaRPr>
          </a:p>
          <a:p>
            <a:pPr>
              <a:defRPr/>
            </a:pPr>
            <a:r>
              <a:rPr lang="fr-FR" dirty="0" err="1">
                <a:solidFill>
                  <a:srgbClr val="FF0000"/>
                </a:solidFill>
                <a:latin typeface="+mj-lt"/>
                <a:ea typeface="+mn-ea"/>
              </a:rPr>
              <a:t>V</a:t>
            </a:r>
            <a:r>
              <a:rPr lang="fr-FR" baseline="-25000" dirty="0" err="1">
                <a:solidFill>
                  <a:srgbClr val="FF0000"/>
                </a:solidFill>
                <a:latin typeface="+mj-lt"/>
                <a:ea typeface="+mn-ea"/>
              </a:rPr>
              <a:t>crack</a:t>
            </a:r>
            <a:endParaRPr lang="fr-FR" baseline="-25000" dirty="0">
              <a:solidFill>
                <a:srgbClr val="FF0000"/>
              </a:solidFill>
              <a:latin typeface="+mj-lt"/>
              <a:ea typeface="+mn-ea"/>
            </a:endParaRPr>
          </a:p>
        </p:txBody>
      </p:sp>
      <p:sp>
        <p:nvSpPr>
          <p:cNvPr id="19475" name="Line 28"/>
          <p:cNvSpPr>
            <a:spLocks noChangeShapeType="1"/>
          </p:cNvSpPr>
          <p:nvPr/>
        </p:nvSpPr>
        <p:spPr bwMode="auto">
          <a:xfrm flipV="1">
            <a:off x="8128000" y="1582738"/>
            <a:ext cx="360363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>
                <a:solidFill>
                  <a:srgbClr val="FF0000"/>
                </a:solidFill>
              </a:rPr>
              <a:t>1. Theory: deriving the equation of motion of a crack</a:t>
            </a:r>
          </a:p>
        </p:txBody>
      </p:sp>
    </p:spTree>
    <p:extLst>
      <p:ext uri="{BB962C8B-B14F-4D97-AF65-F5344CB8AC3E}">
        <p14:creationId xmlns:p14="http://schemas.microsoft.com/office/powerpoint/2010/main" val="355491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Text Box 50"/>
          <p:cNvSpPr txBox="1">
            <a:spLocks noChangeArrowheads="1"/>
          </p:cNvSpPr>
          <p:nvPr/>
        </p:nvSpPr>
        <p:spPr bwMode="auto">
          <a:xfrm>
            <a:off x="287338" y="827088"/>
            <a:ext cx="63039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>
                <a:solidFill>
                  <a:srgbClr val="FF0000"/>
                </a:solidFill>
              </a:rPr>
              <a:t>Predictions on the dynamics of cracks</a:t>
            </a:r>
          </a:p>
        </p:txBody>
      </p:sp>
      <p:sp>
        <p:nvSpPr>
          <p:cNvPr id="20485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487" name="Line 61"/>
          <p:cNvSpPr>
            <a:spLocks noChangeShapeType="1"/>
          </p:cNvSpPr>
          <p:nvPr/>
        </p:nvSpPr>
        <p:spPr bwMode="auto">
          <a:xfrm>
            <a:off x="4176713" y="2882900"/>
            <a:ext cx="4397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0488" name="Groupe 111"/>
          <p:cNvGrpSpPr>
            <a:grpSpLocks/>
          </p:cNvGrpSpPr>
          <p:nvPr/>
        </p:nvGrpSpPr>
        <p:grpSpPr bwMode="auto">
          <a:xfrm>
            <a:off x="7043738" y="625475"/>
            <a:ext cx="1828800" cy="2151063"/>
            <a:chOff x="6824753" y="802279"/>
            <a:chExt cx="1828800" cy="2152283"/>
          </a:xfrm>
        </p:grpSpPr>
        <p:grpSp>
          <p:nvGrpSpPr>
            <p:cNvPr id="20507" name="Group 12"/>
            <p:cNvGrpSpPr>
              <a:grpSpLocks/>
            </p:cNvGrpSpPr>
            <p:nvPr/>
          </p:nvGrpSpPr>
          <p:grpSpPr bwMode="auto">
            <a:xfrm>
              <a:off x="6824753" y="931259"/>
              <a:ext cx="1828800" cy="1640755"/>
              <a:chOff x="295" y="1570"/>
              <a:chExt cx="2256" cy="1968"/>
            </a:xfrm>
          </p:grpSpPr>
          <p:grpSp>
            <p:nvGrpSpPr>
              <p:cNvPr id="20512" name="Group 13"/>
              <p:cNvGrpSpPr>
                <a:grpSpLocks/>
              </p:cNvGrpSpPr>
              <p:nvPr/>
            </p:nvGrpSpPr>
            <p:grpSpPr bwMode="auto">
              <a:xfrm>
                <a:off x="295" y="1570"/>
                <a:ext cx="2256" cy="1968"/>
                <a:chOff x="204" y="890"/>
                <a:chExt cx="2256" cy="1968"/>
              </a:xfrm>
            </p:grpSpPr>
            <p:grpSp>
              <p:nvGrpSpPr>
                <p:cNvPr id="20514" name="Group 14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4" y="890"/>
                  <a:chExt cx="2256" cy="1968"/>
                </a:xfrm>
              </p:grpSpPr>
              <p:grpSp>
                <p:nvGrpSpPr>
                  <p:cNvPr id="2051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780" y="1521"/>
                    <a:ext cx="864" cy="185"/>
                    <a:chOff x="240" y="2359"/>
                    <a:chExt cx="864" cy="185"/>
                  </a:xfrm>
                </p:grpSpPr>
                <p:sp>
                  <p:nvSpPr>
                    <p:cNvPr id="20536" name="Freeform 16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537" name="Freeform 17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051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04" y="2097"/>
                    <a:ext cx="864" cy="185"/>
                    <a:chOff x="240" y="2359"/>
                    <a:chExt cx="864" cy="185"/>
                  </a:xfrm>
                </p:grpSpPr>
                <p:sp>
                  <p:nvSpPr>
                    <p:cNvPr id="20534" name="Freeform 19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535" name="Freeform 20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0518" name="Freeform 21"/>
                  <p:cNvSpPr>
                    <a:spLocks/>
                  </p:cNvSpPr>
                  <p:nvPr/>
                </p:nvSpPr>
                <p:spPr bwMode="auto">
                  <a:xfrm>
                    <a:off x="1068" y="1562"/>
                    <a:ext cx="576" cy="624"/>
                  </a:xfrm>
                  <a:custGeom>
                    <a:avLst/>
                    <a:gdLst>
                      <a:gd name="T0" fmla="*/ 0 w 576"/>
                      <a:gd name="T1" fmla="*/ 624 h 624"/>
                      <a:gd name="T2" fmla="*/ 144 w 576"/>
                      <a:gd name="T3" fmla="*/ 576 h 624"/>
                      <a:gd name="T4" fmla="*/ 144 w 576"/>
                      <a:gd name="T5" fmla="*/ 528 h 624"/>
                      <a:gd name="T6" fmla="*/ 144 w 576"/>
                      <a:gd name="T7" fmla="*/ 480 h 624"/>
                      <a:gd name="T8" fmla="*/ 192 w 576"/>
                      <a:gd name="T9" fmla="*/ 480 h 624"/>
                      <a:gd name="T10" fmla="*/ 192 w 576"/>
                      <a:gd name="T11" fmla="*/ 432 h 624"/>
                      <a:gd name="T12" fmla="*/ 192 w 576"/>
                      <a:gd name="T13" fmla="*/ 336 h 624"/>
                      <a:gd name="T14" fmla="*/ 288 w 576"/>
                      <a:gd name="T15" fmla="*/ 288 h 624"/>
                      <a:gd name="T16" fmla="*/ 384 w 576"/>
                      <a:gd name="T17" fmla="*/ 240 h 624"/>
                      <a:gd name="T18" fmla="*/ 384 w 576"/>
                      <a:gd name="T19" fmla="*/ 144 h 624"/>
                      <a:gd name="T20" fmla="*/ 432 w 576"/>
                      <a:gd name="T21" fmla="*/ 96 h 624"/>
                      <a:gd name="T22" fmla="*/ 480 w 576"/>
                      <a:gd name="T23" fmla="*/ 96 h 624"/>
                      <a:gd name="T24" fmla="*/ 528 w 576"/>
                      <a:gd name="T25" fmla="*/ 96 h 624"/>
                      <a:gd name="T26" fmla="*/ 576 w 576"/>
                      <a:gd name="T27" fmla="*/ 0 h 62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576"/>
                      <a:gd name="T43" fmla="*/ 0 h 624"/>
                      <a:gd name="T44" fmla="*/ 576 w 576"/>
                      <a:gd name="T45" fmla="*/ 624 h 62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576" h="624">
                        <a:moveTo>
                          <a:pt x="0" y="624"/>
                        </a:moveTo>
                        <a:cubicBezTo>
                          <a:pt x="60" y="608"/>
                          <a:pt x="120" y="592"/>
                          <a:pt x="144" y="576"/>
                        </a:cubicBezTo>
                        <a:cubicBezTo>
                          <a:pt x="168" y="560"/>
                          <a:pt x="144" y="544"/>
                          <a:pt x="144" y="528"/>
                        </a:cubicBezTo>
                        <a:cubicBezTo>
                          <a:pt x="144" y="512"/>
                          <a:pt x="136" y="488"/>
                          <a:pt x="144" y="480"/>
                        </a:cubicBezTo>
                        <a:cubicBezTo>
                          <a:pt x="152" y="472"/>
                          <a:pt x="184" y="488"/>
                          <a:pt x="192" y="480"/>
                        </a:cubicBezTo>
                        <a:cubicBezTo>
                          <a:pt x="200" y="472"/>
                          <a:pt x="192" y="456"/>
                          <a:pt x="192" y="432"/>
                        </a:cubicBezTo>
                        <a:cubicBezTo>
                          <a:pt x="192" y="408"/>
                          <a:pt x="176" y="360"/>
                          <a:pt x="192" y="336"/>
                        </a:cubicBezTo>
                        <a:cubicBezTo>
                          <a:pt x="208" y="312"/>
                          <a:pt x="256" y="304"/>
                          <a:pt x="288" y="288"/>
                        </a:cubicBezTo>
                        <a:cubicBezTo>
                          <a:pt x="320" y="272"/>
                          <a:pt x="368" y="264"/>
                          <a:pt x="384" y="240"/>
                        </a:cubicBezTo>
                        <a:cubicBezTo>
                          <a:pt x="400" y="216"/>
                          <a:pt x="376" y="168"/>
                          <a:pt x="384" y="144"/>
                        </a:cubicBezTo>
                        <a:cubicBezTo>
                          <a:pt x="392" y="120"/>
                          <a:pt x="416" y="104"/>
                          <a:pt x="432" y="96"/>
                        </a:cubicBezTo>
                        <a:cubicBezTo>
                          <a:pt x="448" y="88"/>
                          <a:pt x="464" y="96"/>
                          <a:pt x="480" y="96"/>
                        </a:cubicBezTo>
                        <a:cubicBezTo>
                          <a:pt x="496" y="96"/>
                          <a:pt x="512" y="112"/>
                          <a:pt x="528" y="96"/>
                        </a:cubicBezTo>
                        <a:cubicBezTo>
                          <a:pt x="544" y="80"/>
                          <a:pt x="560" y="40"/>
                          <a:pt x="576" y="0"/>
                        </a:cubicBezTo>
                      </a:path>
                    </a:pathLst>
                  </a:custGeom>
                  <a:noFill/>
                  <a:ln w="50800">
                    <a:solidFill>
                      <a:srgbClr val="FF66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20519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4" y="890"/>
                    <a:ext cx="2256" cy="1968"/>
                    <a:chOff x="200" y="896"/>
                    <a:chExt cx="2256" cy="1968"/>
                  </a:xfrm>
                </p:grpSpPr>
                <p:sp>
                  <p:nvSpPr>
                    <p:cNvPr id="20520" name="Line 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776" y="2240"/>
                      <a:ext cx="16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521" name="Line 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" y="2240"/>
                      <a:ext cx="576" cy="6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522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76" y="896"/>
                      <a:ext cx="0" cy="6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523" name="AutoShap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0" y="896"/>
                      <a:ext cx="2256" cy="624"/>
                    </a:xfrm>
                    <a:prstGeom prst="parallelogram">
                      <a:avLst>
                        <a:gd name="adj" fmla="val 90385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24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80" y="1520"/>
                      <a:ext cx="0" cy="13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525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8" y="896"/>
                      <a:ext cx="0" cy="13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526" name="Line 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80" y="2240"/>
                      <a:ext cx="576" cy="6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527" name="Line 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" y="2864"/>
                      <a:ext cx="16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528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" y="2240"/>
                      <a:ext cx="0" cy="6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529" name="Line 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" y="1664"/>
                      <a:ext cx="576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530" name="Line 3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" y="1568"/>
                      <a:ext cx="576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20531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6" y="1799"/>
                      <a:ext cx="816" cy="185"/>
                      <a:chOff x="240" y="2359"/>
                      <a:chExt cx="864" cy="185"/>
                    </a:xfrm>
                  </p:grpSpPr>
                  <p:sp>
                    <p:nvSpPr>
                      <p:cNvPr id="20532" name="Freeform 35"/>
                      <p:cNvSpPr>
                        <a:spLocks/>
                      </p:cNvSpPr>
                      <p:nvPr/>
                    </p:nvSpPr>
                    <p:spPr bwMode="auto">
                      <a:xfrm rot="215763">
                        <a:off x="240" y="2359"/>
                        <a:ext cx="864" cy="137"/>
                      </a:xfrm>
                      <a:custGeom>
                        <a:avLst/>
                        <a:gdLst>
                          <a:gd name="T0" fmla="*/ 0 w 864"/>
                          <a:gd name="T1" fmla="*/ 56 h 137"/>
                          <a:gd name="T2" fmla="*/ 96 w 864"/>
                          <a:gd name="T3" fmla="*/ 8 h 137"/>
                          <a:gd name="T4" fmla="*/ 144 w 864"/>
                          <a:gd name="T5" fmla="*/ 104 h 137"/>
                          <a:gd name="T6" fmla="*/ 171 w 864"/>
                          <a:gd name="T7" fmla="*/ 130 h 137"/>
                          <a:gd name="T8" fmla="*/ 187 w 864"/>
                          <a:gd name="T9" fmla="*/ 64 h 137"/>
                          <a:gd name="T10" fmla="*/ 240 w 864"/>
                          <a:gd name="T11" fmla="*/ 56 h 137"/>
                          <a:gd name="T12" fmla="*/ 288 w 864"/>
                          <a:gd name="T13" fmla="*/ 104 h 137"/>
                          <a:gd name="T14" fmla="*/ 336 w 864"/>
                          <a:gd name="T15" fmla="*/ 8 h 137"/>
                          <a:gd name="T16" fmla="*/ 384 w 864"/>
                          <a:gd name="T17" fmla="*/ 56 h 137"/>
                          <a:gd name="T18" fmla="*/ 480 w 864"/>
                          <a:gd name="T19" fmla="*/ 56 h 137"/>
                          <a:gd name="T20" fmla="*/ 576 w 864"/>
                          <a:gd name="T21" fmla="*/ 8 h 137"/>
                          <a:gd name="T22" fmla="*/ 624 w 864"/>
                          <a:gd name="T23" fmla="*/ 56 h 137"/>
                          <a:gd name="T24" fmla="*/ 672 w 864"/>
                          <a:gd name="T25" fmla="*/ 56 h 137"/>
                          <a:gd name="T26" fmla="*/ 720 w 864"/>
                          <a:gd name="T27" fmla="*/ 8 h 137"/>
                          <a:gd name="T28" fmla="*/ 816 w 864"/>
                          <a:gd name="T29" fmla="*/ 56 h 137"/>
                          <a:gd name="T30" fmla="*/ 864 w 864"/>
                          <a:gd name="T31" fmla="*/ 56 h 137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w 864"/>
                          <a:gd name="T49" fmla="*/ 0 h 137"/>
                          <a:gd name="T50" fmla="*/ 864 w 864"/>
                          <a:gd name="T51" fmla="*/ 137 h 137"/>
                        </a:gdLst>
                        <a:ahLst/>
                        <a:cxnLst>
                          <a:cxn ang="T32">
                            <a:pos x="T0" y="T1"/>
                          </a:cxn>
                          <a:cxn ang="T33">
                            <a:pos x="T2" y="T3"/>
                          </a:cxn>
                          <a:cxn ang="T34">
                            <a:pos x="T4" y="T5"/>
                          </a:cxn>
                          <a:cxn ang="T35">
                            <a:pos x="T6" y="T7"/>
                          </a:cxn>
                          <a:cxn ang="T36">
                            <a:pos x="T8" y="T9"/>
                          </a:cxn>
                          <a:cxn ang="T37">
                            <a:pos x="T10" y="T11"/>
                          </a:cxn>
                          <a:cxn ang="T38">
                            <a:pos x="T12" y="T13"/>
                          </a:cxn>
                          <a:cxn ang="T39">
                            <a:pos x="T14" y="T15"/>
                          </a:cxn>
                          <a:cxn ang="T40">
                            <a:pos x="T16" y="T17"/>
                          </a:cxn>
                          <a:cxn ang="T41">
                            <a:pos x="T18" y="T19"/>
                          </a:cxn>
                          <a:cxn ang="T42">
                            <a:pos x="T20" y="T21"/>
                          </a:cxn>
                          <a:cxn ang="T43">
                            <a:pos x="T22" y="T23"/>
                          </a:cxn>
                          <a:cxn ang="T44">
                            <a:pos x="T24" y="T25"/>
                          </a:cxn>
                          <a:cxn ang="T45">
                            <a:pos x="T26" y="T27"/>
                          </a:cxn>
                          <a:cxn ang="T46">
                            <a:pos x="T28" y="T29"/>
                          </a:cxn>
                          <a:cxn ang="T47">
                            <a:pos x="T30" y="T31"/>
                          </a:cxn>
                        </a:cxnLst>
                        <a:rect l="T48" t="T49" r="T50" b="T51"/>
                        <a:pathLst>
                          <a:path w="864" h="137">
                            <a:moveTo>
                              <a:pt x="0" y="56"/>
                            </a:moveTo>
                            <a:cubicBezTo>
                              <a:pt x="36" y="28"/>
                              <a:pt x="72" y="0"/>
                              <a:pt x="96" y="8"/>
                            </a:cubicBezTo>
                            <a:cubicBezTo>
                              <a:pt x="120" y="16"/>
                              <a:pt x="132" y="84"/>
                              <a:pt x="144" y="104"/>
                            </a:cubicBezTo>
                            <a:cubicBezTo>
                              <a:pt x="156" y="124"/>
                              <a:pt x="164" y="137"/>
                              <a:pt x="171" y="130"/>
                            </a:cubicBezTo>
                            <a:cubicBezTo>
                              <a:pt x="178" y="123"/>
                              <a:pt x="176" y="76"/>
                              <a:pt x="187" y="64"/>
                            </a:cubicBezTo>
                            <a:cubicBezTo>
                              <a:pt x="198" y="52"/>
                              <a:pt x="223" y="49"/>
                              <a:pt x="240" y="56"/>
                            </a:cubicBezTo>
                            <a:cubicBezTo>
                              <a:pt x="257" y="63"/>
                              <a:pt x="272" y="112"/>
                              <a:pt x="288" y="104"/>
                            </a:cubicBezTo>
                            <a:cubicBezTo>
                              <a:pt x="304" y="96"/>
                              <a:pt x="320" y="16"/>
                              <a:pt x="336" y="8"/>
                            </a:cubicBezTo>
                            <a:cubicBezTo>
                              <a:pt x="352" y="0"/>
                              <a:pt x="360" y="48"/>
                              <a:pt x="384" y="56"/>
                            </a:cubicBezTo>
                            <a:cubicBezTo>
                              <a:pt x="408" y="64"/>
                              <a:pt x="448" y="64"/>
                              <a:pt x="480" y="56"/>
                            </a:cubicBezTo>
                            <a:cubicBezTo>
                              <a:pt x="512" y="48"/>
                              <a:pt x="552" y="8"/>
                              <a:pt x="576" y="8"/>
                            </a:cubicBezTo>
                            <a:cubicBezTo>
                              <a:pt x="600" y="8"/>
                              <a:pt x="608" y="48"/>
                              <a:pt x="624" y="56"/>
                            </a:cubicBezTo>
                            <a:cubicBezTo>
                              <a:pt x="640" y="64"/>
                              <a:pt x="656" y="64"/>
                              <a:pt x="672" y="56"/>
                            </a:cubicBezTo>
                            <a:cubicBezTo>
                              <a:pt x="688" y="48"/>
                              <a:pt x="696" y="8"/>
                              <a:pt x="720" y="8"/>
                            </a:cubicBezTo>
                            <a:cubicBezTo>
                              <a:pt x="744" y="8"/>
                              <a:pt x="792" y="48"/>
                              <a:pt x="816" y="56"/>
                            </a:cubicBezTo>
                            <a:cubicBezTo>
                              <a:pt x="840" y="64"/>
                              <a:pt x="852" y="60"/>
                              <a:pt x="864" y="56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0533" name="Freeform 36"/>
                      <p:cNvSpPr>
                        <a:spLocks/>
                      </p:cNvSpPr>
                      <p:nvPr/>
                    </p:nvSpPr>
                    <p:spPr bwMode="auto">
                      <a:xfrm rot="-288300">
                        <a:off x="240" y="2407"/>
                        <a:ext cx="864" cy="137"/>
                      </a:xfrm>
                      <a:custGeom>
                        <a:avLst/>
                        <a:gdLst>
                          <a:gd name="T0" fmla="*/ 0 w 864"/>
                          <a:gd name="T1" fmla="*/ 56 h 137"/>
                          <a:gd name="T2" fmla="*/ 96 w 864"/>
                          <a:gd name="T3" fmla="*/ 8 h 137"/>
                          <a:gd name="T4" fmla="*/ 144 w 864"/>
                          <a:gd name="T5" fmla="*/ 104 h 137"/>
                          <a:gd name="T6" fmla="*/ 171 w 864"/>
                          <a:gd name="T7" fmla="*/ 130 h 137"/>
                          <a:gd name="T8" fmla="*/ 187 w 864"/>
                          <a:gd name="T9" fmla="*/ 64 h 137"/>
                          <a:gd name="T10" fmla="*/ 240 w 864"/>
                          <a:gd name="T11" fmla="*/ 56 h 137"/>
                          <a:gd name="T12" fmla="*/ 288 w 864"/>
                          <a:gd name="T13" fmla="*/ 104 h 137"/>
                          <a:gd name="T14" fmla="*/ 336 w 864"/>
                          <a:gd name="T15" fmla="*/ 8 h 137"/>
                          <a:gd name="T16" fmla="*/ 384 w 864"/>
                          <a:gd name="T17" fmla="*/ 56 h 137"/>
                          <a:gd name="T18" fmla="*/ 480 w 864"/>
                          <a:gd name="T19" fmla="*/ 56 h 137"/>
                          <a:gd name="T20" fmla="*/ 576 w 864"/>
                          <a:gd name="T21" fmla="*/ 8 h 137"/>
                          <a:gd name="T22" fmla="*/ 624 w 864"/>
                          <a:gd name="T23" fmla="*/ 56 h 137"/>
                          <a:gd name="T24" fmla="*/ 672 w 864"/>
                          <a:gd name="T25" fmla="*/ 56 h 137"/>
                          <a:gd name="T26" fmla="*/ 720 w 864"/>
                          <a:gd name="T27" fmla="*/ 8 h 137"/>
                          <a:gd name="T28" fmla="*/ 816 w 864"/>
                          <a:gd name="T29" fmla="*/ 56 h 137"/>
                          <a:gd name="T30" fmla="*/ 864 w 864"/>
                          <a:gd name="T31" fmla="*/ 56 h 137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w 864"/>
                          <a:gd name="T49" fmla="*/ 0 h 137"/>
                          <a:gd name="T50" fmla="*/ 864 w 864"/>
                          <a:gd name="T51" fmla="*/ 137 h 137"/>
                        </a:gdLst>
                        <a:ahLst/>
                        <a:cxnLst>
                          <a:cxn ang="T32">
                            <a:pos x="T0" y="T1"/>
                          </a:cxn>
                          <a:cxn ang="T33">
                            <a:pos x="T2" y="T3"/>
                          </a:cxn>
                          <a:cxn ang="T34">
                            <a:pos x="T4" y="T5"/>
                          </a:cxn>
                          <a:cxn ang="T35">
                            <a:pos x="T6" y="T7"/>
                          </a:cxn>
                          <a:cxn ang="T36">
                            <a:pos x="T8" y="T9"/>
                          </a:cxn>
                          <a:cxn ang="T37">
                            <a:pos x="T10" y="T11"/>
                          </a:cxn>
                          <a:cxn ang="T38">
                            <a:pos x="T12" y="T13"/>
                          </a:cxn>
                          <a:cxn ang="T39">
                            <a:pos x="T14" y="T15"/>
                          </a:cxn>
                          <a:cxn ang="T40">
                            <a:pos x="T16" y="T17"/>
                          </a:cxn>
                          <a:cxn ang="T41">
                            <a:pos x="T18" y="T19"/>
                          </a:cxn>
                          <a:cxn ang="T42">
                            <a:pos x="T20" y="T21"/>
                          </a:cxn>
                          <a:cxn ang="T43">
                            <a:pos x="T22" y="T23"/>
                          </a:cxn>
                          <a:cxn ang="T44">
                            <a:pos x="T24" y="T25"/>
                          </a:cxn>
                          <a:cxn ang="T45">
                            <a:pos x="T26" y="T27"/>
                          </a:cxn>
                          <a:cxn ang="T46">
                            <a:pos x="T28" y="T29"/>
                          </a:cxn>
                          <a:cxn ang="T47">
                            <a:pos x="T30" y="T31"/>
                          </a:cxn>
                        </a:cxnLst>
                        <a:rect l="T48" t="T49" r="T50" b="T51"/>
                        <a:pathLst>
                          <a:path w="864" h="137">
                            <a:moveTo>
                              <a:pt x="0" y="56"/>
                            </a:moveTo>
                            <a:cubicBezTo>
                              <a:pt x="36" y="28"/>
                              <a:pt x="72" y="0"/>
                              <a:pt x="96" y="8"/>
                            </a:cubicBezTo>
                            <a:cubicBezTo>
                              <a:pt x="120" y="16"/>
                              <a:pt x="132" y="84"/>
                              <a:pt x="144" y="104"/>
                            </a:cubicBezTo>
                            <a:cubicBezTo>
                              <a:pt x="156" y="124"/>
                              <a:pt x="164" y="137"/>
                              <a:pt x="171" y="130"/>
                            </a:cubicBezTo>
                            <a:cubicBezTo>
                              <a:pt x="178" y="123"/>
                              <a:pt x="176" y="76"/>
                              <a:pt x="187" y="64"/>
                            </a:cubicBezTo>
                            <a:cubicBezTo>
                              <a:pt x="198" y="52"/>
                              <a:pt x="223" y="49"/>
                              <a:pt x="240" y="56"/>
                            </a:cubicBezTo>
                            <a:cubicBezTo>
                              <a:pt x="257" y="63"/>
                              <a:pt x="272" y="112"/>
                              <a:pt x="288" y="104"/>
                            </a:cubicBezTo>
                            <a:cubicBezTo>
                              <a:pt x="304" y="96"/>
                              <a:pt x="320" y="16"/>
                              <a:pt x="336" y="8"/>
                            </a:cubicBezTo>
                            <a:cubicBezTo>
                              <a:pt x="352" y="0"/>
                              <a:pt x="360" y="48"/>
                              <a:pt x="384" y="56"/>
                            </a:cubicBezTo>
                            <a:cubicBezTo>
                              <a:pt x="408" y="64"/>
                              <a:pt x="448" y="64"/>
                              <a:pt x="480" y="56"/>
                            </a:cubicBezTo>
                            <a:cubicBezTo>
                              <a:pt x="512" y="48"/>
                              <a:pt x="552" y="8"/>
                              <a:pt x="576" y="8"/>
                            </a:cubicBezTo>
                            <a:cubicBezTo>
                              <a:pt x="600" y="8"/>
                              <a:pt x="608" y="48"/>
                              <a:pt x="624" y="56"/>
                            </a:cubicBezTo>
                            <a:cubicBezTo>
                              <a:pt x="640" y="64"/>
                              <a:pt x="656" y="64"/>
                              <a:pt x="672" y="56"/>
                            </a:cubicBezTo>
                            <a:cubicBezTo>
                              <a:pt x="688" y="48"/>
                              <a:pt x="696" y="8"/>
                              <a:pt x="720" y="8"/>
                            </a:cubicBezTo>
                            <a:cubicBezTo>
                              <a:pt x="744" y="8"/>
                              <a:pt x="792" y="48"/>
                              <a:pt x="816" y="56"/>
                            </a:cubicBezTo>
                            <a:cubicBezTo>
                              <a:pt x="840" y="64"/>
                              <a:pt x="852" y="60"/>
                              <a:pt x="864" y="56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sp>
              <p:nvSpPr>
                <p:cNvPr id="20515" name="Line 37"/>
                <p:cNvSpPr>
                  <a:spLocks noChangeShapeType="1"/>
                </p:cNvSpPr>
                <p:nvPr/>
              </p:nvSpPr>
              <p:spPr bwMode="auto">
                <a:xfrm>
                  <a:off x="204" y="1525"/>
                  <a:ext cx="0" cy="5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0513" name="Line 38"/>
              <p:cNvSpPr>
                <a:spLocks noChangeShapeType="1"/>
              </p:cNvSpPr>
              <p:nvPr/>
            </p:nvSpPr>
            <p:spPr bwMode="auto">
              <a:xfrm>
                <a:off x="884" y="2840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0508" name="Line 43"/>
            <p:cNvSpPr>
              <a:spLocks noChangeShapeType="1"/>
            </p:cNvSpPr>
            <p:nvPr/>
          </p:nvSpPr>
          <p:spPr bwMode="auto">
            <a:xfrm flipV="1">
              <a:off x="7650058" y="802279"/>
              <a:ext cx="0" cy="36744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09" name="Line 44"/>
            <p:cNvSpPr>
              <a:spLocks noChangeShapeType="1"/>
            </p:cNvSpPr>
            <p:nvPr/>
          </p:nvSpPr>
          <p:spPr bwMode="auto">
            <a:xfrm>
              <a:off x="7646038" y="2398040"/>
              <a:ext cx="1340" cy="41993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510" name="Text Box 45"/>
            <p:cNvSpPr txBox="1">
              <a:spLocks noChangeArrowheads="1"/>
            </p:cNvSpPr>
            <p:nvPr/>
          </p:nvSpPr>
          <p:spPr bwMode="auto">
            <a:xfrm>
              <a:off x="7706490" y="879219"/>
              <a:ext cx="74146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fr-FR" sz="2000" b="0">
                  <a:solidFill>
                    <a:schemeClr val="tx1"/>
                  </a:solidFill>
                  <a:latin typeface="Arial" charset="0"/>
                </a:rPr>
                <a:t>G</a:t>
              </a:r>
              <a:r>
                <a:rPr lang="fr-FR" sz="2000" b="0" baseline="30000">
                  <a:solidFill>
                    <a:schemeClr val="tx1"/>
                  </a:solidFill>
                  <a:latin typeface="Arial" charset="0"/>
                </a:rPr>
                <a:t>ext</a:t>
              </a:r>
              <a:endParaRPr lang="fr-FR" sz="2000" b="0" baseline="30000">
                <a:solidFill>
                  <a:schemeClr val="tx1"/>
                </a:solidFill>
              </a:endParaRPr>
            </a:p>
          </p:txBody>
        </p:sp>
        <p:sp>
          <p:nvSpPr>
            <p:cNvPr id="20511" name="Text Box 45"/>
            <p:cNvSpPr txBox="1">
              <a:spLocks noChangeArrowheads="1"/>
            </p:cNvSpPr>
            <p:nvPr/>
          </p:nvSpPr>
          <p:spPr bwMode="auto">
            <a:xfrm>
              <a:off x="7713752" y="2554452"/>
              <a:ext cx="74785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fr-FR" sz="2000" b="0">
                  <a:solidFill>
                    <a:schemeClr val="tx1"/>
                  </a:solidFill>
                  <a:latin typeface="Arial" charset="0"/>
                </a:rPr>
                <a:t>G</a:t>
              </a:r>
              <a:r>
                <a:rPr lang="fr-FR" sz="2000" b="0" baseline="30000">
                  <a:solidFill>
                    <a:schemeClr val="tx1"/>
                  </a:solidFill>
                  <a:latin typeface="Arial" charset="0"/>
                </a:rPr>
                <a:t>ext</a:t>
              </a:r>
              <a:endParaRPr lang="fr-FR" sz="2000" b="0" baseline="30000">
                <a:solidFill>
                  <a:schemeClr val="tx1"/>
                </a:solidFill>
              </a:endParaRPr>
            </a:p>
          </p:txBody>
        </p:sp>
      </p:grpSp>
      <p:sp>
        <p:nvSpPr>
          <p:cNvPr id="20489" name="Line 28"/>
          <p:cNvSpPr>
            <a:spLocks noChangeShapeType="1"/>
          </p:cNvSpPr>
          <p:nvPr/>
        </p:nvSpPr>
        <p:spPr bwMode="auto">
          <a:xfrm flipV="1">
            <a:off x="334963" y="1735138"/>
            <a:ext cx="6746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490" name="Text Box 50"/>
          <p:cNvSpPr txBox="1">
            <a:spLocks noChangeArrowheads="1"/>
          </p:cNvSpPr>
          <p:nvPr/>
        </p:nvSpPr>
        <p:spPr bwMode="auto">
          <a:xfrm>
            <a:off x="1095375" y="1525588"/>
            <a:ext cx="57959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FF0000"/>
                </a:solidFill>
              </a:rPr>
              <a:t>Variations of the average crack velocity with the external driving force</a:t>
            </a:r>
          </a:p>
        </p:txBody>
      </p:sp>
      <p:pic>
        <p:nvPicPr>
          <p:cNvPr id="20491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311400"/>
            <a:ext cx="37147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Line 7"/>
          <p:cNvSpPr>
            <a:spLocks noChangeShapeType="1"/>
          </p:cNvSpPr>
          <p:nvPr/>
        </p:nvSpPr>
        <p:spPr bwMode="auto">
          <a:xfrm flipV="1">
            <a:off x="1498600" y="2792413"/>
            <a:ext cx="0" cy="192405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493" name="Text Box 8"/>
          <p:cNvSpPr txBox="1">
            <a:spLocks noChangeArrowheads="1"/>
          </p:cNvSpPr>
          <p:nvPr/>
        </p:nvSpPr>
        <p:spPr bwMode="auto">
          <a:xfrm>
            <a:off x="630238" y="3387725"/>
            <a:ext cx="903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Stable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20494" name="Text Box 9"/>
          <p:cNvSpPr txBox="1">
            <a:spLocks noChangeArrowheads="1"/>
          </p:cNvSpPr>
          <p:nvPr/>
        </p:nvSpPr>
        <p:spPr bwMode="auto">
          <a:xfrm>
            <a:off x="1562100" y="3406775"/>
            <a:ext cx="1444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Propagating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20495" name="Text Box 53"/>
          <p:cNvSpPr txBox="1">
            <a:spLocks noChangeArrowheads="1"/>
          </p:cNvSpPr>
          <p:nvPr/>
        </p:nvSpPr>
        <p:spPr bwMode="auto">
          <a:xfrm>
            <a:off x="4667250" y="3549650"/>
            <a:ext cx="39036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FF0000"/>
                </a:solidFill>
              </a:rPr>
              <a:t>Toughening effect</a:t>
            </a:r>
            <a:endParaRPr lang="en-US" sz="1500" baseline="30000">
              <a:solidFill>
                <a:srgbClr val="FF0000"/>
              </a:solidFill>
            </a:endParaRPr>
          </a:p>
        </p:txBody>
      </p:sp>
      <p:pic>
        <p:nvPicPr>
          <p:cNvPr id="20496" name="Picture 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3065463"/>
            <a:ext cx="19716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7" name="ZoneTexte 88"/>
          <p:cNvSpPr txBox="1">
            <a:spLocks noChangeArrowheads="1"/>
          </p:cNvSpPr>
          <p:nvPr/>
        </p:nvSpPr>
        <p:spPr bwMode="auto">
          <a:xfrm>
            <a:off x="4654550" y="2743200"/>
            <a:ext cx="28384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dirty="0">
                <a:solidFill>
                  <a:schemeClr val="tx1"/>
                </a:solidFill>
              </a:rPr>
              <a:t>Effective </a:t>
            </a:r>
            <a:r>
              <a:rPr lang="fr-FR" sz="1500" dirty="0" smtClean="0">
                <a:solidFill>
                  <a:schemeClr val="tx1"/>
                </a:solidFill>
              </a:rPr>
              <a:t>fracture </a:t>
            </a:r>
            <a:r>
              <a:rPr lang="fr-FR" sz="1500" dirty="0" err="1" smtClean="0">
                <a:solidFill>
                  <a:schemeClr val="tx1"/>
                </a:solidFill>
              </a:rPr>
              <a:t>energy</a:t>
            </a:r>
            <a:r>
              <a:rPr lang="fr-FR" sz="1500" dirty="0" smtClean="0">
                <a:solidFill>
                  <a:schemeClr val="tx1"/>
                </a:solidFill>
              </a:rPr>
              <a:t>:</a:t>
            </a:r>
            <a:endParaRPr lang="fr-FR" sz="1500" i="1" dirty="0">
              <a:solidFill>
                <a:schemeClr val="tx1"/>
              </a:solidFill>
            </a:endParaRPr>
          </a:p>
        </p:txBody>
      </p:sp>
      <p:sp>
        <p:nvSpPr>
          <p:cNvPr id="20498" name="Line 61"/>
          <p:cNvSpPr>
            <a:spLocks noChangeShapeType="1"/>
          </p:cNvSpPr>
          <p:nvPr/>
        </p:nvSpPr>
        <p:spPr bwMode="auto">
          <a:xfrm>
            <a:off x="4219575" y="4235450"/>
            <a:ext cx="4397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499" name="Text Box 53"/>
          <p:cNvSpPr txBox="1">
            <a:spLocks noChangeArrowheads="1"/>
          </p:cNvSpPr>
          <p:nvPr/>
        </p:nvSpPr>
        <p:spPr bwMode="auto">
          <a:xfrm>
            <a:off x="4710113" y="5026025"/>
            <a:ext cx="44338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FF0000"/>
                </a:solidFill>
              </a:rPr>
              <a:t>Power law variation of the crack velocity</a:t>
            </a:r>
            <a:endParaRPr lang="en-US" sz="1500" baseline="30000">
              <a:solidFill>
                <a:srgbClr val="FF0000"/>
              </a:solidFill>
            </a:endParaRPr>
          </a:p>
        </p:txBody>
      </p:sp>
      <p:sp>
        <p:nvSpPr>
          <p:cNvPr id="20500" name="ZoneTexte 88"/>
          <p:cNvSpPr txBox="1">
            <a:spLocks noChangeArrowheads="1"/>
          </p:cNvSpPr>
          <p:nvPr/>
        </p:nvSpPr>
        <p:spPr bwMode="auto">
          <a:xfrm>
            <a:off x="4697413" y="4097338"/>
            <a:ext cx="2838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>
                <a:solidFill>
                  <a:schemeClr val="tx1"/>
                </a:solidFill>
              </a:rPr>
              <a:t>Crack velocity:</a:t>
            </a:r>
            <a:endParaRPr lang="fr-FR" sz="1500" i="1">
              <a:solidFill>
                <a:schemeClr val="tx1"/>
              </a:solidFill>
            </a:endParaRPr>
          </a:p>
        </p:txBody>
      </p:sp>
      <p:pic>
        <p:nvPicPr>
          <p:cNvPr id="20501" name="Picture 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4679950"/>
            <a:ext cx="137477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Oval 54"/>
          <p:cNvSpPr>
            <a:spLocks noChangeArrowheads="1"/>
          </p:cNvSpPr>
          <p:nvPr/>
        </p:nvSpPr>
        <p:spPr bwMode="auto">
          <a:xfrm>
            <a:off x="1201738" y="3948113"/>
            <a:ext cx="873125" cy="876300"/>
          </a:xfrm>
          <a:prstGeom prst="ellipse">
            <a:avLst/>
          </a:prstGeom>
          <a:noFill/>
          <a:ln w="412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3" name="Line 55"/>
          <p:cNvSpPr>
            <a:spLocks noChangeShapeType="1"/>
          </p:cNvSpPr>
          <p:nvPr/>
        </p:nvSpPr>
        <p:spPr bwMode="auto">
          <a:xfrm>
            <a:off x="2087563" y="4476750"/>
            <a:ext cx="2635250" cy="2857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8066088" y="1501775"/>
            <a:ext cx="738187" cy="4460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fr-FR" sz="500" dirty="0">
              <a:solidFill>
                <a:srgbClr val="FF0000"/>
              </a:solidFill>
              <a:latin typeface="+mj-lt"/>
              <a:ea typeface="+mn-ea"/>
            </a:endParaRPr>
          </a:p>
          <a:p>
            <a:pPr>
              <a:defRPr/>
            </a:pPr>
            <a:r>
              <a:rPr lang="fr-FR" dirty="0" err="1">
                <a:solidFill>
                  <a:srgbClr val="FF0000"/>
                </a:solidFill>
                <a:latin typeface="+mj-lt"/>
                <a:ea typeface="+mn-ea"/>
              </a:rPr>
              <a:t>V</a:t>
            </a:r>
            <a:r>
              <a:rPr lang="fr-FR" baseline="-25000" dirty="0" err="1">
                <a:solidFill>
                  <a:srgbClr val="FF0000"/>
                </a:solidFill>
                <a:latin typeface="+mj-lt"/>
                <a:ea typeface="+mn-ea"/>
              </a:rPr>
              <a:t>crack</a:t>
            </a:r>
            <a:endParaRPr lang="fr-FR" baseline="-25000" dirty="0">
              <a:solidFill>
                <a:srgbClr val="FF0000"/>
              </a:solidFill>
              <a:latin typeface="+mj-lt"/>
              <a:ea typeface="+mn-ea"/>
            </a:endParaRPr>
          </a:p>
        </p:txBody>
      </p:sp>
      <p:sp>
        <p:nvSpPr>
          <p:cNvPr id="20505" name="Line 28"/>
          <p:cNvSpPr>
            <a:spLocks noChangeShapeType="1"/>
          </p:cNvSpPr>
          <p:nvPr/>
        </p:nvSpPr>
        <p:spPr bwMode="auto">
          <a:xfrm flipV="1">
            <a:off x="8128000" y="1582738"/>
            <a:ext cx="360363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0506" name="Picture 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4525963"/>
            <a:ext cx="235426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>
                <a:solidFill>
                  <a:srgbClr val="FF0000"/>
                </a:solidFill>
              </a:rPr>
              <a:t>1. Theory: deriving the equation of motion of a crack</a:t>
            </a:r>
          </a:p>
        </p:txBody>
      </p:sp>
    </p:spTree>
    <p:extLst>
      <p:ext uri="{BB962C8B-B14F-4D97-AF65-F5344CB8AC3E}">
        <p14:creationId xmlns:p14="http://schemas.microsoft.com/office/powerpoint/2010/main" val="808488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Text Box 50"/>
          <p:cNvSpPr txBox="1">
            <a:spLocks noChangeArrowheads="1"/>
          </p:cNvSpPr>
          <p:nvPr/>
        </p:nvSpPr>
        <p:spPr bwMode="auto">
          <a:xfrm>
            <a:off x="287338" y="827088"/>
            <a:ext cx="63039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>
                <a:solidFill>
                  <a:srgbClr val="FF0000"/>
                </a:solidFill>
              </a:rPr>
              <a:t>Predictions on the dynamics of cracks</a:t>
            </a:r>
          </a:p>
        </p:txBody>
      </p:sp>
      <p:sp>
        <p:nvSpPr>
          <p:cNvPr id="21509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11" name="Line 61"/>
          <p:cNvSpPr>
            <a:spLocks noChangeShapeType="1"/>
          </p:cNvSpPr>
          <p:nvPr/>
        </p:nvSpPr>
        <p:spPr bwMode="auto">
          <a:xfrm>
            <a:off x="4176713" y="2882900"/>
            <a:ext cx="4397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21512" name="Groupe 111"/>
          <p:cNvGrpSpPr>
            <a:grpSpLocks/>
          </p:cNvGrpSpPr>
          <p:nvPr/>
        </p:nvGrpSpPr>
        <p:grpSpPr bwMode="auto">
          <a:xfrm>
            <a:off x="7043738" y="625475"/>
            <a:ext cx="1828800" cy="2151063"/>
            <a:chOff x="6824753" y="802279"/>
            <a:chExt cx="1828800" cy="2152283"/>
          </a:xfrm>
        </p:grpSpPr>
        <p:grpSp>
          <p:nvGrpSpPr>
            <p:cNvPr id="21537" name="Group 12"/>
            <p:cNvGrpSpPr>
              <a:grpSpLocks/>
            </p:cNvGrpSpPr>
            <p:nvPr/>
          </p:nvGrpSpPr>
          <p:grpSpPr bwMode="auto">
            <a:xfrm>
              <a:off x="6824753" y="931259"/>
              <a:ext cx="1828800" cy="1640755"/>
              <a:chOff x="295" y="1570"/>
              <a:chExt cx="2256" cy="1968"/>
            </a:xfrm>
          </p:grpSpPr>
          <p:grpSp>
            <p:nvGrpSpPr>
              <p:cNvPr id="21542" name="Group 13"/>
              <p:cNvGrpSpPr>
                <a:grpSpLocks/>
              </p:cNvGrpSpPr>
              <p:nvPr/>
            </p:nvGrpSpPr>
            <p:grpSpPr bwMode="auto">
              <a:xfrm>
                <a:off x="295" y="1570"/>
                <a:ext cx="2256" cy="1968"/>
                <a:chOff x="204" y="890"/>
                <a:chExt cx="2256" cy="1968"/>
              </a:xfrm>
            </p:grpSpPr>
            <p:grpSp>
              <p:nvGrpSpPr>
                <p:cNvPr id="21544" name="Group 14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4" y="890"/>
                  <a:chExt cx="2256" cy="1968"/>
                </a:xfrm>
              </p:grpSpPr>
              <p:grpSp>
                <p:nvGrpSpPr>
                  <p:cNvPr id="2154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780" y="1521"/>
                    <a:ext cx="864" cy="185"/>
                    <a:chOff x="240" y="2359"/>
                    <a:chExt cx="864" cy="185"/>
                  </a:xfrm>
                </p:grpSpPr>
                <p:sp>
                  <p:nvSpPr>
                    <p:cNvPr id="21566" name="Freeform 16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567" name="Freeform 17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154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04" y="2097"/>
                    <a:ext cx="864" cy="185"/>
                    <a:chOff x="240" y="2359"/>
                    <a:chExt cx="864" cy="185"/>
                  </a:xfrm>
                </p:grpSpPr>
                <p:sp>
                  <p:nvSpPr>
                    <p:cNvPr id="21564" name="Freeform 19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565" name="Freeform 20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21548" name="Freeform 21"/>
                  <p:cNvSpPr>
                    <a:spLocks/>
                  </p:cNvSpPr>
                  <p:nvPr/>
                </p:nvSpPr>
                <p:spPr bwMode="auto">
                  <a:xfrm>
                    <a:off x="1068" y="1562"/>
                    <a:ext cx="576" cy="624"/>
                  </a:xfrm>
                  <a:custGeom>
                    <a:avLst/>
                    <a:gdLst>
                      <a:gd name="T0" fmla="*/ 0 w 576"/>
                      <a:gd name="T1" fmla="*/ 624 h 624"/>
                      <a:gd name="T2" fmla="*/ 144 w 576"/>
                      <a:gd name="T3" fmla="*/ 576 h 624"/>
                      <a:gd name="T4" fmla="*/ 144 w 576"/>
                      <a:gd name="T5" fmla="*/ 528 h 624"/>
                      <a:gd name="T6" fmla="*/ 144 w 576"/>
                      <a:gd name="T7" fmla="*/ 480 h 624"/>
                      <a:gd name="T8" fmla="*/ 192 w 576"/>
                      <a:gd name="T9" fmla="*/ 480 h 624"/>
                      <a:gd name="T10" fmla="*/ 192 w 576"/>
                      <a:gd name="T11" fmla="*/ 432 h 624"/>
                      <a:gd name="T12" fmla="*/ 192 w 576"/>
                      <a:gd name="T13" fmla="*/ 336 h 624"/>
                      <a:gd name="T14" fmla="*/ 288 w 576"/>
                      <a:gd name="T15" fmla="*/ 288 h 624"/>
                      <a:gd name="T16" fmla="*/ 384 w 576"/>
                      <a:gd name="T17" fmla="*/ 240 h 624"/>
                      <a:gd name="T18" fmla="*/ 384 w 576"/>
                      <a:gd name="T19" fmla="*/ 144 h 624"/>
                      <a:gd name="T20" fmla="*/ 432 w 576"/>
                      <a:gd name="T21" fmla="*/ 96 h 624"/>
                      <a:gd name="T22" fmla="*/ 480 w 576"/>
                      <a:gd name="T23" fmla="*/ 96 h 624"/>
                      <a:gd name="T24" fmla="*/ 528 w 576"/>
                      <a:gd name="T25" fmla="*/ 96 h 624"/>
                      <a:gd name="T26" fmla="*/ 576 w 576"/>
                      <a:gd name="T27" fmla="*/ 0 h 62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576"/>
                      <a:gd name="T43" fmla="*/ 0 h 624"/>
                      <a:gd name="T44" fmla="*/ 576 w 576"/>
                      <a:gd name="T45" fmla="*/ 624 h 624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576" h="624">
                        <a:moveTo>
                          <a:pt x="0" y="624"/>
                        </a:moveTo>
                        <a:cubicBezTo>
                          <a:pt x="60" y="608"/>
                          <a:pt x="120" y="592"/>
                          <a:pt x="144" y="576"/>
                        </a:cubicBezTo>
                        <a:cubicBezTo>
                          <a:pt x="168" y="560"/>
                          <a:pt x="144" y="544"/>
                          <a:pt x="144" y="528"/>
                        </a:cubicBezTo>
                        <a:cubicBezTo>
                          <a:pt x="144" y="512"/>
                          <a:pt x="136" y="488"/>
                          <a:pt x="144" y="480"/>
                        </a:cubicBezTo>
                        <a:cubicBezTo>
                          <a:pt x="152" y="472"/>
                          <a:pt x="184" y="488"/>
                          <a:pt x="192" y="480"/>
                        </a:cubicBezTo>
                        <a:cubicBezTo>
                          <a:pt x="200" y="472"/>
                          <a:pt x="192" y="456"/>
                          <a:pt x="192" y="432"/>
                        </a:cubicBezTo>
                        <a:cubicBezTo>
                          <a:pt x="192" y="408"/>
                          <a:pt x="176" y="360"/>
                          <a:pt x="192" y="336"/>
                        </a:cubicBezTo>
                        <a:cubicBezTo>
                          <a:pt x="208" y="312"/>
                          <a:pt x="256" y="304"/>
                          <a:pt x="288" y="288"/>
                        </a:cubicBezTo>
                        <a:cubicBezTo>
                          <a:pt x="320" y="272"/>
                          <a:pt x="368" y="264"/>
                          <a:pt x="384" y="240"/>
                        </a:cubicBezTo>
                        <a:cubicBezTo>
                          <a:pt x="400" y="216"/>
                          <a:pt x="376" y="168"/>
                          <a:pt x="384" y="144"/>
                        </a:cubicBezTo>
                        <a:cubicBezTo>
                          <a:pt x="392" y="120"/>
                          <a:pt x="416" y="104"/>
                          <a:pt x="432" y="96"/>
                        </a:cubicBezTo>
                        <a:cubicBezTo>
                          <a:pt x="448" y="88"/>
                          <a:pt x="464" y="96"/>
                          <a:pt x="480" y="96"/>
                        </a:cubicBezTo>
                        <a:cubicBezTo>
                          <a:pt x="496" y="96"/>
                          <a:pt x="512" y="112"/>
                          <a:pt x="528" y="96"/>
                        </a:cubicBezTo>
                        <a:cubicBezTo>
                          <a:pt x="544" y="80"/>
                          <a:pt x="560" y="40"/>
                          <a:pt x="576" y="0"/>
                        </a:cubicBezTo>
                      </a:path>
                    </a:pathLst>
                  </a:custGeom>
                  <a:noFill/>
                  <a:ln w="50800">
                    <a:solidFill>
                      <a:srgbClr val="FF66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21549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4" y="890"/>
                    <a:ext cx="2256" cy="1968"/>
                    <a:chOff x="200" y="896"/>
                    <a:chExt cx="2256" cy="1968"/>
                  </a:xfrm>
                </p:grpSpPr>
                <p:sp>
                  <p:nvSpPr>
                    <p:cNvPr id="21550" name="Line 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776" y="2240"/>
                      <a:ext cx="16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551" name="Line 2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" y="2240"/>
                      <a:ext cx="576" cy="6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552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76" y="896"/>
                      <a:ext cx="0" cy="6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553" name="AutoShap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0" y="896"/>
                      <a:ext cx="2256" cy="624"/>
                    </a:xfrm>
                    <a:prstGeom prst="parallelogram">
                      <a:avLst>
                        <a:gd name="adj" fmla="val 90385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4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80" y="1520"/>
                      <a:ext cx="0" cy="13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555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8" y="896"/>
                      <a:ext cx="0" cy="13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556" name="Line 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880" y="2240"/>
                      <a:ext cx="576" cy="6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557" name="Line 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" y="2864"/>
                      <a:ext cx="16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558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" y="2240"/>
                      <a:ext cx="0" cy="6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559" name="Line 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" y="1664"/>
                      <a:ext cx="576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560" name="Line 3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0" y="1568"/>
                      <a:ext cx="576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grpSp>
                  <p:nvGrpSpPr>
                    <p:cNvPr id="21561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6" y="1799"/>
                      <a:ext cx="816" cy="185"/>
                      <a:chOff x="240" y="2359"/>
                      <a:chExt cx="864" cy="185"/>
                    </a:xfrm>
                  </p:grpSpPr>
                  <p:sp>
                    <p:nvSpPr>
                      <p:cNvPr id="21562" name="Freeform 35"/>
                      <p:cNvSpPr>
                        <a:spLocks/>
                      </p:cNvSpPr>
                      <p:nvPr/>
                    </p:nvSpPr>
                    <p:spPr bwMode="auto">
                      <a:xfrm rot="215763">
                        <a:off x="240" y="2359"/>
                        <a:ext cx="864" cy="137"/>
                      </a:xfrm>
                      <a:custGeom>
                        <a:avLst/>
                        <a:gdLst>
                          <a:gd name="T0" fmla="*/ 0 w 864"/>
                          <a:gd name="T1" fmla="*/ 56 h 137"/>
                          <a:gd name="T2" fmla="*/ 96 w 864"/>
                          <a:gd name="T3" fmla="*/ 8 h 137"/>
                          <a:gd name="T4" fmla="*/ 144 w 864"/>
                          <a:gd name="T5" fmla="*/ 104 h 137"/>
                          <a:gd name="T6" fmla="*/ 171 w 864"/>
                          <a:gd name="T7" fmla="*/ 130 h 137"/>
                          <a:gd name="T8" fmla="*/ 187 w 864"/>
                          <a:gd name="T9" fmla="*/ 64 h 137"/>
                          <a:gd name="T10" fmla="*/ 240 w 864"/>
                          <a:gd name="T11" fmla="*/ 56 h 137"/>
                          <a:gd name="T12" fmla="*/ 288 w 864"/>
                          <a:gd name="T13" fmla="*/ 104 h 137"/>
                          <a:gd name="T14" fmla="*/ 336 w 864"/>
                          <a:gd name="T15" fmla="*/ 8 h 137"/>
                          <a:gd name="T16" fmla="*/ 384 w 864"/>
                          <a:gd name="T17" fmla="*/ 56 h 137"/>
                          <a:gd name="T18" fmla="*/ 480 w 864"/>
                          <a:gd name="T19" fmla="*/ 56 h 137"/>
                          <a:gd name="T20" fmla="*/ 576 w 864"/>
                          <a:gd name="T21" fmla="*/ 8 h 137"/>
                          <a:gd name="T22" fmla="*/ 624 w 864"/>
                          <a:gd name="T23" fmla="*/ 56 h 137"/>
                          <a:gd name="T24" fmla="*/ 672 w 864"/>
                          <a:gd name="T25" fmla="*/ 56 h 137"/>
                          <a:gd name="T26" fmla="*/ 720 w 864"/>
                          <a:gd name="T27" fmla="*/ 8 h 137"/>
                          <a:gd name="T28" fmla="*/ 816 w 864"/>
                          <a:gd name="T29" fmla="*/ 56 h 137"/>
                          <a:gd name="T30" fmla="*/ 864 w 864"/>
                          <a:gd name="T31" fmla="*/ 56 h 137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w 864"/>
                          <a:gd name="T49" fmla="*/ 0 h 137"/>
                          <a:gd name="T50" fmla="*/ 864 w 864"/>
                          <a:gd name="T51" fmla="*/ 137 h 137"/>
                        </a:gdLst>
                        <a:ahLst/>
                        <a:cxnLst>
                          <a:cxn ang="T32">
                            <a:pos x="T0" y="T1"/>
                          </a:cxn>
                          <a:cxn ang="T33">
                            <a:pos x="T2" y="T3"/>
                          </a:cxn>
                          <a:cxn ang="T34">
                            <a:pos x="T4" y="T5"/>
                          </a:cxn>
                          <a:cxn ang="T35">
                            <a:pos x="T6" y="T7"/>
                          </a:cxn>
                          <a:cxn ang="T36">
                            <a:pos x="T8" y="T9"/>
                          </a:cxn>
                          <a:cxn ang="T37">
                            <a:pos x="T10" y="T11"/>
                          </a:cxn>
                          <a:cxn ang="T38">
                            <a:pos x="T12" y="T13"/>
                          </a:cxn>
                          <a:cxn ang="T39">
                            <a:pos x="T14" y="T15"/>
                          </a:cxn>
                          <a:cxn ang="T40">
                            <a:pos x="T16" y="T17"/>
                          </a:cxn>
                          <a:cxn ang="T41">
                            <a:pos x="T18" y="T19"/>
                          </a:cxn>
                          <a:cxn ang="T42">
                            <a:pos x="T20" y="T21"/>
                          </a:cxn>
                          <a:cxn ang="T43">
                            <a:pos x="T22" y="T23"/>
                          </a:cxn>
                          <a:cxn ang="T44">
                            <a:pos x="T24" y="T25"/>
                          </a:cxn>
                          <a:cxn ang="T45">
                            <a:pos x="T26" y="T27"/>
                          </a:cxn>
                          <a:cxn ang="T46">
                            <a:pos x="T28" y="T29"/>
                          </a:cxn>
                          <a:cxn ang="T47">
                            <a:pos x="T30" y="T31"/>
                          </a:cxn>
                        </a:cxnLst>
                        <a:rect l="T48" t="T49" r="T50" b="T51"/>
                        <a:pathLst>
                          <a:path w="864" h="137">
                            <a:moveTo>
                              <a:pt x="0" y="56"/>
                            </a:moveTo>
                            <a:cubicBezTo>
                              <a:pt x="36" y="28"/>
                              <a:pt x="72" y="0"/>
                              <a:pt x="96" y="8"/>
                            </a:cubicBezTo>
                            <a:cubicBezTo>
                              <a:pt x="120" y="16"/>
                              <a:pt x="132" y="84"/>
                              <a:pt x="144" y="104"/>
                            </a:cubicBezTo>
                            <a:cubicBezTo>
                              <a:pt x="156" y="124"/>
                              <a:pt x="164" y="137"/>
                              <a:pt x="171" y="130"/>
                            </a:cubicBezTo>
                            <a:cubicBezTo>
                              <a:pt x="178" y="123"/>
                              <a:pt x="176" y="76"/>
                              <a:pt x="187" y="64"/>
                            </a:cubicBezTo>
                            <a:cubicBezTo>
                              <a:pt x="198" y="52"/>
                              <a:pt x="223" y="49"/>
                              <a:pt x="240" y="56"/>
                            </a:cubicBezTo>
                            <a:cubicBezTo>
                              <a:pt x="257" y="63"/>
                              <a:pt x="272" y="112"/>
                              <a:pt x="288" y="104"/>
                            </a:cubicBezTo>
                            <a:cubicBezTo>
                              <a:pt x="304" y="96"/>
                              <a:pt x="320" y="16"/>
                              <a:pt x="336" y="8"/>
                            </a:cubicBezTo>
                            <a:cubicBezTo>
                              <a:pt x="352" y="0"/>
                              <a:pt x="360" y="48"/>
                              <a:pt x="384" y="56"/>
                            </a:cubicBezTo>
                            <a:cubicBezTo>
                              <a:pt x="408" y="64"/>
                              <a:pt x="448" y="64"/>
                              <a:pt x="480" y="56"/>
                            </a:cubicBezTo>
                            <a:cubicBezTo>
                              <a:pt x="512" y="48"/>
                              <a:pt x="552" y="8"/>
                              <a:pt x="576" y="8"/>
                            </a:cubicBezTo>
                            <a:cubicBezTo>
                              <a:pt x="600" y="8"/>
                              <a:pt x="608" y="48"/>
                              <a:pt x="624" y="56"/>
                            </a:cubicBezTo>
                            <a:cubicBezTo>
                              <a:pt x="640" y="64"/>
                              <a:pt x="656" y="64"/>
                              <a:pt x="672" y="56"/>
                            </a:cubicBezTo>
                            <a:cubicBezTo>
                              <a:pt x="688" y="48"/>
                              <a:pt x="696" y="8"/>
                              <a:pt x="720" y="8"/>
                            </a:cubicBezTo>
                            <a:cubicBezTo>
                              <a:pt x="744" y="8"/>
                              <a:pt x="792" y="48"/>
                              <a:pt x="816" y="56"/>
                            </a:cubicBezTo>
                            <a:cubicBezTo>
                              <a:pt x="840" y="64"/>
                              <a:pt x="852" y="60"/>
                              <a:pt x="864" y="56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1563" name="Freeform 36"/>
                      <p:cNvSpPr>
                        <a:spLocks/>
                      </p:cNvSpPr>
                      <p:nvPr/>
                    </p:nvSpPr>
                    <p:spPr bwMode="auto">
                      <a:xfrm rot="-288300">
                        <a:off x="240" y="2407"/>
                        <a:ext cx="864" cy="137"/>
                      </a:xfrm>
                      <a:custGeom>
                        <a:avLst/>
                        <a:gdLst>
                          <a:gd name="T0" fmla="*/ 0 w 864"/>
                          <a:gd name="T1" fmla="*/ 56 h 137"/>
                          <a:gd name="T2" fmla="*/ 96 w 864"/>
                          <a:gd name="T3" fmla="*/ 8 h 137"/>
                          <a:gd name="T4" fmla="*/ 144 w 864"/>
                          <a:gd name="T5" fmla="*/ 104 h 137"/>
                          <a:gd name="T6" fmla="*/ 171 w 864"/>
                          <a:gd name="T7" fmla="*/ 130 h 137"/>
                          <a:gd name="T8" fmla="*/ 187 w 864"/>
                          <a:gd name="T9" fmla="*/ 64 h 137"/>
                          <a:gd name="T10" fmla="*/ 240 w 864"/>
                          <a:gd name="T11" fmla="*/ 56 h 137"/>
                          <a:gd name="T12" fmla="*/ 288 w 864"/>
                          <a:gd name="T13" fmla="*/ 104 h 137"/>
                          <a:gd name="T14" fmla="*/ 336 w 864"/>
                          <a:gd name="T15" fmla="*/ 8 h 137"/>
                          <a:gd name="T16" fmla="*/ 384 w 864"/>
                          <a:gd name="T17" fmla="*/ 56 h 137"/>
                          <a:gd name="T18" fmla="*/ 480 w 864"/>
                          <a:gd name="T19" fmla="*/ 56 h 137"/>
                          <a:gd name="T20" fmla="*/ 576 w 864"/>
                          <a:gd name="T21" fmla="*/ 8 h 137"/>
                          <a:gd name="T22" fmla="*/ 624 w 864"/>
                          <a:gd name="T23" fmla="*/ 56 h 137"/>
                          <a:gd name="T24" fmla="*/ 672 w 864"/>
                          <a:gd name="T25" fmla="*/ 56 h 137"/>
                          <a:gd name="T26" fmla="*/ 720 w 864"/>
                          <a:gd name="T27" fmla="*/ 8 h 137"/>
                          <a:gd name="T28" fmla="*/ 816 w 864"/>
                          <a:gd name="T29" fmla="*/ 56 h 137"/>
                          <a:gd name="T30" fmla="*/ 864 w 864"/>
                          <a:gd name="T31" fmla="*/ 56 h 137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w 864"/>
                          <a:gd name="T49" fmla="*/ 0 h 137"/>
                          <a:gd name="T50" fmla="*/ 864 w 864"/>
                          <a:gd name="T51" fmla="*/ 137 h 137"/>
                        </a:gdLst>
                        <a:ahLst/>
                        <a:cxnLst>
                          <a:cxn ang="T32">
                            <a:pos x="T0" y="T1"/>
                          </a:cxn>
                          <a:cxn ang="T33">
                            <a:pos x="T2" y="T3"/>
                          </a:cxn>
                          <a:cxn ang="T34">
                            <a:pos x="T4" y="T5"/>
                          </a:cxn>
                          <a:cxn ang="T35">
                            <a:pos x="T6" y="T7"/>
                          </a:cxn>
                          <a:cxn ang="T36">
                            <a:pos x="T8" y="T9"/>
                          </a:cxn>
                          <a:cxn ang="T37">
                            <a:pos x="T10" y="T11"/>
                          </a:cxn>
                          <a:cxn ang="T38">
                            <a:pos x="T12" y="T13"/>
                          </a:cxn>
                          <a:cxn ang="T39">
                            <a:pos x="T14" y="T15"/>
                          </a:cxn>
                          <a:cxn ang="T40">
                            <a:pos x="T16" y="T17"/>
                          </a:cxn>
                          <a:cxn ang="T41">
                            <a:pos x="T18" y="T19"/>
                          </a:cxn>
                          <a:cxn ang="T42">
                            <a:pos x="T20" y="T21"/>
                          </a:cxn>
                          <a:cxn ang="T43">
                            <a:pos x="T22" y="T23"/>
                          </a:cxn>
                          <a:cxn ang="T44">
                            <a:pos x="T24" y="T25"/>
                          </a:cxn>
                          <a:cxn ang="T45">
                            <a:pos x="T26" y="T27"/>
                          </a:cxn>
                          <a:cxn ang="T46">
                            <a:pos x="T28" y="T29"/>
                          </a:cxn>
                          <a:cxn ang="T47">
                            <a:pos x="T30" y="T31"/>
                          </a:cxn>
                        </a:cxnLst>
                        <a:rect l="T48" t="T49" r="T50" b="T51"/>
                        <a:pathLst>
                          <a:path w="864" h="137">
                            <a:moveTo>
                              <a:pt x="0" y="56"/>
                            </a:moveTo>
                            <a:cubicBezTo>
                              <a:pt x="36" y="28"/>
                              <a:pt x="72" y="0"/>
                              <a:pt x="96" y="8"/>
                            </a:cubicBezTo>
                            <a:cubicBezTo>
                              <a:pt x="120" y="16"/>
                              <a:pt x="132" y="84"/>
                              <a:pt x="144" y="104"/>
                            </a:cubicBezTo>
                            <a:cubicBezTo>
                              <a:pt x="156" y="124"/>
                              <a:pt x="164" y="137"/>
                              <a:pt x="171" y="130"/>
                            </a:cubicBezTo>
                            <a:cubicBezTo>
                              <a:pt x="178" y="123"/>
                              <a:pt x="176" y="76"/>
                              <a:pt x="187" y="64"/>
                            </a:cubicBezTo>
                            <a:cubicBezTo>
                              <a:pt x="198" y="52"/>
                              <a:pt x="223" y="49"/>
                              <a:pt x="240" y="56"/>
                            </a:cubicBezTo>
                            <a:cubicBezTo>
                              <a:pt x="257" y="63"/>
                              <a:pt x="272" y="112"/>
                              <a:pt x="288" y="104"/>
                            </a:cubicBezTo>
                            <a:cubicBezTo>
                              <a:pt x="304" y="96"/>
                              <a:pt x="320" y="16"/>
                              <a:pt x="336" y="8"/>
                            </a:cubicBezTo>
                            <a:cubicBezTo>
                              <a:pt x="352" y="0"/>
                              <a:pt x="360" y="48"/>
                              <a:pt x="384" y="56"/>
                            </a:cubicBezTo>
                            <a:cubicBezTo>
                              <a:pt x="408" y="64"/>
                              <a:pt x="448" y="64"/>
                              <a:pt x="480" y="56"/>
                            </a:cubicBezTo>
                            <a:cubicBezTo>
                              <a:pt x="512" y="48"/>
                              <a:pt x="552" y="8"/>
                              <a:pt x="576" y="8"/>
                            </a:cubicBezTo>
                            <a:cubicBezTo>
                              <a:pt x="600" y="8"/>
                              <a:pt x="608" y="48"/>
                              <a:pt x="624" y="56"/>
                            </a:cubicBezTo>
                            <a:cubicBezTo>
                              <a:pt x="640" y="64"/>
                              <a:pt x="656" y="64"/>
                              <a:pt x="672" y="56"/>
                            </a:cubicBezTo>
                            <a:cubicBezTo>
                              <a:pt x="688" y="48"/>
                              <a:pt x="696" y="8"/>
                              <a:pt x="720" y="8"/>
                            </a:cubicBezTo>
                            <a:cubicBezTo>
                              <a:pt x="744" y="8"/>
                              <a:pt x="792" y="48"/>
                              <a:pt x="816" y="56"/>
                            </a:cubicBezTo>
                            <a:cubicBezTo>
                              <a:pt x="840" y="64"/>
                              <a:pt x="852" y="60"/>
                              <a:pt x="864" y="56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/>
                      </a:p>
                    </p:txBody>
                  </p:sp>
                </p:grpSp>
              </p:grpSp>
            </p:grpSp>
            <p:sp>
              <p:nvSpPr>
                <p:cNvPr id="21545" name="Line 37"/>
                <p:cNvSpPr>
                  <a:spLocks noChangeShapeType="1"/>
                </p:cNvSpPr>
                <p:nvPr/>
              </p:nvSpPr>
              <p:spPr bwMode="auto">
                <a:xfrm>
                  <a:off x="204" y="1525"/>
                  <a:ext cx="0" cy="5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1543" name="Line 38"/>
              <p:cNvSpPr>
                <a:spLocks noChangeShapeType="1"/>
              </p:cNvSpPr>
              <p:nvPr/>
            </p:nvSpPr>
            <p:spPr bwMode="auto">
              <a:xfrm>
                <a:off x="884" y="2840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1538" name="Line 43"/>
            <p:cNvSpPr>
              <a:spLocks noChangeShapeType="1"/>
            </p:cNvSpPr>
            <p:nvPr/>
          </p:nvSpPr>
          <p:spPr bwMode="auto">
            <a:xfrm flipV="1">
              <a:off x="7650058" y="802279"/>
              <a:ext cx="0" cy="36744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39" name="Line 44"/>
            <p:cNvSpPr>
              <a:spLocks noChangeShapeType="1"/>
            </p:cNvSpPr>
            <p:nvPr/>
          </p:nvSpPr>
          <p:spPr bwMode="auto">
            <a:xfrm>
              <a:off x="7646038" y="2398040"/>
              <a:ext cx="1340" cy="41993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40" name="Text Box 45"/>
            <p:cNvSpPr txBox="1">
              <a:spLocks noChangeArrowheads="1"/>
            </p:cNvSpPr>
            <p:nvPr/>
          </p:nvSpPr>
          <p:spPr bwMode="auto">
            <a:xfrm>
              <a:off x="7706490" y="879219"/>
              <a:ext cx="74146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fr-FR" sz="2000" b="0">
                  <a:solidFill>
                    <a:schemeClr val="tx1"/>
                  </a:solidFill>
                  <a:latin typeface="Arial" charset="0"/>
                </a:rPr>
                <a:t>G</a:t>
              </a:r>
              <a:r>
                <a:rPr lang="fr-FR" sz="2000" b="0" baseline="30000">
                  <a:solidFill>
                    <a:schemeClr val="tx1"/>
                  </a:solidFill>
                  <a:latin typeface="Arial" charset="0"/>
                </a:rPr>
                <a:t>ext</a:t>
              </a:r>
              <a:endParaRPr lang="fr-FR" sz="2000" b="0" baseline="30000">
                <a:solidFill>
                  <a:schemeClr val="tx1"/>
                </a:solidFill>
              </a:endParaRPr>
            </a:p>
          </p:txBody>
        </p:sp>
        <p:sp>
          <p:nvSpPr>
            <p:cNvPr id="21541" name="Text Box 45"/>
            <p:cNvSpPr txBox="1">
              <a:spLocks noChangeArrowheads="1"/>
            </p:cNvSpPr>
            <p:nvPr/>
          </p:nvSpPr>
          <p:spPr bwMode="auto">
            <a:xfrm>
              <a:off x="7713752" y="2554452"/>
              <a:ext cx="74785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fr-FR" sz="2000" b="0">
                  <a:solidFill>
                    <a:schemeClr val="tx1"/>
                  </a:solidFill>
                  <a:latin typeface="Arial" charset="0"/>
                </a:rPr>
                <a:t>G</a:t>
              </a:r>
              <a:r>
                <a:rPr lang="fr-FR" sz="2000" b="0" baseline="30000">
                  <a:solidFill>
                    <a:schemeClr val="tx1"/>
                  </a:solidFill>
                  <a:latin typeface="Arial" charset="0"/>
                </a:rPr>
                <a:t>ext</a:t>
              </a:r>
              <a:endParaRPr lang="fr-FR" sz="2000" b="0" baseline="30000">
                <a:solidFill>
                  <a:schemeClr val="tx1"/>
                </a:solidFill>
              </a:endParaRPr>
            </a:p>
          </p:txBody>
        </p:sp>
      </p:grpSp>
      <p:sp>
        <p:nvSpPr>
          <p:cNvPr id="21513" name="Line 28"/>
          <p:cNvSpPr>
            <a:spLocks noChangeShapeType="1"/>
          </p:cNvSpPr>
          <p:nvPr/>
        </p:nvSpPr>
        <p:spPr bwMode="auto">
          <a:xfrm flipV="1">
            <a:off x="334963" y="1735138"/>
            <a:ext cx="6746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14" name="Text Box 50"/>
          <p:cNvSpPr txBox="1">
            <a:spLocks noChangeArrowheads="1"/>
          </p:cNvSpPr>
          <p:nvPr/>
        </p:nvSpPr>
        <p:spPr bwMode="auto">
          <a:xfrm>
            <a:off x="1095375" y="1525588"/>
            <a:ext cx="57959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FF0000"/>
                </a:solidFill>
              </a:rPr>
              <a:t>Variations of the average crack velocity with the external driving force</a:t>
            </a:r>
          </a:p>
        </p:txBody>
      </p:sp>
      <p:pic>
        <p:nvPicPr>
          <p:cNvPr id="21515" name="Picture 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311400"/>
            <a:ext cx="37147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Line 7"/>
          <p:cNvSpPr>
            <a:spLocks noChangeShapeType="1"/>
          </p:cNvSpPr>
          <p:nvPr/>
        </p:nvSpPr>
        <p:spPr bwMode="auto">
          <a:xfrm flipV="1">
            <a:off x="1498600" y="2792413"/>
            <a:ext cx="0" cy="192405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17" name="Text Box 8"/>
          <p:cNvSpPr txBox="1">
            <a:spLocks noChangeArrowheads="1"/>
          </p:cNvSpPr>
          <p:nvPr/>
        </p:nvSpPr>
        <p:spPr bwMode="auto">
          <a:xfrm>
            <a:off x="630238" y="3387725"/>
            <a:ext cx="903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Stable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21518" name="Text Box 9"/>
          <p:cNvSpPr txBox="1">
            <a:spLocks noChangeArrowheads="1"/>
          </p:cNvSpPr>
          <p:nvPr/>
        </p:nvSpPr>
        <p:spPr bwMode="auto">
          <a:xfrm>
            <a:off x="1562100" y="3406775"/>
            <a:ext cx="1444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Propagating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21519" name="Text Box 53"/>
          <p:cNvSpPr txBox="1">
            <a:spLocks noChangeArrowheads="1"/>
          </p:cNvSpPr>
          <p:nvPr/>
        </p:nvSpPr>
        <p:spPr bwMode="auto">
          <a:xfrm>
            <a:off x="4667250" y="3549650"/>
            <a:ext cx="39036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FF0000"/>
                </a:solidFill>
              </a:rPr>
              <a:t>Toughening effect</a:t>
            </a:r>
            <a:endParaRPr lang="en-US" sz="1500" baseline="30000">
              <a:solidFill>
                <a:srgbClr val="FF0000"/>
              </a:solidFill>
            </a:endParaRPr>
          </a:p>
        </p:txBody>
      </p:sp>
      <p:pic>
        <p:nvPicPr>
          <p:cNvPr id="21520" name="Picture 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3065463"/>
            <a:ext cx="197167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1" name="ZoneTexte 88"/>
          <p:cNvSpPr txBox="1">
            <a:spLocks noChangeArrowheads="1"/>
          </p:cNvSpPr>
          <p:nvPr/>
        </p:nvSpPr>
        <p:spPr bwMode="auto">
          <a:xfrm>
            <a:off x="4654550" y="2743200"/>
            <a:ext cx="28384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dirty="0">
                <a:solidFill>
                  <a:schemeClr val="tx1"/>
                </a:solidFill>
              </a:rPr>
              <a:t>Effective </a:t>
            </a:r>
            <a:r>
              <a:rPr lang="fr-FR" sz="1500" dirty="0" smtClean="0">
                <a:solidFill>
                  <a:schemeClr val="tx1"/>
                </a:solidFill>
              </a:rPr>
              <a:t>fracture </a:t>
            </a:r>
            <a:r>
              <a:rPr lang="fr-FR" sz="1500" dirty="0" err="1" smtClean="0">
                <a:solidFill>
                  <a:schemeClr val="tx1"/>
                </a:solidFill>
              </a:rPr>
              <a:t>energy</a:t>
            </a:r>
            <a:r>
              <a:rPr lang="fr-FR" sz="1500" dirty="0" smtClean="0">
                <a:solidFill>
                  <a:schemeClr val="tx1"/>
                </a:solidFill>
              </a:rPr>
              <a:t>:</a:t>
            </a:r>
            <a:endParaRPr lang="fr-FR" sz="1500" i="1" dirty="0">
              <a:solidFill>
                <a:schemeClr val="tx1"/>
              </a:solidFill>
            </a:endParaRPr>
          </a:p>
        </p:txBody>
      </p:sp>
      <p:sp>
        <p:nvSpPr>
          <p:cNvPr id="21522" name="Line 61"/>
          <p:cNvSpPr>
            <a:spLocks noChangeShapeType="1"/>
          </p:cNvSpPr>
          <p:nvPr/>
        </p:nvSpPr>
        <p:spPr bwMode="auto">
          <a:xfrm>
            <a:off x="4219575" y="4235450"/>
            <a:ext cx="4397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23" name="Text Box 53"/>
          <p:cNvSpPr txBox="1">
            <a:spLocks noChangeArrowheads="1"/>
          </p:cNvSpPr>
          <p:nvPr/>
        </p:nvSpPr>
        <p:spPr bwMode="auto">
          <a:xfrm>
            <a:off x="4710113" y="5026025"/>
            <a:ext cx="44338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FF0000"/>
                </a:solidFill>
              </a:rPr>
              <a:t>Power law variation of the crack velocity</a:t>
            </a:r>
            <a:endParaRPr lang="en-US" sz="1500" baseline="30000">
              <a:solidFill>
                <a:srgbClr val="FF0000"/>
              </a:solidFill>
            </a:endParaRPr>
          </a:p>
        </p:txBody>
      </p:sp>
      <p:sp>
        <p:nvSpPr>
          <p:cNvPr id="21524" name="ZoneTexte 88"/>
          <p:cNvSpPr txBox="1">
            <a:spLocks noChangeArrowheads="1"/>
          </p:cNvSpPr>
          <p:nvPr/>
        </p:nvSpPr>
        <p:spPr bwMode="auto">
          <a:xfrm>
            <a:off x="4697413" y="4097338"/>
            <a:ext cx="2838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>
                <a:solidFill>
                  <a:schemeClr val="tx1"/>
                </a:solidFill>
              </a:rPr>
              <a:t>Crack velocity:</a:t>
            </a:r>
            <a:endParaRPr lang="fr-FR" sz="1500" i="1">
              <a:solidFill>
                <a:schemeClr val="tx1"/>
              </a:solidFill>
            </a:endParaRPr>
          </a:p>
        </p:txBody>
      </p:sp>
      <p:pic>
        <p:nvPicPr>
          <p:cNvPr id="21525" name="Picture 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4679950"/>
            <a:ext cx="137477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6" name="Oval 54"/>
          <p:cNvSpPr>
            <a:spLocks noChangeArrowheads="1"/>
          </p:cNvSpPr>
          <p:nvPr/>
        </p:nvSpPr>
        <p:spPr bwMode="auto">
          <a:xfrm>
            <a:off x="1201738" y="3948113"/>
            <a:ext cx="873125" cy="876300"/>
          </a:xfrm>
          <a:prstGeom prst="ellipse">
            <a:avLst/>
          </a:prstGeom>
          <a:noFill/>
          <a:ln w="412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7" name="Line 55"/>
          <p:cNvSpPr>
            <a:spLocks noChangeShapeType="1"/>
          </p:cNvSpPr>
          <p:nvPr/>
        </p:nvSpPr>
        <p:spPr bwMode="auto">
          <a:xfrm>
            <a:off x="2087563" y="4476750"/>
            <a:ext cx="2635250" cy="2857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28" name="Line 28"/>
          <p:cNvSpPr>
            <a:spLocks noChangeShapeType="1"/>
          </p:cNvSpPr>
          <p:nvPr/>
        </p:nvSpPr>
        <p:spPr bwMode="auto">
          <a:xfrm flipV="1">
            <a:off x="555625" y="5834436"/>
            <a:ext cx="6746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29" name="Text Box 50"/>
          <p:cNvSpPr txBox="1">
            <a:spLocks noChangeArrowheads="1"/>
          </p:cNvSpPr>
          <p:nvPr/>
        </p:nvSpPr>
        <p:spPr bwMode="auto">
          <a:xfrm>
            <a:off x="1316038" y="5594350"/>
            <a:ext cx="48275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>
                <a:solidFill>
                  <a:srgbClr val="FF0000"/>
                </a:solidFill>
              </a:rPr>
              <a:t>Fluctuations of velocity</a:t>
            </a:r>
          </a:p>
        </p:txBody>
      </p:sp>
      <p:sp>
        <p:nvSpPr>
          <p:cNvPr id="21530" name="Line 61"/>
          <p:cNvSpPr>
            <a:spLocks noChangeShapeType="1"/>
          </p:cNvSpPr>
          <p:nvPr/>
        </p:nvSpPr>
        <p:spPr bwMode="auto">
          <a:xfrm>
            <a:off x="1325563" y="6227763"/>
            <a:ext cx="4397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31" name="ZoneTexte 88"/>
          <p:cNvSpPr txBox="1">
            <a:spLocks noChangeArrowheads="1"/>
          </p:cNvSpPr>
          <p:nvPr/>
        </p:nvSpPr>
        <p:spPr bwMode="auto">
          <a:xfrm>
            <a:off x="1804988" y="6062663"/>
            <a:ext cx="56054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dirty="0" smtClean="0">
                <a:solidFill>
                  <a:schemeClr val="tx1"/>
                </a:solidFill>
              </a:rPr>
              <a:t>Intermittent </a:t>
            </a:r>
            <a:r>
              <a:rPr lang="fr-FR" sz="1500" dirty="0" err="1">
                <a:solidFill>
                  <a:schemeClr val="tx1"/>
                </a:solidFill>
              </a:rPr>
              <a:t>dynamics</a:t>
            </a:r>
            <a:r>
              <a:rPr lang="fr-FR" sz="1500" dirty="0">
                <a:solidFill>
                  <a:schemeClr val="tx1"/>
                </a:solidFill>
              </a:rPr>
              <a:t> of cracks</a:t>
            </a:r>
            <a:endParaRPr lang="fr-FR" sz="1500" i="1" dirty="0">
              <a:solidFill>
                <a:schemeClr val="tx1"/>
              </a:solidFill>
            </a:endParaRPr>
          </a:p>
        </p:txBody>
      </p:sp>
      <p:sp>
        <p:nvSpPr>
          <p:cNvPr id="21532" name="Line 61"/>
          <p:cNvSpPr>
            <a:spLocks noChangeShapeType="1"/>
          </p:cNvSpPr>
          <p:nvPr/>
        </p:nvSpPr>
        <p:spPr bwMode="auto">
          <a:xfrm>
            <a:off x="1314450" y="6599238"/>
            <a:ext cx="4397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533" name="ZoneTexte 88"/>
          <p:cNvSpPr txBox="1">
            <a:spLocks noChangeArrowheads="1"/>
          </p:cNvSpPr>
          <p:nvPr/>
        </p:nvSpPr>
        <p:spPr bwMode="auto">
          <a:xfrm>
            <a:off x="1793875" y="6432550"/>
            <a:ext cx="56054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>
                <a:solidFill>
                  <a:schemeClr val="tx1"/>
                </a:solidFill>
              </a:rPr>
              <a:t>Power law distributed fluctuations of velocity</a:t>
            </a:r>
            <a:endParaRPr lang="fr-FR" sz="1500" i="1">
              <a:solidFill>
                <a:schemeClr val="tx1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8066088" y="1501775"/>
            <a:ext cx="738187" cy="4460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fr-FR" sz="500" dirty="0">
              <a:solidFill>
                <a:srgbClr val="FF0000"/>
              </a:solidFill>
              <a:latin typeface="+mj-lt"/>
              <a:ea typeface="+mn-ea"/>
            </a:endParaRPr>
          </a:p>
          <a:p>
            <a:pPr>
              <a:defRPr/>
            </a:pPr>
            <a:r>
              <a:rPr lang="fr-FR" dirty="0" err="1">
                <a:solidFill>
                  <a:srgbClr val="FF0000"/>
                </a:solidFill>
                <a:latin typeface="+mj-lt"/>
                <a:ea typeface="+mn-ea"/>
              </a:rPr>
              <a:t>V</a:t>
            </a:r>
            <a:r>
              <a:rPr lang="fr-FR" baseline="-25000" dirty="0" err="1">
                <a:solidFill>
                  <a:srgbClr val="FF0000"/>
                </a:solidFill>
                <a:latin typeface="+mj-lt"/>
                <a:ea typeface="+mn-ea"/>
              </a:rPr>
              <a:t>crack</a:t>
            </a:r>
            <a:endParaRPr lang="fr-FR" baseline="-25000" dirty="0">
              <a:solidFill>
                <a:srgbClr val="FF0000"/>
              </a:solidFill>
              <a:latin typeface="+mj-lt"/>
              <a:ea typeface="+mn-ea"/>
            </a:endParaRPr>
          </a:p>
        </p:txBody>
      </p:sp>
      <p:sp>
        <p:nvSpPr>
          <p:cNvPr id="21535" name="Line 28"/>
          <p:cNvSpPr>
            <a:spLocks noChangeShapeType="1"/>
          </p:cNvSpPr>
          <p:nvPr/>
        </p:nvSpPr>
        <p:spPr bwMode="auto">
          <a:xfrm flipV="1">
            <a:off x="8128000" y="1582738"/>
            <a:ext cx="360363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1536" name="Picture 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4525963"/>
            <a:ext cx="235426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>
                <a:solidFill>
                  <a:srgbClr val="FF0000"/>
                </a:solidFill>
              </a:rPr>
              <a:t>1. Theory: deriving the equation of motion of a crack</a:t>
            </a:r>
          </a:p>
        </p:txBody>
      </p:sp>
    </p:spTree>
    <p:extLst>
      <p:ext uri="{BB962C8B-B14F-4D97-AF65-F5344CB8AC3E}">
        <p14:creationId xmlns:p14="http://schemas.microsoft.com/office/powerpoint/2010/main" val="1358839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1"/>
          <p:cNvSpPr>
            <a:spLocks noChangeArrowheads="1"/>
          </p:cNvSpPr>
          <p:nvPr/>
        </p:nvSpPr>
        <p:spPr bwMode="auto">
          <a:xfrm>
            <a:off x="7240588" y="14941"/>
            <a:ext cx="1882775" cy="614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63" name="Group 56"/>
          <p:cNvGrpSpPr>
            <a:grpSpLocks/>
          </p:cNvGrpSpPr>
          <p:nvPr/>
        </p:nvGrpSpPr>
        <p:grpSpPr bwMode="auto">
          <a:xfrm>
            <a:off x="795523" y="1693860"/>
            <a:ext cx="2330450" cy="2752725"/>
            <a:chOff x="335" y="813"/>
            <a:chExt cx="1468" cy="1734"/>
          </a:xfrm>
        </p:grpSpPr>
        <p:sp>
          <p:nvSpPr>
            <p:cNvPr id="15390" name="Line 33"/>
            <p:cNvSpPr>
              <a:spLocks noChangeShapeType="1"/>
            </p:cNvSpPr>
            <p:nvPr/>
          </p:nvSpPr>
          <p:spPr bwMode="auto">
            <a:xfrm>
              <a:off x="1386" y="813"/>
              <a:ext cx="1" cy="17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91" name="Line 34"/>
            <p:cNvSpPr>
              <a:spLocks noChangeShapeType="1"/>
            </p:cNvSpPr>
            <p:nvPr/>
          </p:nvSpPr>
          <p:spPr bwMode="auto">
            <a:xfrm flipH="1">
              <a:off x="1592" y="813"/>
              <a:ext cx="2" cy="17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92" name="Line 35"/>
            <p:cNvSpPr>
              <a:spLocks noChangeShapeType="1"/>
            </p:cNvSpPr>
            <p:nvPr/>
          </p:nvSpPr>
          <p:spPr bwMode="auto">
            <a:xfrm>
              <a:off x="1802" y="813"/>
              <a:ext cx="1" cy="173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93" name="Line 48"/>
            <p:cNvSpPr>
              <a:spLocks noChangeShapeType="1"/>
            </p:cNvSpPr>
            <p:nvPr/>
          </p:nvSpPr>
          <p:spPr bwMode="auto">
            <a:xfrm>
              <a:off x="748" y="814"/>
              <a:ext cx="1" cy="17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94" name="Line 49"/>
            <p:cNvSpPr>
              <a:spLocks noChangeShapeType="1"/>
            </p:cNvSpPr>
            <p:nvPr/>
          </p:nvSpPr>
          <p:spPr bwMode="auto">
            <a:xfrm flipH="1">
              <a:off x="954" y="814"/>
              <a:ext cx="2" cy="17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95" name="Line 50"/>
            <p:cNvSpPr>
              <a:spLocks noChangeShapeType="1"/>
            </p:cNvSpPr>
            <p:nvPr/>
          </p:nvSpPr>
          <p:spPr bwMode="auto">
            <a:xfrm>
              <a:off x="1164" y="814"/>
              <a:ext cx="1" cy="173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96" name="Line 52"/>
            <p:cNvSpPr>
              <a:spLocks noChangeShapeType="1"/>
            </p:cNvSpPr>
            <p:nvPr/>
          </p:nvSpPr>
          <p:spPr bwMode="auto">
            <a:xfrm>
              <a:off x="335" y="815"/>
              <a:ext cx="1" cy="17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397" name="Line 53"/>
            <p:cNvSpPr>
              <a:spLocks noChangeShapeType="1"/>
            </p:cNvSpPr>
            <p:nvPr/>
          </p:nvSpPr>
          <p:spPr bwMode="auto">
            <a:xfrm flipH="1">
              <a:off x="541" y="815"/>
              <a:ext cx="2" cy="17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5365" name="Text Box 30"/>
          <p:cNvSpPr txBox="1">
            <a:spLocks noChangeArrowheads="1"/>
          </p:cNvSpPr>
          <p:nvPr/>
        </p:nvSpPr>
        <p:spPr bwMode="auto">
          <a:xfrm>
            <a:off x="1757548" y="1289047"/>
            <a:ext cx="4476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sz="2200" b="0">
                <a:solidFill>
                  <a:schemeClr val="tx1"/>
                </a:solidFill>
                <a:latin typeface="Symbol" charset="0"/>
              </a:rPr>
              <a:t>s</a:t>
            </a:r>
            <a:r>
              <a:rPr lang="fr-FR" sz="2200" b="0" baseline="-25000">
                <a:solidFill>
                  <a:schemeClr val="tx1"/>
                </a:solidFill>
                <a:latin typeface="Symbol" charset="0"/>
              </a:rPr>
              <a:t>0</a:t>
            </a:r>
            <a:endParaRPr lang="fr-FR" sz="2200" b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15366" name="Freeform 31"/>
          <p:cNvSpPr>
            <a:spLocks/>
          </p:cNvSpPr>
          <p:nvPr/>
        </p:nvSpPr>
        <p:spPr bwMode="auto">
          <a:xfrm>
            <a:off x="600260" y="1976435"/>
            <a:ext cx="2770188" cy="2165350"/>
          </a:xfrm>
          <a:custGeom>
            <a:avLst/>
            <a:gdLst>
              <a:gd name="T0" fmla="*/ 0 w 1741"/>
              <a:gd name="T1" fmla="*/ 2147483647 h 1364"/>
              <a:gd name="T2" fmla="*/ 2147483647 w 1741"/>
              <a:gd name="T3" fmla="*/ 2147483647 h 1364"/>
              <a:gd name="T4" fmla="*/ 2147483647 w 1741"/>
              <a:gd name="T5" fmla="*/ 0 h 1364"/>
              <a:gd name="T6" fmla="*/ 2147483647 w 1741"/>
              <a:gd name="T7" fmla="*/ 0 h 1364"/>
              <a:gd name="T8" fmla="*/ 0 w 1741"/>
              <a:gd name="T9" fmla="*/ 2147483647 h 13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41"/>
              <a:gd name="T16" fmla="*/ 0 h 1364"/>
              <a:gd name="T17" fmla="*/ 1741 w 1741"/>
              <a:gd name="T18" fmla="*/ 1364 h 13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41" h="1364">
                <a:moveTo>
                  <a:pt x="0" y="1363"/>
                </a:moveTo>
                <a:lnTo>
                  <a:pt x="1741" y="1364"/>
                </a:lnTo>
                <a:lnTo>
                  <a:pt x="1741" y="0"/>
                </a:lnTo>
                <a:lnTo>
                  <a:pt x="3" y="0"/>
                </a:lnTo>
                <a:lnTo>
                  <a:pt x="0" y="1363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367" name="Line 41"/>
          <p:cNvSpPr>
            <a:spLocks noChangeShapeType="1"/>
          </p:cNvSpPr>
          <p:nvPr/>
        </p:nvSpPr>
        <p:spPr bwMode="auto">
          <a:xfrm>
            <a:off x="1727385" y="3389310"/>
            <a:ext cx="15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368" name="Line 55"/>
          <p:cNvSpPr>
            <a:spLocks noChangeShapeType="1"/>
          </p:cNvSpPr>
          <p:nvPr/>
        </p:nvSpPr>
        <p:spPr bwMode="auto">
          <a:xfrm>
            <a:off x="58922" y="3529010"/>
            <a:ext cx="15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369" name="Text Box 57"/>
          <p:cNvSpPr txBox="1">
            <a:spLocks noChangeArrowheads="1"/>
          </p:cNvSpPr>
          <p:nvPr/>
        </p:nvSpPr>
        <p:spPr bwMode="auto">
          <a:xfrm>
            <a:off x="1800410" y="4343397"/>
            <a:ext cx="4476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sz="2200" b="0">
                <a:solidFill>
                  <a:schemeClr val="tx1"/>
                </a:solidFill>
                <a:latin typeface="Symbol" charset="0"/>
              </a:rPr>
              <a:t>s</a:t>
            </a:r>
            <a:r>
              <a:rPr lang="fr-FR" sz="2200" b="0" baseline="-25000">
                <a:solidFill>
                  <a:schemeClr val="tx1"/>
                </a:solidFill>
                <a:latin typeface="Symbol" charset="0"/>
              </a:rPr>
              <a:t>0</a:t>
            </a:r>
            <a:endParaRPr lang="fr-FR" sz="2200" b="0">
              <a:solidFill>
                <a:schemeClr val="tx1"/>
              </a:solidFill>
              <a:latin typeface="Symbol" charset="0"/>
            </a:endParaRPr>
          </a:p>
        </p:txBody>
      </p:sp>
      <p:grpSp>
        <p:nvGrpSpPr>
          <p:cNvPr id="15370" name="Group 65"/>
          <p:cNvGrpSpPr>
            <a:grpSpLocks/>
          </p:cNvGrpSpPr>
          <p:nvPr/>
        </p:nvGrpSpPr>
        <p:grpSpPr bwMode="auto">
          <a:xfrm>
            <a:off x="3427413" y="1668460"/>
            <a:ext cx="5524500" cy="1023937"/>
            <a:chOff x="2159" y="977"/>
            <a:chExt cx="3480" cy="645"/>
          </a:xfrm>
        </p:grpSpPr>
        <p:sp>
          <p:nvSpPr>
            <p:cNvPr id="15388" name="Text Box 58"/>
            <p:cNvSpPr txBox="1">
              <a:spLocks noChangeArrowheads="1"/>
            </p:cNvSpPr>
            <p:nvPr/>
          </p:nvSpPr>
          <p:spPr bwMode="auto">
            <a:xfrm>
              <a:off x="2159" y="977"/>
              <a:ext cx="316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 smtClean="0">
                  <a:solidFill>
                    <a:srgbClr val="008000"/>
                  </a:solidFill>
                </a:rPr>
                <a:t>Young’s modulus:</a:t>
              </a:r>
              <a:endParaRPr lang="en-US" sz="2800" dirty="0">
                <a:solidFill>
                  <a:srgbClr val="00CC00"/>
                </a:solidFill>
                <a:latin typeface="Symbol" charset="0"/>
              </a:endParaRPr>
            </a:p>
          </p:txBody>
        </p:sp>
        <p:sp>
          <p:nvSpPr>
            <p:cNvPr id="15389" name="Text Box 59"/>
            <p:cNvSpPr txBox="1">
              <a:spLocks noChangeArrowheads="1"/>
            </p:cNvSpPr>
            <p:nvPr/>
          </p:nvSpPr>
          <p:spPr bwMode="auto">
            <a:xfrm>
              <a:off x="2905" y="1295"/>
              <a:ext cx="273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800" dirty="0" err="1" smtClean="0">
                  <a:solidFill>
                    <a:schemeClr val="tx1"/>
                  </a:solidFill>
                </a:rPr>
                <a:t>E</a:t>
              </a:r>
              <a:r>
                <a:rPr lang="en-US" sz="2800" baseline="30000" dirty="0" err="1" smtClean="0">
                  <a:solidFill>
                    <a:schemeClr val="tx1"/>
                  </a:solidFill>
                </a:rPr>
                <a:t>eff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>
                  <a:solidFill>
                    <a:schemeClr val="tx1"/>
                  </a:solidFill>
                  <a:sym typeface="Symbol" charset="0"/>
                </a:rPr>
                <a:t> </a:t>
              </a:r>
              <a:r>
                <a:rPr lang="en-US" sz="2800" i="1" dirty="0">
                  <a:solidFill>
                    <a:schemeClr val="tx1"/>
                  </a:solidFill>
                  <a:sym typeface="Symbol" charset="0"/>
                </a:rPr>
                <a:t>average </a:t>
              </a:r>
              <a:r>
                <a:rPr lang="en-US" sz="2800" dirty="0">
                  <a:solidFill>
                    <a:schemeClr val="tx1"/>
                  </a:solidFill>
                  <a:latin typeface="Symbol" charset="0"/>
                  <a:sym typeface="Symbol" charset="0"/>
                </a:rPr>
                <a:t>(</a:t>
              </a:r>
              <a:r>
                <a:rPr lang="en-US" sz="2800" dirty="0" err="1">
                  <a:solidFill>
                    <a:schemeClr val="tx1"/>
                  </a:solidFill>
                </a:rPr>
                <a:t>E</a:t>
              </a:r>
              <a:r>
                <a:rPr lang="en-US" sz="2800" baseline="30000" dirty="0" err="1">
                  <a:solidFill>
                    <a:schemeClr val="tx1"/>
                  </a:solidFill>
                </a:rPr>
                <a:t>local</a:t>
              </a:r>
              <a:r>
                <a:rPr lang="en-US" sz="2800" dirty="0">
                  <a:solidFill>
                    <a:schemeClr val="tx1"/>
                  </a:solidFill>
                  <a:latin typeface="Symbol" charset="0"/>
                  <a:sym typeface="Symbol" charset="0"/>
                </a:rPr>
                <a:t>)</a:t>
              </a: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3471864" y="2998786"/>
            <a:ext cx="5510213" cy="942975"/>
            <a:chOff x="2187" y="1815"/>
            <a:chExt cx="3471" cy="594"/>
          </a:xfrm>
        </p:grpSpPr>
        <p:sp>
          <p:nvSpPr>
            <p:cNvPr id="15386" name="Text Box 62"/>
            <p:cNvSpPr txBox="1">
              <a:spLocks noChangeArrowheads="1"/>
            </p:cNvSpPr>
            <p:nvPr/>
          </p:nvSpPr>
          <p:spPr bwMode="auto">
            <a:xfrm>
              <a:off x="2187" y="1815"/>
              <a:ext cx="316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dirty="0" smtClean="0">
                  <a:solidFill>
                    <a:srgbClr val="008000"/>
                  </a:solidFill>
                </a:rPr>
                <a:t>Fracture energy</a:t>
              </a:r>
              <a:r>
                <a:rPr lang="fr-FR" sz="2800" dirty="0" smtClean="0">
                  <a:solidFill>
                    <a:srgbClr val="008000"/>
                  </a:solidFill>
                </a:rPr>
                <a:t>:</a:t>
              </a:r>
              <a:endParaRPr lang="fr-FR" sz="2800" dirty="0">
                <a:solidFill>
                  <a:srgbClr val="00CC00"/>
                </a:solidFill>
                <a:latin typeface="Symbol" charset="0"/>
              </a:endParaRPr>
            </a:p>
          </p:txBody>
        </p:sp>
        <p:sp>
          <p:nvSpPr>
            <p:cNvPr id="15387" name="Text Box 63"/>
            <p:cNvSpPr txBox="1">
              <a:spLocks noChangeArrowheads="1"/>
            </p:cNvSpPr>
            <p:nvPr/>
          </p:nvSpPr>
          <p:spPr bwMode="auto">
            <a:xfrm>
              <a:off x="2924" y="2079"/>
              <a:ext cx="273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33660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800" dirty="0" err="1" smtClean="0">
                  <a:solidFill>
                    <a:schemeClr val="tx1"/>
                  </a:solidFill>
                  <a:sym typeface="Symbol" charset="0"/>
                </a:rPr>
                <a:t>G</a:t>
              </a:r>
              <a:r>
                <a:rPr lang="en-US" sz="2800" baseline="-25000" dirty="0" err="1" smtClean="0">
                  <a:solidFill>
                    <a:schemeClr val="tx1"/>
                  </a:solidFill>
                  <a:sym typeface="Symbol" charset="0"/>
                </a:rPr>
                <a:t>c</a:t>
              </a:r>
              <a:r>
                <a:rPr lang="en-US" sz="2800" baseline="30000" dirty="0" err="1" smtClean="0">
                  <a:solidFill>
                    <a:schemeClr val="tx1"/>
                  </a:solidFill>
                  <a:sym typeface="Symbol" charset="0"/>
                </a:rPr>
                <a:t>eff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>
                  <a:solidFill>
                    <a:schemeClr val="tx1"/>
                  </a:solidFill>
                  <a:sym typeface="Symbol" charset="0"/>
                </a:rPr>
                <a:t> </a:t>
              </a:r>
              <a:r>
                <a:rPr lang="en-US" sz="2800" i="1" dirty="0">
                  <a:solidFill>
                    <a:schemeClr val="tx1"/>
                  </a:solidFill>
                  <a:sym typeface="Symbol" charset="0"/>
                </a:rPr>
                <a:t>average </a:t>
              </a:r>
              <a:r>
                <a:rPr lang="en-US" sz="2800" dirty="0" smtClean="0">
                  <a:solidFill>
                    <a:schemeClr val="tx1"/>
                  </a:solidFill>
                  <a:latin typeface="Symbol" charset="0"/>
                  <a:sym typeface="Symbol" charset="0"/>
                </a:rPr>
                <a:t>(</a:t>
              </a:r>
              <a:r>
                <a:rPr lang="en-US" sz="2800" dirty="0" err="1" smtClean="0">
                  <a:solidFill>
                    <a:schemeClr val="tx1"/>
                  </a:solidFill>
                  <a:sym typeface="Symbol" charset="0"/>
                </a:rPr>
                <a:t>G</a:t>
              </a:r>
              <a:r>
                <a:rPr lang="en-US" sz="2800" baseline="-25000" dirty="0" err="1" smtClean="0">
                  <a:solidFill>
                    <a:schemeClr val="tx1"/>
                  </a:solidFill>
                  <a:sym typeface="Symbol" charset="0"/>
                </a:rPr>
                <a:t>c</a:t>
              </a:r>
              <a:r>
                <a:rPr lang="en-US" sz="2800" baseline="30000" dirty="0" err="1" smtClean="0">
                  <a:solidFill>
                    <a:schemeClr val="tx1"/>
                  </a:solidFill>
                </a:rPr>
                <a:t>local</a:t>
              </a:r>
              <a:r>
                <a:rPr lang="en-US" sz="2800" dirty="0">
                  <a:solidFill>
                    <a:schemeClr val="tx1"/>
                  </a:solidFill>
                  <a:latin typeface="Symbol" charset="0"/>
                  <a:sym typeface="Symbol" charset="0"/>
                </a:rPr>
                <a:t>)</a:t>
              </a:r>
            </a:p>
          </p:txBody>
        </p:sp>
      </p:grpSp>
      <p:sp>
        <p:nvSpPr>
          <p:cNvPr id="440384" name="Text Box 64"/>
          <p:cNvSpPr txBox="1">
            <a:spLocks noChangeArrowheads="1"/>
          </p:cNvSpPr>
          <p:nvPr/>
        </p:nvSpPr>
        <p:spPr bwMode="auto">
          <a:xfrm>
            <a:off x="6234113" y="2936872"/>
            <a:ext cx="100806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9600">
                <a:solidFill>
                  <a:srgbClr val="CC3300"/>
                </a:solidFill>
              </a:rPr>
              <a:t>X</a:t>
            </a:r>
          </a:p>
        </p:txBody>
      </p:sp>
      <p:sp>
        <p:nvSpPr>
          <p:cNvPr id="15373" name="Oval 68"/>
          <p:cNvSpPr>
            <a:spLocks noChangeArrowheads="1"/>
          </p:cNvSpPr>
          <p:nvPr/>
        </p:nvSpPr>
        <p:spPr bwMode="auto">
          <a:xfrm>
            <a:off x="2441760" y="2260597"/>
            <a:ext cx="436563" cy="9525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Oval 69"/>
          <p:cNvSpPr>
            <a:spLocks noChangeArrowheads="1"/>
          </p:cNvSpPr>
          <p:nvPr/>
        </p:nvSpPr>
        <p:spPr bwMode="auto">
          <a:xfrm>
            <a:off x="1528948" y="2633660"/>
            <a:ext cx="300037" cy="9525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Oval 70"/>
          <p:cNvSpPr>
            <a:spLocks noChangeArrowheads="1"/>
          </p:cNvSpPr>
          <p:nvPr/>
        </p:nvSpPr>
        <p:spPr bwMode="auto">
          <a:xfrm flipV="1">
            <a:off x="2373498" y="2901947"/>
            <a:ext cx="300037" cy="42863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Oval 71"/>
          <p:cNvSpPr>
            <a:spLocks noChangeArrowheads="1"/>
          </p:cNvSpPr>
          <p:nvPr/>
        </p:nvSpPr>
        <p:spPr bwMode="auto">
          <a:xfrm flipV="1">
            <a:off x="2075048" y="2574922"/>
            <a:ext cx="300037" cy="42863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Oval 72"/>
          <p:cNvSpPr>
            <a:spLocks noChangeArrowheads="1"/>
          </p:cNvSpPr>
          <p:nvPr/>
        </p:nvSpPr>
        <p:spPr bwMode="auto">
          <a:xfrm flipV="1">
            <a:off x="1133660" y="2182810"/>
            <a:ext cx="80963" cy="1936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Oval 74"/>
          <p:cNvSpPr>
            <a:spLocks noChangeArrowheads="1"/>
          </p:cNvSpPr>
          <p:nvPr/>
        </p:nvSpPr>
        <p:spPr bwMode="auto">
          <a:xfrm flipV="1">
            <a:off x="2194110" y="3254372"/>
            <a:ext cx="109538" cy="125413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Oval 75"/>
          <p:cNvSpPr>
            <a:spLocks noChangeArrowheads="1"/>
          </p:cNvSpPr>
          <p:nvPr/>
        </p:nvSpPr>
        <p:spPr bwMode="auto">
          <a:xfrm flipV="1">
            <a:off x="2438585" y="3470272"/>
            <a:ext cx="246063" cy="5715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Oval 76"/>
          <p:cNvSpPr>
            <a:spLocks noChangeArrowheads="1"/>
          </p:cNvSpPr>
          <p:nvPr/>
        </p:nvSpPr>
        <p:spPr bwMode="auto">
          <a:xfrm flipV="1">
            <a:off x="2900548" y="3167060"/>
            <a:ext cx="246062" cy="112712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Oval 77"/>
          <p:cNvSpPr>
            <a:spLocks noChangeArrowheads="1"/>
          </p:cNvSpPr>
          <p:nvPr/>
        </p:nvSpPr>
        <p:spPr bwMode="auto">
          <a:xfrm flipV="1">
            <a:off x="1473385" y="3333747"/>
            <a:ext cx="123825" cy="3048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2" name="Oval 78"/>
          <p:cNvSpPr>
            <a:spLocks noChangeArrowheads="1"/>
          </p:cNvSpPr>
          <p:nvPr/>
        </p:nvSpPr>
        <p:spPr bwMode="auto">
          <a:xfrm flipV="1">
            <a:off x="2075048" y="3649660"/>
            <a:ext cx="123825" cy="3048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Oval 79"/>
          <p:cNvSpPr>
            <a:spLocks noChangeArrowheads="1"/>
          </p:cNvSpPr>
          <p:nvPr/>
        </p:nvSpPr>
        <p:spPr bwMode="auto">
          <a:xfrm flipV="1">
            <a:off x="1017773" y="3822697"/>
            <a:ext cx="396875" cy="46038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Rectangle 2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5" name="Oval 44"/>
          <p:cNvSpPr>
            <a:spLocks noChangeArrowheads="1"/>
          </p:cNvSpPr>
          <p:nvPr/>
        </p:nvSpPr>
        <p:spPr bwMode="auto">
          <a:xfrm flipV="1">
            <a:off x="2003610" y="2965447"/>
            <a:ext cx="80963" cy="1936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Text Box 29"/>
          <p:cNvSpPr txBox="1">
            <a:spLocks noChangeArrowheads="1"/>
          </p:cNvSpPr>
          <p:nvPr/>
        </p:nvSpPr>
        <p:spPr bwMode="auto">
          <a:xfrm>
            <a:off x="582706" y="42863"/>
            <a:ext cx="820270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FF0000"/>
                </a:solidFill>
              </a:rPr>
              <a:t>Predicting the effective toughness of heterogeneous systems:</a:t>
            </a:r>
            <a:endParaRPr lang="en-US" sz="28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2800" dirty="0">
                <a:solidFill>
                  <a:srgbClr val="FF0000"/>
                </a:solidFill>
              </a:rPr>
              <a:t>A challenging </a:t>
            </a:r>
            <a:r>
              <a:rPr lang="en-US" sz="2800" dirty="0" smtClean="0">
                <a:solidFill>
                  <a:srgbClr val="FF0000"/>
                </a:solidFill>
              </a:rPr>
              <a:t>multi-scale </a:t>
            </a:r>
            <a:r>
              <a:rPr lang="en-US" sz="2800" dirty="0">
                <a:solidFill>
                  <a:srgbClr val="FF0000"/>
                </a:solidFill>
              </a:rPr>
              <a:t>problem</a:t>
            </a:r>
          </a:p>
        </p:txBody>
      </p:sp>
    </p:spTree>
    <p:extLst>
      <p:ext uri="{BB962C8B-B14F-4D97-AF65-F5344CB8AC3E}">
        <p14:creationId xmlns:p14="http://schemas.microsoft.com/office/powerpoint/2010/main" val="257325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03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4163" y="1200150"/>
            <a:ext cx="3971925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33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913" y="2073275"/>
            <a:ext cx="18923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26"/>
          <p:cNvSpPr txBox="1">
            <a:spLocks noChangeArrowheads="1"/>
          </p:cNvSpPr>
          <p:nvPr/>
        </p:nvSpPr>
        <p:spPr bwMode="auto">
          <a:xfrm>
            <a:off x="209550" y="1095375"/>
            <a:ext cx="74215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Variations of the </a:t>
            </a:r>
            <a:r>
              <a:rPr lang="en-US" sz="1600" i="1">
                <a:solidFill>
                  <a:srgbClr val="FF0000"/>
                </a:solidFill>
              </a:rPr>
              <a:t>average</a:t>
            </a: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en-US" sz="1600" i="1">
                <a:solidFill>
                  <a:srgbClr val="FF0000"/>
                </a:solidFill>
              </a:rPr>
              <a:t>crack velocity</a:t>
            </a:r>
            <a:r>
              <a:rPr lang="en-US" sz="1600">
                <a:solidFill>
                  <a:srgbClr val="FF0000"/>
                </a:solidFill>
              </a:rPr>
              <a:t> with the external driving force</a:t>
            </a:r>
          </a:p>
        </p:txBody>
      </p:sp>
      <p:sp>
        <p:nvSpPr>
          <p:cNvPr id="22535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536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>
                <a:solidFill>
                  <a:srgbClr val="FF0000"/>
                </a:solidFill>
              </a:rPr>
              <a:t>2. Confrontation with experiments on disordered materials</a:t>
            </a:r>
          </a:p>
        </p:txBody>
      </p:sp>
      <p:sp>
        <p:nvSpPr>
          <p:cNvPr id="22537" name="Text Box 50"/>
          <p:cNvSpPr txBox="1">
            <a:spLocks noChangeArrowheads="1"/>
          </p:cNvSpPr>
          <p:nvPr/>
        </p:nvSpPr>
        <p:spPr bwMode="auto">
          <a:xfrm>
            <a:off x="0" y="608013"/>
            <a:ext cx="9144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00">
                <a:solidFill>
                  <a:srgbClr val="FF0000"/>
                </a:solidFill>
              </a:rPr>
              <a:t>Confrontation with experimental observations</a:t>
            </a:r>
          </a:p>
        </p:txBody>
      </p:sp>
      <p:sp>
        <p:nvSpPr>
          <p:cNvPr id="22538" name="ZoneTexte 32"/>
          <p:cNvSpPr txBox="1">
            <a:spLocks noChangeArrowheads="1"/>
          </p:cNvSpPr>
          <p:nvPr/>
        </p:nvSpPr>
        <p:spPr bwMode="auto">
          <a:xfrm>
            <a:off x="877888" y="1582738"/>
            <a:ext cx="2055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Fracture test of a disordered brittle rock</a:t>
            </a:r>
          </a:p>
        </p:txBody>
      </p:sp>
      <p:sp>
        <p:nvSpPr>
          <p:cNvPr id="22539" name="Text Box 114"/>
          <p:cNvSpPr txBox="1">
            <a:spLocks noChangeArrowheads="1"/>
          </p:cNvSpPr>
          <p:nvPr/>
        </p:nvSpPr>
        <p:spPr bwMode="auto">
          <a:xfrm>
            <a:off x="7727950" y="1146175"/>
            <a:ext cx="1552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i="1">
                <a:solidFill>
                  <a:srgbClr val="000000"/>
                </a:solidFill>
              </a:rPr>
              <a:t>L. Ponson, Phys. Rev. Lett. 2009</a:t>
            </a:r>
          </a:p>
        </p:txBody>
      </p:sp>
    </p:spTree>
    <p:extLst>
      <p:ext uri="{BB962C8B-B14F-4D97-AF65-F5344CB8AC3E}">
        <p14:creationId xmlns:p14="http://schemas.microsoft.com/office/powerpoint/2010/main" val="3571646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4163" y="1200150"/>
            <a:ext cx="3971925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57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913" y="2073275"/>
            <a:ext cx="18923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26"/>
          <p:cNvSpPr txBox="1">
            <a:spLocks noChangeArrowheads="1"/>
          </p:cNvSpPr>
          <p:nvPr/>
        </p:nvSpPr>
        <p:spPr bwMode="auto">
          <a:xfrm>
            <a:off x="209550" y="1095375"/>
            <a:ext cx="74215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Variations of the </a:t>
            </a:r>
            <a:r>
              <a:rPr lang="en-US" sz="1600" i="1">
                <a:solidFill>
                  <a:srgbClr val="FF0000"/>
                </a:solidFill>
              </a:rPr>
              <a:t>average crack velocity</a:t>
            </a:r>
            <a:r>
              <a:rPr lang="en-US" sz="1600">
                <a:solidFill>
                  <a:srgbClr val="FF0000"/>
                </a:solidFill>
              </a:rPr>
              <a:t> with the external driving force</a:t>
            </a:r>
          </a:p>
        </p:txBody>
      </p:sp>
      <p:sp>
        <p:nvSpPr>
          <p:cNvPr id="23559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3560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>
                <a:solidFill>
                  <a:srgbClr val="FF0000"/>
                </a:solidFill>
              </a:rPr>
              <a:t>2. Confrontation with experiments on disordered materials</a:t>
            </a:r>
          </a:p>
        </p:txBody>
      </p:sp>
      <p:sp>
        <p:nvSpPr>
          <p:cNvPr id="23561" name="Text Box 50"/>
          <p:cNvSpPr txBox="1">
            <a:spLocks noChangeArrowheads="1"/>
          </p:cNvSpPr>
          <p:nvPr/>
        </p:nvSpPr>
        <p:spPr bwMode="auto">
          <a:xfrm>
            <a:off x="0" y="608013"/>
            <a:ext cx="9144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00">
                <a:solidFill>
                  <a:srgbClr val="FF0000"/>
                </a:solidFill>
              </a:rPr>
              <a:t>Confrontation with experimental observations</a:t>
            </a:r>
          </a:p>
        </p:txBody>
      </p:sp>
      <p:sp>
        <p:nvSpPr>
          <p:cNvPr id="23562" name="ZoneTexte 32"/>
          <p:cNvSpPr txBox="1">
            <a:spLocks noChangeArrowheads="1"/>
          </p:cNvSpPr>
          <p:nvPr/>
        </p:nvSpPr>
        <p:spPr bwMode="auto">
          <a:xfrm>
            <a:off x="877888" y="1582738"/>
            <a:ext cx="2055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Fracture test of a disordered brittle rock</a:t>
            </a:r>
          </a:p>
        </p:txBody>
      </p:sp>
      <p:sp>
        <p:nvSpPr>
          <p:cNvPr id="23563" name="Text Box 114"/>
          <p:cNvSpPr txBox="1">
            <a:spLocks noChangeArrowheads="1"/>
          </p:cNvSpPr>
          <p:nvPr/>
        </p:nvSpPr>
        <p:spPr bwMode="auto">
          <a:xfrm>
            <a:off x="7727950" y="1146175"/>
            <a:ext cx="1552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i="1">
                <a:solidFill>
                  <a:srgbClr val="000000"/>
                </a:solidFill>
              </a:rPr>
              <a:t>L. Ponson, Phys. Rev. Lett. 2009</a:t>
            </a:r>
          </a:p>
        </p:txBody>
      </p:sp>
      <p:sp>
        <p:nvSpPr>
          <p:cNvPr id="23564" name="Rectangle 47"/>
          <p:cNvSpPr>
            <a:spLocks noChangeArrowheads="1"/>
          </p:cNvSpPr>
          <p:nvPr/>
        </p:nvSpPr>
        <p:spPr bwMode="auto">
          <a:xfrm>
            <a:off x="6811963" y="1787525"/>
            <a:ext cx="1281112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0000FF"/>
                </a:solidFill>
              </a:rPr>
              <a:t>Critical regime</a:t>
            </a:r>
          </a:p>
        </p:txBody>
      </p:sp>
      <p:pic>
        <p:nvPicPr>
          <p:cNvPr id="23565" name="Picture 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9888" y="2355850"/>
            <a:ext cx="1536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2900" y="2044700"/>
            <a:ext cx="1673225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812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4163" y="1200150"/>
            <a:ext cx="3971925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81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913" y="2073275"/>
            <a:ext cx="18923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26"/>
          <p:cNvSpPr txBox="1">
            <a:spLocks noChangeArrowheads="1"/>
          </p:cNvSpPr>
          <p:nvPr/>
        </p:nvSpPr>
        <p:spPr bwMode="auto">
          <a:xfrm>
            <a:off x="209550" y="1095375"/>
            <a:ext cx="74215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Variations of the </a:t>
            </a:r>
            <a:r>
              <a:rPr lang="en-US" sz="1600" i="1">
                <a:solidFill>
                  <a:srgbClr val="FF0000"/>
                </a:solidFill>
              </a:rPr>
              <a:t>average crack velocity</a:t>
            </a:r>
            <a:r>
              <a:rPr lang="en-US" sz="1600">
                <a:solidFill>
                  <a:srgbClr val="FF0000"/>
                </a:solidFill>
              </a:rPr>
              <a:t> with the external driving force</a:t>
            </a:r>
          </a:p>
        </p:txBody>
      </p:sp>
      <p:sp>
        <p:nvSpPr>
          <p:cNvPr id="24583" name="Text Box 114"/>
          <p:cNvSpPr txBox="1">
            <a:spLocks noChangeArrowheads="1"/>
          </p:cNvSpPr>
          <p:nvPr/>
        </p:nvSpPr>
        <p:spPr bwMode="auto">
          <a:xfrm>
            <a:off x="7727950" y="1146175"/>
            <a:ext cx="1552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i="1">
                <a:solidFill>
                  <a:srgbClr val="000000"/>
                </a:solidFill>
              </a:rPr>
              <a:t>L. Ponson, Phys. Rev. Lett. 2009</a:t>
            </a:r>
          </a:p>
        </p:txBody>
      </p:sp>
      <p:sp>
        <p:nvSpPr>
          <p:cNvPr id="24584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4585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>
                <a:solidFill>
                  <a:srgbClr val="FF0000"/>
                </a:solidFill>
              </a:rPr>
              <a:t>2. Confrontation with experiments on disordered materials</a:t>
            </a:r>
          </a:p>
        </p:txBody>
      </p:sp>
      <p:sp>
        <p:nvSpPr>
          <p:cNvPr id="24586" name="Text Box 50"/>
          <p:cNvSpPr txBox="1">
            <a:spLocks noChangeArrowheads="1"/>
          </p:cNvSpPr>
          <p:nvPr/>
        </p:nvSpPr>
        <p:spPr bwMode="auto">
          <a:xfrm>
            <a:off x="0" y="608013"/>
            <a:ext cx="9144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00">
                <a:solidFill>
                  <a:srgbClr val="FF0000"/>
                </a:solidFill>
              </a:rPr>
              <a:t>Confrontation with experimental observations</a:t>
            </a:r>
          </a:p>
        </p:txBody>
      </p:sp>
      <p:sp>
        <p:nvSpPr>
          <p:cNvPr id="24587" name="ZoneTexte 32"/>
          <p:cNvSpPr txBox="1">
            <a:spLocks noChangeArrowheads="1"/>
          </p:cNvSpPr>
          <p:nvPr/>
        </p:nvSpPr>
        <p:spPr bwMode="auto">
          <a:xfrm>
            <a:off x="877888" y="1582738"/>
            <a:ext cx="2055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Fracture test of a disordered brittle rock</a:t>
            </a:r>
          </a:p>
        </p:txBody>
      </p:sp>
      <p:sp>
        <p:nvSpPr>
          <p:cNvPr id="24588" name="Rectangle 76"/>
          <p:cNvSpPr>
            <a:spLocks noChangeArrowheads="1"/>
          </p:cNvSpPr>
          <p:nvPr/>
        </p:nvSpPr>
        <p:spPr bwMode="auto">
          <a:xfrm>
            <a:off x="4121150" y="2292350"/>
            <a:ext cx="601663" cy="1338263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4589" name="Rectangle 46"/>
          <p:cNvSpPr>
            <a:spLocks noChangeArrowheads="1"/>
          </p:cNvSpPr>
          <p:nvPr/>
        </p:nvSpPr>
        <p:spPr bwMode="auto">
          <a:xfrm>
            <a:off x="4452938" y="3209925"/>
            <a:ext cx="120650" cy="84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4590" name="Rectangle 47"/>
          <p:cNvSpPr>
            <a:spLocks noChangeArrowheads="1"/>
          </p:cNvSpPr>
          <p:nvPr/>
        </p:nvSpPr>
        <p:spPr bwMode="auto">
          <a:xfrm>
            <a:off x="3021013" y="2366963"/>
            <a:ext cx="2082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FF0000"/>
                </a:solidFill>
              </a:rPr>
              <a:t>Subcritical regime</a:t>
            </a:r>
          </a:p>
          <a:p>
            <a:pPr algn="ctr"/>
            <a:r>
              <a:rPr lang="fr-FR" sz="1200">
                <a:solidFill>
                  <a:srgbClr val="FF0000"/>
                </a:solidFill>
              </a:rPr>
              <a:t>(thermally activated)</a:t>
            </a:r>
          </a:p>
        </p:txBody>
      </p:sp>
      <p:pic>
        <p:nvPicPr>
          <p:cNvPr id="24591" name="Picture 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317875"/>
            <a:ext cx="11096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2" name="Rectangle 76"/>
          <p:cNvSpPr>
            <a:spLocks noChangeArrowheads="1"/>
          </p:cNvSpPr>
          <p:nvPr/>
        </p:nvSpPr>
        <p:spPr bwMode="auto">
          <a:xfrm>
            <a:off x="3932238" y="2143125"/>
            <a:ext cx="557212" cy="16668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4593" name="Rectangle 47"/>
          <p:cNvSpPr>
            <a:spLocks noChangeArrowheads="1"/>
          </p:cNvSpPr>
          <p:nvPr/>
        </p:nvSpPr>
        <p:spPr bwMode="auto">
          <a:xfrm>
            <a:off x="6811963" y="1787525"/>
            <a:ext cx="1281112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0000FF"/>
                </a:solidFill>
              </a:rPr>
              <a:t>Critical regime</a:t>
            </a:r>
          </a:p>
        </p:txBody>
      </p:sp>
      <p:pic>
        <p:nvPicPr>
          <p:cNvPr id="24594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9888" y="2355850"/>
            <a:ext cx="1536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5" name="Picture 6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2900" y="2044700"/>
            <a:ext cx="1673225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5813" y="2792413"/>
            <a:ext cx="1928812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496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868863"/>
            <a:ext cx="3125788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47"/>
          <p:cNvSpPr>
            <a:spLocks noChangeArrowheads="1"/>
          </p:cNvSpPr>
          <p:nvPr/>
        </p:nvSpPr>
        <p:spPr bwMode="auto">
          <a:xfrm>
            <a:off x="655638" y="4519613"/>
            <a:ext cx="2374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Variations of crack velocity as a function of time</a:t>
            </a: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606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913" y="2073275"/>
            <a:ext cx="18923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ZoneTexte 32"/>
          <p:cNvSpPr txBox="1">
            <a:spLocks noChangeArrowheads="1"/>
          </p:cNvSpPr>
          <p:nvPr/>
        </p:nvSpPr>
        <p:spPr bwMode="auto">
          <a:xfrm>
            <a:off x="877888" y="1582738"/>
            <a:ext cx="2055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Fracture test of a disordered brittle rock</a:t>
            </a:r>
          </a:p>
        </p:txBody>
      </p:sp>
      <p:sp>
        <p:nvSpPr>
          <p:cNvPr id="25608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09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>
                <a:solidFill>
                  <a:srgbClr val="FF0000"/>
                </a:solidFill>
              </a:rPr>
              <a:t>2. Confrontation with experiments on disordered materials</a:t>
            </a:r>
          </a:p>
        </p:txBody>
      </p:sp>
      <p:sp>
        <p:nvSpPr>
          <p:cNvPr id="25610" name="Text Box 50"/>
          <p:cNvSpPr txBox="1">
            <a:spLocks noChangeArrowheads="1"/>
          </p:cNvSpPr>
          <p:nvPr/>
        </p:nvSpPr>
        <p:spPr bwMode="auto">
          <a:xfrm>
            <a:off x="0" y="608013"/>
            <a:ext cx="9144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00">
                <a:solidFill>
                  <a:srgbClr val="FF0000"/>
                </a:solidFill>
              </a:rPr>
              <a:t>Confrontation with experimental observations</a:t>
            </a:r>
          </a:p>
        </p:txBody>
      </p:sp>
      <p:pic>
        <p:nvPicPr>
          <p:cNvPr id="25611" name="Picture 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3300" y="5022850"/>
            <a:ext cx="1343025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3" name="Line 10"/>
          <p:cNvSpPr>
            <a:spLocks noChangeShapeType="1"/>
          </p:cNvSpPr>
          <p:nvPr/>
        </p:nvSpPr>
        <p:spPr bwMode="auto">
          <a:xfrm flipH="1">
            <a:off x="1936750" y="5022850"/>
            <a:ext cx="2211388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14" name="Line 11"/>
          <p:cNvSpPr>
            <a:spLocks noChangeShapeType="1"/>
          </p:cNvSpPr>
          <p:nvPr/>
        </p:nvSpPr>
        <p:spPr bwMode="auto">
          <a:xfrm flipH="1" flipV="1">
            <a:off x="1965325" y="5829300"/>
            <a:ext cx="2101850" cy="488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15" name="Oval 12"/>
          <p:cNvSpPr>
            <a:spLocks noChangeArrowheads="1"/>
          </p:cNvSpPr>
          <p:nvPr/>
        </p:nvSpPr>
        <p:spPr bwMode="auto">
          <a:xfrm>
            <a:off x="1733550" y="5364163"/>
            <a:ext cx="450850" cy="4508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616" name="Rectangle 47"/>
          <p:cNvSpPr>
            <a:spLocks noChangeArrowheads="1"/>
          </p:cNvSpPr>
          <p:nvPr/>
        </p:nvSpPr>
        <p:spPr bwMode="auto">
          <a:xfrm>
            <a:off x="3279775" y="4551363"/>
            <a:ext cx="1987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Définition of the size S of a fluctuation</a:t>
            </a:r>
          </a:p>
        </p:txBody>
      </p:sp>
      <p:sp>
        <p:nvSpPr>
          <p:cNvPr id="25617" name="Text Box 26"/>
          <p:cNvSpPr txBox="1">
            <a:spLocks noChangeArrowheads="1"/>
          </p:cNvSpPr>
          <p:nvPr/>
        </p:nvSpPr>
        <p:spPr bwMode="auto">
          <a:xfrm>
            <a:off x="276225" y="4208463"/>
            <a:ext cx="25066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Fluctuations of velocity</a:t>
            </a:r>
          </a:p>
        </p:txBody>
      </p:sp>
      <p:pic>
        <p:nvPicPr>
          <p:cNvPr id="25618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4163" y="1200150"/>
            <a:ext cx="3971925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9" name="Text Box 114"/>
          <p:cNvSpPr txBox="1">
            <a:spLocks noChangeArrowheads="1"/>
          </p:cNvSpPr>
          <p:nvPr/>
        </p:nvSpPr>
        <p:spPr bwMode="auto">
          <a:xfrm>
            <a:off x="7727950" y="1146175"/>
            <a:ext cx="1552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i="1">
                <a:solidFill>
                  <a:srgbClr val="000000"/>
                </a:solidFill>
              </a:rPr>
              <a:t>L. Ponson, Phys. Rev. Lett. 2009</a:t>
            </a:r>
          </a:p>
        </p:txBody>
      </p:sp>
      <p:sp>
        <p:nvSpPr>
          <p:cNvPr id="25620" name="Rectangle 76"/>
          <p:cNvSpPr>
            <a:spLocks noChangeArrowheads="1"/>
          </p:cNvSpPr>
          <p:nvPr/>
        </p:nvSpPr>
        <p:spPr bwMode="auto">
          <a:xfrm>
            <a:off x="4121150" y="2292350"/>
            <a:ext cx="601663" cy="1338263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21" name="Rectangle 46"/>
          <p:cNvSpPr>
            <a:spLocks noChangeArrowheads="1"/>
          </p:cNvSpPr>
          <p:nvPr/>
        </p:nvSpPr>
        <p:spPr bwMode="auto">
          <a:xfrm>
            <a:off x="4452938" y="3209925"/>
            <a:ext cx="120650" cy="84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22" name="Rectangle 47"/>
          <p:cNvSpPr>
            <a:spLocks noChangeArrowheads="1"/>
          </p:cNvSpPr>
          <p:nvPr/>
        </p:nvSpPr>
        <p:spPr bwMode="auto">
          <a:xfrm>
            <a:off x="3021013" y="2366963"/>
            <a:ext cx="2082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FF0000"/>
                </a:solidFill>
              </a:rPr>
              <a:t>Subcritical regime</a:t>
            </a:r>
          </a:p>
          <a:p>
            <a:pPr algn="ctr"/>
            <a:r>
              <a:rPr lang="fr-FR" sz="1200">
                <a:solidFill>
                  <a:srgbClr val="FF0000"/>
                </a:solidFill>
              </a:rPr>
              <a:t>(thermally activated)</a:t>
            </a:r>
          </a:p>
        </p:txBody>
      </p:sp>
      <p:pic>
        <p:nvPicPr>
          <p:cNvPr id="25623" name="Picture 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3317875"/>
            <a:ext cx="11096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4" name="Rectangle 76"/>
          <p:cNvSpPr>
            <a:spLocks noChangeArrowheads="1"/>
          </p:cNvSpPr>
          <p:nvPr/>
        </p:nvSpPr>
        <p:spPr bwMode="auto">
          <a:xfrm>
            <a:off x="3932238" y="2143125"/>
            <a:ext cx="557212" cy="16668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25" name="Rectangle 47"/>
          <p:cNvSpPr>
            <a:spLocks noChangeArrowheads="1"/>
          </p:cNvSpPr>
          <p:nvPr/>
        </p:nvSpPr>
        <p:spPr bwMode="auto">
          <a:xfrm>
            <a:off x="6811963" y="1787525"/>
            <a:ext cx="1281112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0000FF"/>
                </a:solidFill>
              </a:rPr>
              <a:t>Critical regime</a:t>
            </a:r>
          </a:p>
        </p:txBody>
      </p:sp>
      <p:pic>
        <p:nvPicPr>
          <p:cNvPr id="25626" name="Picture 3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9888" y="2355850"/>
            <a:ext cx="1536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7" name="Picture 6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92900" y="2044700"/>
            <a:ext cx="1673225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5813" y="2792413"/>
            <a:ext cx="1928812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9" name="Text Box 26"/>
          <p:cNvSpPr txBox="1">
            <a:spLocks noChangeArrowheads="1"/>
          </p:cNvSpPr>
          <p:nvPr/>
        </p:nvSpPr>
        <p:spPr bwMode="auto">
          <a:xfrm>
            <a:off x="209550" y="1095375"/>
            <a:ext cx="74215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Variations of the </a:t>
            </a:r>
            <a:r>
              <a:rPr lang="en-US" sz="1600" i="1">
                <a:solidFill>
                  <a:srgbClr val="FF0000"/>
                </a:solidFill>
              </a:rPr>
              <a:t>average crack velocity</a:t>
            </a:r>
            <a:r>
              <a:rPr lang="en-US" sz="1600">
                <a:solidFill>
                  <a:srgbClr val="FF0000"/>
                </a:solidFill>
              </a:rPr>
              <a:t> with the external driving force</a:t>
            </a:r>
          </a:p>
        </p:txBody>
      </p:sp>
      <p:sp>
        <p:nvSpPr>
          <p:cNvPr id="31" name="Text Box 114"/>
          <p:cNvSpPr txBox="1">
            <a:spLocks noChangeArrowheads="1"/>
          </p:cNvSpPr>
          <p:nvPr/>
        </p:nvSpPr>
        <p:spPr bwMode="auto">
          <a:xfrm>
            <a:off x="2838450" y="4257675"/>
            <a:ext cx="58423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D. </a:t>
            </a:r>
            <a:r>
              <a:rPr lang="fr-FR" sz="1200" i="1" dirty="0" err="1" smtClean="0">
                <a:solidFill>
                  <a:srgbClr val="000000"/>
                </a:solidFill>
              </a:rPr>
              <a:t>Bonamy</a:t>
            </a:r>
            <a:r>
              <a:rPr lang="fr-FR" sz="1200" i="1" dirty="0">
                <a:solidFill>
                  <a:srgbClr val="000000"/>
                </a:solidFill>
              </a:rPr>
              <a:t>, </a:t>
            </a:r>
            <a:r>
              <a:rPr lang="fr-FR" sz="1200" i="1" dirty="0" smtClean="0">
                <a:solidFill>
                  <a:srgbClr val="000000"/>
                </a:solidFill>
              </a:rPr>
              <a:t>S. </a:t>
            </a:r>
            <a:r>
              <a:rPr lang="fr-FR" sz="1200" i="1" dirty="0" err="1" smtClean="0">
                <a:solidFill>
                  <a:srgbClr val="000000"/>
                </a:solidFill>
              </a:rPr>
              <a:t>Santucci</a:t>
            </a:r>
            <a:r>
              <a:rPr lang="fr-FR" sz="1200" i="1" dirty="0" smtClean="0">
                <a:solidFill>
                  <a:srgbClr val="000000"/>
                </a:solidFill>
              </a:rPr>
              <a:t> and L. Ponson, Phys</a:t>
            </a:r>
            <a:r>
              <a:rPr lang="fr-FR" sz="1200" i="1" dirty="0">
                <a:solidFill>
                  <a:srgbClr val="000000"/>
                </a:solidFill>
              </a:rPr>
              <a:t>. </a:t>
            </a:r>
            <a:r>
              <a:rPr lang="fr-FR" sz="1200" i="1" dirty="0" err="1">
                <a:solidFill>
                  <a:srgbClr val="000000"/>
                </a:solidFill>
              </a:rPr>
              <a:t>Rev</a:t>
            </a:r>
            <a:r>
              <a:rPr lang="fr-FR" sz="1200" i="1" dirty="0">
                <a:solidFill>
                  <a:srgbClr val="000000"/>
                </a:solidFill>
              </a:rPr>
              <a:t>. </a:t>
            </a:r>
            <a:r>
              <a:rPr lang="fr-FR" sz="1200" i="1" dirty="0" err="1">
                <a:solidFill>
                  <a:srgbClr val="000000"/>
                </a:solidFill>
              </a:rPr>
              <a:t>Lett</a:t>
            </a:r>
            <a:r>
              <a:rPr lang="fr-FR" sz="1200" i="1" dirty="0">
                <a:solidFill>
                  <a:srgbClr val="000000"/>
                </a:solidFill>
              </a:rPr>
              <a:t>. 2008</a:t>
            </a:r>
          </a:p>
        </p:txBody>
      </p:sp>
    </p:spTree>
    <p:extLst>
      <p:ext uri="{BB962C8B-B14F-4D97-AF65-F5344CB8AC3E}">
        <p14:creationId xmlns:p14="http://schemas.microsoft.com/office/powerpoint/2010/main" val="2434322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868863"/>
            <a:ext cx="3125788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47"/>
          <p:cNvSpPr>
            <a:spLocks noChangeArrowheads="1"/>
          </p:cNvSpPr>
          <p:nvPr/>
        </p:nvSpPr>
        <p:spPr bwMode="auto">
          <a:xfrm>
            <a:off x="655638" y="4519613"/>
            <a:ext cx="2374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Variations of crack velocity as a function of time</a:t>
            </a: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606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913" y="2073275"/>
            <a:ext cx="18923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ZoneTexte 32"/>
          <p:cNvSpPr txBox="1">
            <a:spLocks noChangeArrowheads="1"/>
          </p:cNvSpPr>
          <p:nvPr/>
        </p:nvSpPr>
        <p:spPr bwMode="auto">
          <a:xfrm>
            <a:off x="877888" y="1582738"/>
            <a:ext cx="2055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Fracture test of a disordered brittle rock</a:t>
            </a:r>
          </a:p>
        </p:txBody>
      </p:sp>
      <p:sp>
        <p:nvSpPr>
          <p:cNvPr id="25608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09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>
                <a:solidFill>
                  <a:srgbClr val="FF0000"/>
                </a:solidFill>
              </a:rPr>
              <a:t>2. Confrontation with experiments on disordered materials</a:t>
            </a:r>
          </a:p>
        </p:txBody>
      </p:sp>
      <p:sp>
        <p:nvSpPr>
          <p:cNvPr id="25610" name="Text Box 50"/>
          <p:cNvSpPr txBox="1">
            <a:spLocks noChangeArrowheads="1"/>
          </p:cNvSpPr>
          <p:nvPr/>
        </p:nvSpPr>
        <p:spPr bwMode="auto">
          <a:xfrm>
            <a:off x="0" y="608013"/>
            <a:ext cx="9144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00">
                <a:solidFill>
                  <a:srgbClr val="FF0000"/>
                </a:solidFill>
              </a:rPr>
              <a:t>Confrontation with experimental observations</a:t>
            </a:r>
          </a:p>
        </p:txBody>
      </p:sp>
      <p:sp>
        <p:nvSpPr>
          <p:cNvPr id="25615" name="Oval 12"/>
          <p:cNvSpPr>
            <a:spLocks noChangeArrowheads="1"/>
          </p:cNvSpPr>
          <p:nvPr/>
        </p:nvSpPr>
        <p:spPr bwMode="auto">
          <a:xfrm>
            <a:off x="1733550" y="5364163"/>
            <a:ext cx="450850" cy="4508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616" name="Rectangle 47"/>
          <p:cNvSpPr>
            <a:spLocks noChangeArrowheads="1"/>
          </p:cNvSpPr>
          <p:nvPr/>
        </p:nvSpPr>
        <p:spPr bwMode="auto">
          <a:xfrm>
            <a:off x="3279775" y="4551363"/>
            <a:ext cx="1987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Définition of the size S of a fluctuation</a:t>
            </a:r>
          </a:p>
        </p:txBody>
      </p:sp>
      <p:sp>
        <p:nvSpPr>
          <p:cNvPr id="25617" name="Text Box 26"/>
          <p:cNvSpPr txBox="1">
            <a:spLocks noChangeArrowheads="1"/>
          </p:cNvSpPr>
          <p:nvPr/>
        </p:nvSpPr>
        <p:spPr bwMode="auto">
          <a:xfrm>
            <a:off x="276225" y="4208463"/>
            <a:ext cx="25066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Fluctuations of velocity</a:t>
            </a:r>
          </a:p>
        </p:txBody>
      </p:sp>
      <p:pic>
        <p:nvPicPr>
          <p:cNvPr id="2561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4163" y="1200150"/>
            <a:ext cx="3971925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9" name="Text Box 114"/>
          <p:cNvSpPr txBox="1">
            <a:spLocks noChangeArrowheads="1"/>
          </p:cNvSpPr>
          <p:nvPr/>
        </p:nvSpPr>
        <p:spPr bwMode="auto">
          <a:xfrm>
            <a:off x="7727950" y="1146175"/>
            <a:ext cx="1552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i="1">
                <a:solidFill>
                  <a:srgbClr val="000000"/>
                </a:solidFill>
              </a:rPr>
              <a:t>L. Ponson, Phys. Rev. Lett. 2009</a:t>
            </a:r>
          </a:p>
        </p:txBody>
      </p:sp>
      <p:sp>
        <p:nvSpPr>
          <p:cNvPr id="25620" name="Rectangle 76"/>
          <p:cNvSpPr>
            <a:spLocks noChangeArrowheads="1"/>
          </p:cNvSpPr>
          <p:nvPr/>
        </p:nvSpPr>
        <p:spPr bwMode="auto">
          <a:xfrm>
            <a:off x="4121150" y="2292350"/>
            <a:ext cx="601663" cy="1338263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21" name="Rectangle 46"/>
          <p:cNvSpPr>
            <a:spLocks noChangeArrowheads="1"/>
          </p:cNvSpPr>
          <p:nvPr/>
        </p:nvSpPr>
        <p:spPr bwMode="auto">
          <a:xfrm>
            <a:off x="4452938" y="3209925"/>
            <a:ext cx="120650" cy="84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22" name="Rectangle 47"/>
          <p:cNvSpPr>
            <a:spLocks noChangeArrowheads="1"/>
          </p:cNvSpPr>
          <p:nvPr/>
        </p:nvSpPr>
        <p:spPr bwMode="auto">
          <a:xfrm>
            <a:off x="3021013" y="2366963"/>
            <a:ext cx="2082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FF0000"/>
                </a:solidFill>
              </a:rPr>
              <a:t>Subcritical regime</a:t>
            </a:r>
          </a:p>
          <a:p>
            <a:pPr algn="ctr"/>
            <a:r>
              <a:rPr lang="fr-FR" sz="1200">
                <a:solidFill>
                  <a:srgbClr val="FF0000"/>
                </a:solidFill>
              </a:rPr>
              <a:t>(thermally activated)</a:t>
            </a:r>
          </a:p>
        </p:txBody>
      </p:sp>
      <p:pic>
        <p:nvPicPr>
          <p:cNvPr id="25623" name="Picture 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3317875"/>
            <a:ext cx="11096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4" name="Rectangle 76"/>
          <p:cNvSpPr>
            <a:spLocks noChangeArrowheads="1"/>
          </p:cNvSpPr>
          <p:nvPr/>
        </p:nvSpPr>
        <p:spPr bwMode="auto">
          <a:xfrm>
            <a:off x="3932238" y="2143125"/>
            <a:ext cx="557212" cy="16668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25" name="Rectangle 47"/>
          <p:cNvSpPr>
            <a:spLocks noChangeArrowheads="1"/>
          </p:cNvSpPr>
          <p:nvPr/>
        </p:nvSpPr>
        <p:spPr bwMode="auto">
          <a:xfrm>
            <a:off x="6811963" y="1787525"/>
            <a:ext cx="1281112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0000FF"/>
                </a:solidFill>
              </a:rPr>
              <a:t>Critical regime</a:t>
            </a:r>
          </a:p>
        </p:txBody>
      </p:sp>
      <p:pic>
        <p:nvPicPr>
          <p:cNvPr id="25626" name="Picture 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9888" y="2355850"/>
            <a:ext cx="1536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7" name="Picture 6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2900" y="2044700"/>
            <a:ext cx="1673225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25813" y="2792413"/>
            <a:ext cx="1928812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9" name="Text Box 26"/>
          <p:cNvSpPr txBox="1">
            <a:spLocks noChangeArrowheads="1"/>
          </p:cNvSpPr>
          <p:nvPr/>
        </p:nvSpPr>
        <p:spPr bwMode="auto">
          <a:xfrm>
            <a:off x="209550" y="1095375"/>
            <a:ext cx="74215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Variations of the </a:t>
            </a:r>
            <a:r>
              <a:rPr lang="en-US" sz="1600" i="1">
                <a:solidFill>
                  <a:srgbClr val="FF0000"/>
                </a:solidFill>
              </a:rPr>
              <a:t>average crack velocity</a:t>
            </a:r>
            <a:r>
              <a:rPr lang="en-US" sz="1600">
                <a:solidFill>
                  <a:srgbClr val="FF0000"/>
                </a:solidFill>
              </a:rPr>
              <a:t> with the external driving force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7805" y="5050117"/>
            <a:ext cx="2031371" cy="1196041"/>
          </a:xfrm>
          <a:prstGeom prst="rect">
            <a:avLst/>
          </a:prstGeom>
        </p:spPr>
      </p:pic>
      <p:sp>
        <p:nvSpPr>
          <p:cNvPr id="28" name="Text Box 114"/>
          <p:cNvSpPr txBox="1">
            <a:spLocks noChangeArrowheads="1"/>
          </p:cNvSpPr>
          <p:nvPr/>
        </p:nvSpPr>
        <p:spPr bwMode="auto">
          <a:xfrm>
            <a:off x="2838450" y="4257675"/>
            <a:ext cx="58423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D. </a:t>
            </a:r>
            <a:r>
              <a:rPr lang="fr-FR" sz="1200" i="1" dirty="0" err="1" smtClean="0">
                <a:solidFill>
                  <a:srgbClr val="000000"/>
                </a:solidFill>
              </a:rPr>
              <a:t>Bonamy</a:t>
            </a:r>
            <a:r>
              <a:rPr lang="fr-FR" sz="1200" i="1" dirty="0">
                <a:solidFill>
                  <a:srgbClr val="000000"/>
                </a:solidFill>
              </a:rPr>
              <a:t>, </a:t>
            </a:r>
            <a:r>
              <a:rPr lang="fr-FR" sz="1200" i="1" dirty="0" smtClean="0">
                <a:solidFill>
                  <a:srgbClr val="000000"/>
                </a:solidFill>
              </a:rPr>
              <a:t>S. </a:t>
            </a:r>
            <a:r>
              <a:rPr lang="fr-FR" sz="1200" i="1" dirty="0" err="1" smtClean="0">
                <a:solidFill>
                  <a:srgbClr val="000000"/>
                </a:solidFill>
              </a:rPr>
              <a:t>Santucci</a:t>
            </a:r>
            <a:r>
              <a:rPr lang="fr-FR" sz="1200" i="1" dirty="0" smtClean="0">
                <a:solidFill>
                  <a:srgbClr val="000000"/>
                </a:solidFill>
              </a:rPr>
              <a:t> and L. Ponson, Phys</a:t>
            </a:r>
            <a:r>
              <a:rPr lang="fr-FR" sz="1200" i="1" dirty="0">
                <a:solidFill>
                  <a:srgbClr val="000000"/>
                </a:solidFill>
              </a:rPr>
              <a:t>. </a:t>
            </a:r>
            <a:r>
              <a:rPr lang="fr-FR" sz="1200" i="1" dirty="0" err="1">
                <a:solidFill>
                  <a:srgbClr val="000000"/>
                </a:solidFill>
              </a:rPr>
              <a:t>Rev</a:t>
            </a:r>
            <a:r>
              <a:rPr lang="fr-FR" sz="1200" i="1" dirty="0">
                <a:solidFill>
                  <a:srgbClr val="000000"/>
                </a:solidFill>
              </a:rPr>
              <a:t>. </a:t>
            </a:r>
            <a:r>
              <a:rPr lang="fr-FR" sz="1200" i="1" dirty="0" err="1">
                <a:solidFill>
                  <a:srgbClr val="000000"/>
                </a:solidFill>
              </a:rPr>
              <a:t>Lett</a:t>
            </a:r>
            <a:r>
              <a:rPr lang="fr-FR" sz="1200" i="1" dirty="0">
                <a:solidFill>
                  <a:srgbClr val="000000"/>
                </a:solidFill>
              </a:rPr>
              <a:t>. 2008</a:t>
            </a:r>
          </a:p>
        </p:txBody>
      </p:sp>
    </p:spTree>
    <p:extLst>
      <p:ext uri="{BB962C8B-B14F-4D97-AF65-F5344CB8AC3E}">
        <p14:creationId xmlns:p14="http://schemas.microsoft.com/office/powerpoint/2010/main" val="417670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868863"/>
            <a:ext cx="3125788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47"/>
          <p:cNvSpPr>
            <a:spLocks noChangeArrowheads="1"/>
          </p:cNvSpPr>
          <p:nvPr/>
        </p:nvSpPr>
        <p:spPr bwMode="auto">
          <a:xfrm>
            <a:off x="655638" y="4519613"/>
            <a:ext cx="2374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Variations of crack velocity as a function of time</a:t>
            </a: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606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913" y="2073275"/>
            <a:ext cx="18923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ZoneTexte 32"/>
          <p:cNvSpPr txBox="1">
            <a:spLocks noChangeArrowheads="1"/>
          </p:cNvSpPr>
          <p:nvPr/>
        </p:nvSpPr>
        <p:spPr bwMode="auto">
          <a:xfrm>
            <a:off x="877888" y="1582738"/>
            <a:ext cx="2055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Fracture test of a disordered brittle rock</a:t>
            </a:r>
          </a:p>
        </p:txBody>
      </p:sp>
      <p:sp>
        <p:nvSpPr>
          <p:cNvPr id="25608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09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>
                <a:solidFill>
                  <a:srgbClr val="FF0000"/>
                </a:solidFill>
              </a:rPr>
              <a:t>2. Confrontation with experiments on disordered materials</a:t>
            </a:r>
          </a:p>
        </p:txBody>
      </p:sp>
      <p:sp>
        <p:nvSpPr>
          <p:cNvPr id="25610" name="Text Box 50"/>
          <p:cNvSpPr txBox="1">
            <a:spLocks noChangeArrowheads="1"/>
          </p:cNvSpPr>
          <p:nvPr/>
        </p:nvSpPr>
        <p:spPr bwMode="auto">
          <a:xfrm>
            <a:off x="0" y="608013"/>
            <a:ext cx="9144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00">
                <a:solidFill>
                  <a:srgbClr val="FF0000"/>
                </a:solidFill>
              </a:rPr>
              <a:t>Confrontation with experimental observations</a:t>
            </a:r>
          </a:p>
        </p:txBody>
      </p:sp>
      <p:sp>
        <p:nvSpPr>
          <p:cNvPr id="25615" name="Oval 12"/>
          <p:cNvSpPr>
            <a:spLocks noChangeArrowheads="1"/>
          </p:cNvSpPr>
          <p:nvPr/>
        </p:nvSpPr>
        <p:spPr bwMode="auto">
          <a:xfrm>
            <a:off x="1733550" y="5364163"/>
            <a:ext cx="450850" cy="4508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616" name="Rectangle 47"/>
          <p:cNvSpPr>
            <a:spLocks noChangeArrowheads="1"/>
          </p:cNvSpPr>
          <p:nvPr/>
        </p:nvSpPr>
        <p:spPr bwMode="auto">
          <a:xfrm>
            <a:off x="3279775" y="4551363"/>
            <a:ext cx="1987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Définition of the size S of a fluctuation</a:t>
            </a:r>
          </a:p>
        </p:txBody>
      </p:sp>
      <p:sp>
        <p:nvSpPr>
          <p:cNvPr id="25617" name="Text Box 26"/>
          <p:cNvSpPr txBox="1">
            <a:spLocks noChangeArrowheads="1"/>
          </p:cNvSpPr>
          <p:nvPr/>
        </p:nvSpPr>
        <p:spPr bwMode="auto">
          <a:xfrm>
            <a:off x="276225" y="4208463"/>
            <a:ext cx="25066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Fluctuations of velocity</a:t>
            </a:r>
          </a:p>
        </p:txBody>
      </p:sp>
      <p:pic>
        <p:nvPicPr>
          <p:cNvPr id="2561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4163" y="1200150"/>
            <a:ext cx="3971925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9" name="Text Box 114"/>
          <p:cNvSpPr txBox="1">
            <a:spLocks noChangeArrowheads="1"/>
          </p:cNvSpPr>
          <p:nvPr/>
        </p:nvSpPr>
        <p:spPr bwMode="auto">
          <a:xfrm>
            <a:off x="7727950" y="1146175"/>
            <a:ext cx="1552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i="1">
                <a:solidFill>
                  <a:srgbClr val="000000"/>
                </a:solidFill>
              </a:rPr>
              <a:t>L. Ponson, Phys. Rev. Lett. 2009</a:t>
            </a:r>
          </a:p>
        </p:txBody>
      </p:sp>
      <p:sp>
        <p:nvSpPr>
          <p:cNvPr id="25620" name="Rectangle 76"/>
          <p:cNvSpPr>
            <a:spLocks noChangeArrowheads="1"/>
          </p:cNvSpPr>
          <p:nvPr/>
        </p:nvSpPr>
        <p:spPr bwMode="auto">
          <a:xfrm>
            <a:off x="4121150" y="2292350"/>
            <a:ext cx="601663" cy="1338263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21" name="Rectangle 46"/>
          <p:cNvSpPr>
            <a:spLocks noChangeArrowheads="1"/>
          </p:cNvSpPr>
          <p:nvPr/>
        </p:nvSpPr>
        <p:spPr bwMode="auto">
          <a:xfrm>
            <a:off x="4452938" y="3209925"/>
            <a:ext cx="120650" cy="84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22" name="Rectangle 47"/>
          <p:cNvSpPr>
            <a:spLocks noChangeArrowheads="1"/>
          </p:cNvSpPr>
          <p:nvPr/>
        </p:nvSpPr>
        <p:spPr bwMode="auto">
          <a:xfrm>
            <a:off x="3021013" y="2366963"/>
            <a:ext cx="2082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FF0000"/>
                </a:solidFill>
              </a:rPr>
              <a:t>Subcritical regime</a:t>
            </a:r>
          </a:p>
          <a:p>
            <a:pPr algn="ctr"/>
            <a:r>
              <a:rPr lang="fr-FR" sz="1200">
                <a:solidFill>
                  <a:srgbClr val="FF0000"/>
                </a:solidFill>
              </a:rPr>
              <a:t>(thermally activated)</a:t>
            </a:r>
          </a:p>
        </p:txBody>
      </p:sp>
      <p:pic>
        <p:nvPicPr>
          <p:cNvPr id="25623" name="Picture 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3317875"/>
            <a:ext cx="11096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4" name="Rectangle 76"/>
          <p:cNvSpPr>
            <a:spLocks noChangeArrowheads="1"/>
          </p:cNvSpPr>
          <p:nvPr/>
        </p:nvSpPr>
        <p:spPr bwMode="auto">
          <a:xfrm>
            <a:off x="3932238" y="2143125"/>
            <a:ext cx="557212" cy="16668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25" name="Rectangle 47"/>
          <p:cNvSpPr>
            <a:spLocks noChangeArrowheads="1"/>
          </p:cNvSpPr>
          <p:nvPr/>
        </p:nvSpPr>
        <p:spPr bwMode="auto">
          <a:xfrm>
            <a:off x="6811963" y="1787525"/>
            <a:ext cx="1281112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0000FF"/>
                </a:solidFill>
              </a:rPr>
              <a:t>Critical regime</a:t>
            </a:r>
          </a:p>
        </p:txBody>
      </p:sp>
      <p:pic>
        <p:nvPicPr>
          <p:cNvPr id="25626" name="Picture 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9888" y="2355850"/>
            <a:ext cx="1536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7" name="Picture 6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2900" y="2044700"/>
            <a:ext cx="1673225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25813" y="2792413"/>
            <a:ext cx="1928812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9" name="Text Box 26"/>
          <p:cNvSpPr txBox="1">
            <a:spLocks noChangeArrowheads="1"/>
          </p:cNvSpPr>
          <p:nvPr/>
        </p:nvSpPr>
        <p:spPr bwMode="auto">
          <a:xfrm>
            <a:off x="209550" y="1095375"/>
            <a:ext cx="74215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Variations of the </a:t>
            </a:r>
            <a:r>
              <a:rPr lang="en-US" sz="1600" i="1">
                <a:solidFill>
                  <a:srgbClr val="FF0000"/>
                </a:solidFill>
              </a:rPr>
              <a:t>average crack velocity</a:t>
            </a:r>
            <a:r>
              <a:rPr lang="en-US" sz="1600">
                <a:solidFill>
                  <a:srgbClr val="FF0000"/>
                </a:solidFill>
              </a:rPr>
              <a:t> with the external driving force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7805" y="5050117"/>
            <a:ext cx="2031371" cy="1196041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72100" y="4953000"/>
            <a:ext cx="2066925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47"/>
          <p:cNvSpPr>
            <a:spLocks noChangeArrowheads="1"/>
          </p:cNvSpPr>
          <p:nvPr/>
        </p:nvSpPr>
        <p:spPr bwMode="auto">
          <a:xfrm>
            <a:off x="5745163" y="4559300"/>
            <a:ext cx="165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Distribution of </a:t>
            </a:r>
            <a:r>
              <a:rPr lang="fr-FR" sz="1200" dirty="0">
                <a:solidFill>
                  <a:schemeClr val="tx1"/>
                </a:solidFill>
              </a:rPr>
              <a:t>fluctuation sizes</a:t>
            </a:r>
          </a:p>
        </p:txBody>
      </p:sp>
      <p:sp>
        <p:nvSpPr>
          <p:cNvPr id="31" name="Rectangle 52"/>
          <p:cNvSpPr>
            <a:spLocks noChangeArrowheads="1"/>
          </p:cNvSpPr>
          <p:nvPr/>
        </p:nvSpPr>
        <p:spPr bwMode="auto">
          <a:xfrm>
            <a:off x="7339292" y="4995863"/>
            <a:ext cx="19690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solidFill>
                  <a:schemeClr val="tx1"/>
                </a:solidFill>
              </a:rPr>
              <a:t>Experimental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 smtClean="0">
                <a:solidFill>
                  <a:schemeClr val="tx1"/>
                </a:solidFill>
              </a:rPr>
              <a:t>results</a:t>
            </a:r>
            <a:r>
              <a:rPr lang="fr-FR" sz="1200" dirty="0" smtClean="0">
                <a:solidFill>
                  <a:schemeClr val="tx1"/>
                </a:solidFill>
              </a:rPr>
              <a:t>, </a:t>
            </a:r>
            <a:r>
              <a:rPr lang="fr-FR" sz="1200" dirty="0" err="1" smtClean="0">
                <a:solidFill>
                  <a:schemeClr val="tx1"/>
                </a:solidFill>
              </a:rPr>
              <a:t>Maloy</a:t>
            </a:r>
            <a:r>
              <a:rPr lang="fr-FR" sz="1200" dirty="0">
                <a:solidFill>
                  <a:schemeClr val="tx1"/>
                </a:solidFill>
              </a:rPr>
              <a:t>,</a:t>
            </a:r>
            <a:r>
              <a:rPr lang="fr-FR" sz="1200" dirty="0" smtClean="0">
                <a:solidFill>
                  <a:schemeClr val="tx1"/>
                </a:solidFill>
              </a:rPr>
              <a:t> </a:t>
            </a:r>
            <a:r>
              <a:rPr lang="fr-FR" sz="1200" dirty="0" err="1" smtClean="0">
                <a:solidFill>
                  <a:schemeClr val="tx1"/>
                </a:solidFill>
              </a:rPr>
              <a:t>Santucci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smtClean="0">
                <a:solidFill>
                  <a:schemeClr val="tx1"/>
                </a:solidFill>
              </a:rPr>
              <a:t>et al.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32" name="Rectangle 52"/>
          <p:cNvSpPr>
            <a:spLocks noChangeArrowheads="1"/>
          </p:cNvSpPr>
          <p:nvPr/>
        </p:nvSpPr>
        <p:spPr bwMode="auto">
          <a:xfrm>
            <a:off x="7286625" y="5718175"/>
            <a:ext cx="162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0000FF"/>
                </a:solidFill>
              </a:rPr>
              <a:t>Theoretical predictions</a:t>
            </a:r>
          </a:p>
        </p:txBody>
      </p:sp>
      <p:cxnSp>
        <p:nvCxnSpPr>
          <p:cNvPr id="33" name="Connecteur droit avec flèche 44"/>
          <p:cNvCxnSpPr>
            <a:cxnSpLocks noChangeShapeType="1"/>
          </p:cNvCxnSpPr>
          <p:nvPr/>
        </p:nvCxnSpPr>
        <p:spPr bwMode="auto">
          <a:xfrm rot="10800000" flipV="1">
            <a:off x="7096125" y="5964238"/>
            <a:ext cx="533400" cy="12223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arrow" w="med" len="med"/>
          </a:ln>
        </p:spPr>
      </p:cxnSp>
      <p:cxnSp>
        <p:nvCxnSpPr>
          <p:cNvPr id="34" name="Connecteur droit avec flèche 55"/>
          <p:cNvCxnSpPr>
            <a:cxnSpLocks noChangeShapeType="1"/>
          </p:cNvCxnSpPr>
          <p:nvPr/>
        </p:nvCxnSpPr>
        <p:spPr bwMode="auto">
          <a:xfrm flipH="1">
            <a:off x="6635750" y="5289176"/>
            <a:ext cx="804956" cy="25437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5623309" y="5808663"/>
            <a:ext cx="12341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200" dirty="0">
                <a:solidFill>
                  <a:srgbClr val="0000FF"/>
                </a:solidFill>
              </a:rPr>
              <a:t>P(S)  ~ S</a:t>
            </a:r>
            <a:r>
              <a:rPr lang="fr-FR" sz="1200" baseline="30000" dirty="0">
                <a:solidFill>
                  <a:srgbClr val="0000FF"/>
                </a:solidFill>
              </a:rPr>
              <a:t>-</a:t>
            </a:r>
            <a:r>
              <a:rPr lang="fr-FR" sz="1200" baseline="30000" dirty="0">
                <a:solidFill>
                  <a:srgbClr val="0000FF"/>
                </a:solidFill>
                <a:sym typeface="Symbol" pitchFamily="18" charset="2"/>
              </a:rPr>
              <a:t></a:t>
            </a:r>
          </a:p>
          <a:p>
            <a:pPr algn="ctr"/>
            <a:r>
              <a:rPr lang="fr-FR" sz="1200" dirty="0" err="1" smtClean="0">
                <a:solidFill>
                  <a:srgbClr val="0000FF"/>
                </a:solidFill>
                <a:sym typeface="Symbol" pitchFamily="18" charset="2"/>
              </a:rPr>
              <a:t>with</a:t>
            </a:r>
            <a:r>
              <a:rPr lang="fr-FR" sz="1200" dirty="0" smtClean="0">
                <a:solidFill>
                  <a:srgbClr val="0000FF"/>
                </a:solidFill>
                <a:sym typeface="Symbol" pitchFamily="18" charset="2"/>
              </a:rPr>
              <a:t> </a:t>
            </a:r>
            <a:r>
              <a:rPr lang="fr-FR" sz="1200" dirty="0">
                <a:solidFill>
                  <a:srgbClr val="0000FF"/>
                </a:solidFill>
                <a:sym typeface="Symbol" pitchFamily="18" charset="2"/>
              </a:rPr>
              <a:t> ~ </a:t>
            </a:r>
            <a:r>
              <a:rPr lang="fr-FR" sz="1200" dirty="0" smtClean="0">
                <a:solidFill>
                  <a:srgbClr val="0000FF"/>
                </a:solidFill>
                <a:sym typeface="Symbol" pitchFamily="18" charset="2"/>
              </a:rPr>
              <a:t>1.65</a:t>
            </a:r>
            <a:endParaRPr lang="fr-FR" sz="1200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36" name="Text Box 114"/>
          <p:cNvSpPr txBox="1">
            <a:spLocks noChangeArrowheads="1"/>
          </p:cNvSpPr>
          <p:nvPr/>
        </p:nvSpPr>
        <p:spPr bwMode="auto">
          <a:xfrm>
            <a:off x="2838450" y="4257675"/>
            <a:ext cx="58423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D. </a:t>
            </a:r>
            <a:r>
              <a:rPr lang="fr-FR" sz="1200" i="1" dirty="0" err="1" smtClean="0">
                <a:solidFill>
                  <a:srgbClr val="000000"/>
                </a:solidFill>
              </a:rPr>
              <a:t>Bonamy</a:t>
            </a:r>
            <a:r>
              <a:rPr lang="fr-FR" sz="1200" i="1" dirty="0">
                <a:solidFill>
                  <a:srgbClr val="000000"/>
                </a:solidFill>
              </a:rPr>
              <a:t>, </a:t>
            </a:r>
            <a:r>
              <a:rPr lang="fr-FR" sz="1200" i="1" dirty="0" smtClean="0">
                <a:solidFill>
                  <a:srgbClr val="000000"/>
                </a:solidFill>
              </a:rPr>
              <a:t>S. </a:t>
            </a:r>
            <a:r>
              <a:rPr lang="fr-FR" sz="1200" i="1" dirty="0" err="1" smtClean="0">
                <a:solidFill>
                  <a:srgbClr val="000000"/>
                </a:solidFill>
              </a:rPr>
              <a:t>Santucci</a:t>
            </a:r>
            <a:r>
              <a:rPr lang="fr-FR" sz="1200" i="1" dirty="0" smtClean="0">
                <a:solidFill>
                  <a:srgbClr val="000000"/>
                </a:solidFill>
              </a:rPr>
              <a:t> and L. Ponson, Phys</a:t>
            </a:r>
            <a:r>
              <a:rPr lang="fr-FR" sz="1200" i="1" dirty="0">
                <a:solidFill>
                  <a:srgbClr val="000000"/>
                </a:solidFill>
              </a:rPr>
              <a:t>. </a:t>
            </a:r>
            <a:r>
              <a:rPr lang="fr-FR" sz="1200" i="1" dirty="0" err="1">
                <a:solidFill>
                  <a:srgbClr val="000000"/>
                </a:solidFill>
              </a:rPr>
              <a:t>Rev</a:t>
            </a:r>
            <a:r>
              <a:rPr lang="fr-FR" sz="1200" i="1" dirty="0">
                <a:solidFill>
                  <a:srgbClr val="000000"/>
                </a:solidFill>
              </a:rPr>
              <a:t>. </a:t>
            </a:r>
            <a:r>
              <a:rPr lang="fr-FR" sz="1200" i="1" dirty="0" err="1">
                <a:solidFill>
                  <a:srgbClr val="000000"/>
                </a:solidFill>
              </a:rPr>
              <a:t>Lett</a:t>
            </a:r>
            <a:r>
              <a:rPr lang="fr-FR" sz="1200" i="1" dirty="0">
                <a:solidFill>
                  <a:srgbClr val="000000"/>
                </a:solidFill>
              </a:rPr>
              <a:t>. 2008</a:t>
            </a:r>
          </a:p>
        </p:txBody>
      </p:sp>
    </p:spTree>
    <p:extLst>
      <p:ext uri="{BB962C8B-B14F-4D97-AF65-F5344CB8AC3E}">
        <p14:creationId xmlns:p14="http://schemas.microsoft.com/office/powerpoint/2010/main" val="141926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868863"/>
            <a:ext cx="3125788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47"/>
          <p:cNvSpPr>
            <a:spLocks noChangeArrowheads="1"/>
          </p:cNvSpPr>
          <p:nvPr/>
        </p:nvSpPr>
        <p:spPr bwMode="auto">
          <a:xfrm>
            <a:off x="655638" y="4519613"/>
            <a:ext cx="2374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Variations of crack velocity as a function of time</a:t>
            </a: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606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913" y="2073275"/>
            <a:ext cx="18923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ZoneTexte 32"/>
          <p:cNvSpPr txBox="1">
            <a:spLocks noChangeArrowheads="1"/>
          </p:cNvSpPr>
          <p:nvPr/>
        </p:nvSpPr>
        <p:spPr bwMode="auto">
          <a:xfrm>
            <a:off x="877888" y="1582738"/>
            <a:ext cx="2055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Fracture test of a disordered brittle rock</a:t>
            </a:r>
          </a:p>
        </p:txBody>
      </p:sp>
      <p:sp>
        <p:nvSpPr>
          <p:cNvPr id="25608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09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>
                <a:solidFill>
                  <a:srgbClr val="FF0000"/>
                </a:solidFill>
              </a:rPr>
              <a:t>2. Confrontation with experiments on disordered materials</a:t>
            </a:r>
          </a:p>
        </p:txBody>
      </p:sp>
      <p:sp>
        <p:nvSpPr>
          <p:cNvPr id="25610" name="Text Box 50"/>
          <p:cNvSpPr txBox="1">
            <a:spLocks noChangeArrowheads="1"/>
          </p:cNvSpPr>
          <p:nvPr/>
        </p:nvSpPr>
        <p:spPr bwMode="auto">
          <a:xfrm>
            <a:off x="0" y="608013"/>
            <a:ext cx="9144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00">
                <a:solidFill>
                  <a:srgbClr val="FF0000"/>
                </a:solidFill>
              </a:rPr>
              <a:t>Confrontation with experimental observations</a:t>
            </a:r>
          </a:p>
        </p:txBody>
      </p:sp>
      <p:sp>
        <p:nvSpPr>
          <p:cNvPr id="25615" name="Oval 12"/>
          <p:cNvSpPr>
            <a:spLocks noChangeArrowheads="1"/>
          </p:cNvSpPr>
          <p:nvPr/>
        </p:nvSpPr>
        <p:spPr bwMode="auto">
          <a:xfrm>
            <a:off x="1733550" y="5364163"/>
            <a:ext cx="450850" cy="4508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616" name="Rectangle 47"/>
          <p:cNvSpPr>
            <a:spLocks noChangeArrowheads="1"/>
          </p:cNvSpPr>
          <p:nvPr/>
        </p:nvSpPr>
        <p:spPr bwMode="auto">
          <a:xfrm>
            <a:off x="3279775" y="4551363"/>
            <a:ext cx="1987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chemeClr val="tx1"/>
                </a:solidFill>
              </a:rPr>
              <a:t>Définition of the size S of a fluctuation</a:t>
            </a:r>
          </a:p>
        </p:txBody>
      </p:sp>
      <p:sp>
        <p:nvSpPr>
          <p:cNvPr id="25617" name="Text Box 26"/>
          <p:cNvSpPr txBox="1">
            <a:spLocks noChangeArrowheads="1"/>
          </p:cNvSpPr>
          <p:nvPr/>
        </p:nvSpPr>
        <p:spPr bwMode="auto">
          <a:xfrm>
            <a:off x="276225" y="4208463"/>
            <a:ext cx="25066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Fluctuations of velocity</a:t>
            </a:r>
          </a:p>
        </p:txBody>
      </p:sp>
      <p:pic>
        <p:nvPicPr>
          <p:cNvPr id="2561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4163" y="1200150"/>
            <a:ext cx="3971925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9" name="Text Box 114"/>
          <p:cNvSpPr txBox="1">
            <a:spLocks noChangeArrowheads="1"/>
          </p:cNvSpPr>
          <p:nvPr/>
        </p:nvSpPr>
        <p:spPr bwMode="auto">
          <a:xfrm>
            <a:off x="7727950" y="1146175"/>
            <a:ext cx="1552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i="1">
                <a:solidFill>
                  <a:srgbClr val="000000"/>
                </a:solidFill>
              </a:rPr>
              <a:t>L. Ponson, Phys. Rev. Lett. 2009</a:t>
            </a:r>
          </a:p>
        </p:txBody>
      </p:sp>
      <p:sp>
        <p:nvSpPr>
          <p:cNvPr id="25620" name="Rectangle 76"/>
          <p:cNvSpPr>
            <a:spLocks noChangeArrowheads="1"/>
          </p:cNvSpPr>
          <p:nvPr/>
        </p:nvSpPr>
        <p:spPr bwMode="auto">
          <a:xfrm>
            <a:off x="4121150" y="2292350"/>
            <a:ext cx="601663" cy="1338263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21" name="Rectangle 46"/>
          <p:cNvSpPr>
            <a:spLocks noChangeArrowheads="1"/>
          </p:cNvSpPr>
          <p:nvPr/>
        </p:nvSpPr>
        <p:spPr bwMode="auto">
          <a:xfrm>
            <a:off x="4452938" y="3209925"/>
            <a:ext cx="120650" cy="84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22" name="Rectangle 47"/>
          <p:cNvSpPr>
            <a:spLocks noChangeArrowheads="1"/>
          </p:cNvSpPr>
          <p:nvPr/>
        </p:nvSpPr>
        <p:spPr bwMode="auto">
          <a:xfrm>
            <a:off x="3021013" y="2366963"/>
            <a:ext cx="2082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FF0000"/>
                </a:solidFill>
              </a:rPr>
              <a:t>Subcritical regime</a:t>
            </a:r>
          </a:p>
          <a:p>
            <a:pPr algn="ctr"/>
            <a:r>
              <a:rPr lang="fr-FR" sz="1200">
                <a:solidFill>
                  <a:srgbClr val="FF0000"/>
                </a:solidFill>
              </a:rPr>
              <a:t>(thermally activated)</a:t>
            </a:r>
          </a:p>
        </p:txBody>
      </p:sp>
      <p:pic>
        <p:nvPicPr>
          <p:cNvPr id="25623" name="Picture 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3317875"/>
            <a:ext cx="11096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4" name="Rectangle 76"/>
          <p:cNvSpPr>
            <a:spLocks noChangeArrowheads="1"/>
          </p:cNvSpPr>
          <p:nvPr/>
        </p:nvSpPr>
        <p:spPr bwMode="auto">
          <a:xfrm>
            <a:off x="3932238" y="2143125"/>
            <a:ext cx="557212" cy="16668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625" name="Rectangle 47"/>
          <p:cNvSpPr>
            <a:spLocks noChangeArrowheads="1"/>
          </p:cNvSpPr>
          <p:nvPr/>
        </p:nvSpPr>
        <p:spPr bwMode="auto">
          <a:xfrm>
            <a:off x="6811963" y="1787525"/>
            <a:ext cx="1281112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0000FF"/>
                </a:solidFill>
              </a:rPr>
              <a:t>Critical regime</a:t>
            </a:r>
          </a:p>
        </p:txBody>
      </p:sp>
      <p:pic>
        <p:nvPicPr>
          <p:cNvPr id="25626" name="Picture 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9888" y="2355850"/>
            <a:ext cx="1536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7" name="Picture 6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2900" y="2044700"/>
            <a:ext cx="1673225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25813" y="2792413"/>
            <a:ext cx="1928812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9" name="Text Box 26"/>
          <p:cNvSpPr txBox="1">
            <a:spLocks noChangeArrowheads="1"/>
          </p:cNvSpPr>
          <p:nvPr/>
        </p:nvSpPr>
        <p:spPr bwMode="auto">
          <a:xfrm>
            <a:off x="209550" y="1095375"/>
            <a:ext cx="74215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Variations of the </a:t>
            </a:r>
            <a:r>
              <a:rPr lang="en-US" sz="1600" i="1">
                <a:solidFill>
                  <a:srgbClr val="FF0000"/>
                </a:solidFill>
              </a:rPr>
              <a:t>average crack velocity</a:t>
            </a:r>
            <a:r>
              <a:rPr lang="en-US" sz="1600">
                <a:solidFill>
                  <a:srgbClr val="FF0000"/>
                </a:solidFill>
              </a:rPr>
              <a:t> with the external driving force</a:t>
            </a:r>
          </a:p>
        </p:txBody>
      </p:sp>
      <p:sp>
        <p:nvSpPr>
          <p:cNvPr id="30" name="Text Box 114"/>
          <p:cNvSpPr txBox="1">
            <a:spLocks noChangeArrowheads="1"/>
          </p:cNvSpPr>
          <p:nvPr/>
        </p:nvSpPr>
        <p:spPr bwMode="auto">
          <a:xfrm>
            <a:off x="2838450" y="4257675"/>
            <a:ext cx="58423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D. </a:t>
            </a:r>
            <a:r>
              <a:rPr lang="fr-FR" sz="1200" i="1" dirty="0" err="1" smtClean="0">
                <a:solidFill>
                  <a:srgbClr val="000000"/>
                </a:solidFill>
              </a:rPr>
              <a:t>Bonamy</a:t>
            </a:r>
            <a:r>
              <a:rPr lang="fr-FR" sz="1200" i="1" dirty="0">
                <a:solidFill>
                  <a:srgbClr val="000000"/>
                </a:solidFill>
              </a:rPr>
              <a:t>, </a:t>
            </a:r>
            <a:r>
              <a:rPr lang="fr-FR" sz="1200" i="1" dirty="0" smtClean="0">
                <a:solidFill>
                  <a:srgbClr val="000000"/>
                </a:solidFill>
              </a:rPr>
              <a:t>S. </a:t>
            </a:r>
            <a:r>
              <a:rPr lang="fr-FR" sz="1200" i="1" dirty="0" err="1" smtClean="0">
                <a:solidFill>
                  <a:srgbClr val="000000"/>
                </a:solidFill>
              </a:rPr>
              <a:t>Santucci</a:t>
            </a:r>
            <a:r>
              <a:rPr lang="fr-FR" sz="1200" i="1" dirty="0" smtClean="0">
                <a:solidFill>
                  <a:srgbClr val="000000"/>
                </a:solidFill>
              </a:rPr>
              <a:t> and L. Ponson, Phys</a:t>
            </a:r>
            <a:r>
              <a:rPr lang="fr-FR" sz="1200" i="1" dirty="0">
                <a:solidFill>
                  <a:srgbClr val="000000"/>
                </a:solidFill>
              </a:rPr>
              <a:t>. </a:t>
            </a:r>
            <a:r>
              <a:rPr lang="fr-FR" sz="1200" i="1" dirty="0" err="1">
                <a:solidFill>
                  <a:srgbClr val="000000"/>
                </a:solidFill>
              </a:rPr>
              <a:t>Rev</a:t>
            </a:r>
            <a:r>
              <a:rPr lang="fr-FR" sz="1200" i="1" dirty="0">
                <a:solidFill>
                  <a:srgbClr val="000000"/>
                </a:solidFill>
              </a:rPr>
              <a:t>. </a:t>
            </a:r>
            <a:r>
              <a:rPr lang="fr-FR" sz="1200" i="1" dirty="0" err="1">
                <a:solidFill>
                  <a:srgbClr val="000000"/>
                </a:solidFill>
              </a:rPr>
              <a:t>Lett</a:t>
            </a:r>
            <a:r>
              <a:rPr lang="fr-FR" sz="1200" i="1" dirty="0">
                <a:solidFill>
                  <a:srgbClr val="000000"/>
                </a:solidFill>
              </a:rPr>
              <a:t>. 2008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7805" y="5050117"/>
            <a:ext cx="2031371" cy="1196041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72100" y="4953000"/>
            <a:ext cx="2066925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47"/>
          <p:cNvSpPr>
            <a:spLocks noChangeArrowheads="1"/>
          </p:cNvSpPr>
          <p:nvPr/>
        </p:nvSpPr>
        <p:spPr bwMode="auto">
          <a:xfrm>
            <a:off x="5745163" y="4559300"/>
            <a:ext cx="165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Distribution of </a:t>
            </a:r>
            <a:r>
              <a:rPr lang="fr-FR" sz="1200" dirty="0">
                <a:solidFill>
                  <a:schemeClr val="tx1"/>
                </a:solidFill>
              </a:rPr>
              <a:t>fluctuation sizes</a:t>
            </a:r>
          </a:p>
        </p:txBody>
      </p:sp>
      <p:sp>
        <p:nvSpPr>
          <p:cNvPr id="31" name="Rectangle 52"/>
          <p:cNvSpPr>
            <a:spLocks noChangeArrowheads="1"/>
          </p:cNvSpPr>
          <p:nvPr/>
        </p:nvSpPr>
        <p:spPr bwMode="auto">
          <a:xfrm>
            <a:off x="7339292" y="4995863"/>
            <a:ext cx="19690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solidFill>
                  <a:schemeClr val="tx1"/>
                </a:solidFill>
              </a:rPr>
              <a:t>Experimental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 smtClean="0">
                <a:solidFill>
                  <a:schemeClr val="tx1"/>
                </a:solidFill>
              </a:rPr>
              <a:t>results</a:t>
            </a:r>
            <a:r>
              <a:rPr lang="fr-FR" sz="1200" dirty="0" smtClean="0">
                <a:solidFill>
                  <a:schemeClr val="tx1"/>
                </a:solidFill>
              </a:rPr>
              <a:t>, </a:t>
            </a:r>
            <a:r>
              <a:rPr lang="fr-FR" sz="1200" dirty="0" err="1" smtClean="0">
                <a:solidFill>
                  <a:schemeClr val="tx1"/>
                </a:solidFill>
              </a:rPr>
              <a:t>Maloy</a:t>
            </a:r>
            <a:r>
              <a:rPr lang="fr-FR" sz="1200" dirty="0">
                <a:solidFill>
                  <a:schemeClr val="tx1"/>
                </a:solidFill>
              </a:rPr>
              <a:t>,</a:t>
            </a:r>
            <a:r>
              <a:rPr lang="fr-FR" sz="1200" dirty="0" smtClean="0">
                <a:solidFill>
                  <a:schemeClr val="tx1"/>
                </a:solidFill>
              </a:rPr>
              <a:t> </a:t>
            </a:r>
            <a:r>
              <a:rPr lang="fr-FR" sz="1200" dirty="0" err="1" smtClean="0">
                <a:solidFill>
                  <a:schemeClr val="tx1"/>
                </a:solidFill>
              </a:rPr>
              <a:t>Santucci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smtClean="0">
                <a:solidFill>
                  <a:schemeClr val="tx1"/>
                </a:solidFill>
              </a:rPr>
              <a:t>et al.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32" name="Rectangle 52"/>
          <p:cNvSpPr>
            <a:spLocks noChangeArrowheads="1"/>
          </p:cNvSpPr>
          <p:nvPr/>
        </p:nvSpPr>
        <p:spPr bwMode="auto">
          <a:xfrm>
            <a:off x="7286625" y="5718175"/>
            <a:ext cx="162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0000FF"/>
                </a:solidFill>
              </a:rPr>
              <a:t>Theoretical predictions</a:t>
            </a:r>
          </a:p>
        </p:txBody>
      </p:sp>
      <p:cxnSp>
        <p:nvCxnSpPr>
          <p:cNvPr id="33" name="Connecteur droit avec flèche 44"/>
          <p:cNvCxnSpPr>
            <a:cxnSpLocks noChangeShapeType="1"/>
          </p:cNvCxnSpPr>
          <p:nvPr/>
        </p:nvCxnSpPr>
        <p:spPr bwMode="auto">
          <a:xfrm rot="10800000" flipV="1">
            <a:off x="7096125" y="5964238"/>
            <a:ext cx="533400" cy="122237"/>
          </a:xfrm>
          <a:prstGeom prst="straightConnector1">
            <a:avLst/>
          </a:prstGeom>
          <a:noFill/>
          <a:ln w="19050" algn="ctr">
            <a:solidFill>
              <a:srgbClr val="0000FF"/>
            </a:solidFill>
            <a:round/>
            <a:headEnd/>
            <a:tailEnd type="arrow" w="med" len="med"/>
          </a:ln>
        </p:spPr>
      </p:cxnSp>
      <p:cxnSp>
        <p:nvCxnSpPr>
          <p:cNvPr id="34" name="Connecteur droit avec flèche 55"/>
          <p:cNvCxnSpPr>
            <a:cxnSpLocks noChangeShapeType="1"/>
          </p:cNvCxnSpPr>
          <p:nvPr/>
        </p:nvCxnSpPr>
        <p:spPr bwMode="auto">
          <a:xfrm flipH="1">
            <a:off x="6635750" y="5289176"/>
            <a:ext cx="804956" cy="254374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5623309" y="5808663"/>
            <a:ext cx="12341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200" dirty="0">
                <a:solidFill>
                  <a:srgbClr val="0000FF"/>
                </a:solidFill>
              </a:rPr>
              <a:t>P(S)  ~ S</a:t>
            </a:r>
            <a:r>
              <a:rPr lang="fr-FR" sz="1200" baseline="30000" dirty="0">
                <a:solidFill>
                  <a:srgbClr val="0000FF"/>
                </a:solidFill>
              </a:rPr>
              <a:t>-</a:t>
            </a:r>
            <a:r>
              <a:rPr lang="fr-FR" sz="1200" baseline="30000" dirty="0">
                <a:solidFill>
                  <a:srgbClr val="0000FF"/>
                </a:solidFill>
                <a:sym typeface="Symbol" pitchFamily="18" charset="2"/>
              </a:rPr>
              <a:t></a:t>
            </a:r>
          </a:p>
          <a:p>
            <a:pPr algn="ctr"/>
            <a:r>
              <a:rPr lang="fr-FR" sz="1200" dirty="0" err="1" smtClean="0">
                <a:solidFill>
                  <a:srgbClr val="0000FF"/>
                </a:solidFill>
                <a:sym typeface="Symbol" pitchFamily="18" charset="2"/>
              </a:rPr>
              <a:t>with</a:t>
            </a:r>
            <a:r>
              <a:rPr lang="fr-FR" sz="1200" dirty="0" smtClean="0">
                <a:solidFill>
                  <a:srgbClr val="0000FF"/>
                </a:solidFill>
                <a:sym typeface="Symbol" pitchFamily="18" charset="2"/>
              </a:rPr>
              <a:t> </a:t>
            </a:r>
            <a:r>
              <a:rPr lang="fr-FR" sz="1200" dirty="0">
                <a:solidFill>
                  <a:srgbClr val="0000FF"/>
                </a:solidFill>
                <a:sym typeface="Symbol" pitchFamily="18" charset="2"/>
              </a:rPr>
              <a:t> ~ </a:t>
            </a:r>
            <a:r>
              <a:rPr lang="fr-FR" sz="1200" dirty="0" smtClean="0">
                <a:solidFill>
                  <a:srgbClr val="0000FF"/>
                </a:solidFill>
                <a:sym typeface="Symbol" pitchFamily="18" charset="2"/>
              </a:rPr>
              <a:t>1.65</a:t>
            </a:r>
            <a:endParaRPr lang="fr-FR" sz="1200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36" name="ZoneTexte 23"/>
          <p:cNvSpPr txBox="1">
            <a:spLocks noChangeArrowheads="1"/>
          </p:cNvSpPr>
          <p:nvPr/>
        </p:nvSpPr>
        <p:spPr bwMode="auto">
          <a:xfrm>
            <a:off x="-94874" y="6424893"/>
            <a:ext cx="828264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err="1" smtClean="0">
                <a:solidFill>
                  <a:srgbClr val="FF0000"/>
                </a:solidFill>
              </a:rPr>
              <a:t>Failure</a:t>
            </a:r>
            <a:r>
              <a:rPr lang="fr-FR" dirty="0" smtClean="0">
                <a:solidFill>
                  <a:srgbClr val="FF0000"/>
                </a:solidFill>
              </a:rPr>
              <a:t> of </a:t>
            </a:r>
            <a:r>
              <a:rPr lang="fr-FR" dirty="0" err="1" smtClean="0">
                <a:solidFill>
                  <a:srgbClr val="FF0000"/>
                </a:solidFill>
              </a:rPr>
              <a:t>disordered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brittle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solids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as a </a:t>
            </a:r>
            <a:r>
              <a:rPr lang="fr-FR" dirty="0" err="1" smtClean="0">
                <a:solidFill>
                  <a:srgbClr val="FF0000"/>
                </a:solidFill>
              </a:rPr>
              <a:t>depinning</a:t>
            </a:r>
            <a:r>
              <a:rPr lang="fr-FR" dirty="0" smtClean="0">
                <a:solidFill>
                  <a:srgbClr val="FF0000"/>
                </a:solidFill>
              </a:rPr>
              <a:t> transition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7" name="Line 28"/>
          <p:cNvSpPr>
            <a:spLocks noChangeShapeType="1"/>
          </p:cNvSpPr>
          <p:nvPr/>
        </p:nvSpPr>
        <p:spPr bwMode="auto">
          <a:xfrm>
            <a:off x="190500" y="6646863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50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itre 1"/>
          <p:cNvSpPr txBox="1">
            <a:spLocks/>
          </p:cNvSpPr>
          <p:nvPr/>
        </p:nvSpPr>
        <p:spPr bwMode="auto">
          <a:xfrm>
            <a:off x="1030948" y="546946"/>
            <a:ext cx="7231524" cy="121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800" dirty="0" smtClean="0">
                <a:solidFill>
                  <a:srgbClr val="FF0000"/>
                </a:solidFill>
              </a:rPr>
              <a:t>Application: Effective </a:t>
            </a:r>
            <a:r>
              <a:rPr lang="fr-FR" sz="2800" dirty="0" smtClean="0">
                <a:solidFill>
                  <a:srgbClr val="FF0000"/>
                </a:solidFill>
              </a:rPr>
              <a:t>fracture </a:t>
            </a:r>
            <a:r>
              <a:rPr lang="fr-FR" sz="2800" dirty="0" err="1" smtClean="0">
                <a:solidFill>
                  <a:srgbClr val="FF0000"/>
                </a:solidFill>
              </a:rPr>
              <a:t>energy</a:t>
            </a:r>
            <a:r>
              <a:rPr lang="fr-FR" sz="2800" dirty="0" smtClean="0">
                <a:solidFill>
                  <a:srgbClr val="FF0000"/>
                </a:solidFill>
              </a:rPr>
              <a:t> of </a:t>
            </a:r>
            <a:r>
              <a:rPr lang="fr-FR" sz="2800" dirty="0" err="1" smtClean="0">
                <a:solidFill>
                  <a:srgbClr val="FF0000"/>
                </a:solidFill>
              </a:rPr>
              <a:t>disordered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solids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70" y="1658477"/>
            <a:ext cx="4777962" cy="2211288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-324029" y="1640167"/>
            <a:ext cx="18480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Propagation direction</a:t>
            </a:r>
            <a:endParaRPr kumimoji="0" lang="fr-FR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14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2. </a:t>
            </a:r>
            <a:r>
              <a:rPr lang="en-US" sz="2100" dirty="0" smtClean="0">
                <a:solidFill>
                  <a:srgbClr val="FF0000"/>
                </a:solidFill>
              </a:rPr>
              <a:t>Effective fracture energy of </a:t>
            </a:r>
            <a:r>
              <a:rPr lang="en-US" sz="2100" dirty="0">
                <a:solidFill>
                  <a:srgbClr val="FF0000"/>
                </a:solidFill>
              </a:rPr>
              <a:t>disordered materials</a:t>
            </a:r>
          </a:p>
        </p:txBody>
      </p:sp>
      <p:graphicFrame>
        <p:nvGraphicFramePr>
          <p:cNvPr id="16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839672"/>
              </p:ext>
            </p:extLst>
          </p:nvPr>
        </p:nvGraphicFramePr>
        <p:xfrm>
          <a:off x="374650" y="4403725"/>
          <a:ext cx="6604000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16" name="Équation" r:id="rId5" imgW="3810000" imgH="495300" progId="Equation.3">
                  <p:embed/>
                </p:oleObj>
              </mc:Choice>
              <mc:Fallback>
                <p:oleObj name="Équation" r:id="rId5" imgW="38100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4403725"/>
                        <a:ext cx="6604000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64"/>
          <p:cNvSpPr txBox="1">
            <a:spLocks noChangeArrowheads="1"/>
          </p:cNvSpPr>
          <p:nvPr/>
        </p:nvSpPr>
        <p:spPr bwMode="auto">
          <a:xfrm>
            <a:off x="220195" y="3981077"/>
            <a:ext cx="5233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quation </a:t>
            </a:r>
            <a:r>
              <a:rPr lang="en-US" dirty="0">
                <a:solidFill>
                  <a:schemeClr val="tx1"/>
                </a:solidFill>
              </a:rPr>
              <a:t>of motion </a:t>
            </a:r>
            <a:r>
              <a:rPr lang="en-US" dirty="0" smtClean="0">
                <a:solidFill>
                  <a:schemeClr val="tx1"/>
                </a:solidFill>
              </a:rPr>
              <a:t>of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the</a:t>
            </a:r>
            <a:r>
              <a:rPr lang="en-US" dirty="0" smtClean="0">
                <a:solidFill>
                  <a:schemeClr val="tx1"/>
                </a:solidFill>
              </a:rPr>
              <a:t> crack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 Box 64"/>
          <p:cNvSpPr txBox="1">
            <a:spLocks noChangeArrowheads="1"/>
          </p:cNvSpPr>
          <p:nvPr/>
        </p:nvSpPr>
        <p:spPr bwMode="auto">
          <a:xfrm>
            <a:off x="196290" y="5319059"/>
            <a:ext cx="73788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tx1"/>
                </a:solidFill>
              </a:rPr>
              <a:t>F</a:t>
            </a:r>
            <a:r>
              <a:rPr lang="en-US" sz="1600" dirty="0" smtClean="0">
                <a:solidFill>
                  <a:schemeClr val="tx1"/>
                </a:solidFill>
              </a:rPr>
              <a:t>racture energy randomly distributed with standard d</a:t>
            </a:r>
            <a:r>
              <a:rPr lang="en-US" sz="1600" dirty="0" smtClean="0">
                <a:solidFill>
                  <a:schemeClr val="tx1"/>
                </a:solidFill>
              </a:rPr>
              <a:t>eviation </a:t>
            </a:r>
            <a:r>
              <a:rPr lang="en-US" sz="16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sz="1600" baseline="-25000" dirty="0" err="1" smtClean="0">
                <a:solidFill>
                  <a:schemeClr val="tx1"/>
                </a:solidFill>
              </a:rPr>
              <a:t>Gc</a:t>
            </a:r>
            <a:endParaRPr lang="en-US" sz="16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4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itre 1"/>
          <p:cNvSpPr txBox="1">
            <a:spLocks/>
          </p:cNvSpPr>
          <p:nvPr/>
        </p:nvSpPr>
        <p:spPr bwMode="auto">
          <a:xfrm>
            <a:off x="1030948" y="546946"/>
            <a:ext cx="7231524" cy="121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800" dirty="0" smtClean="0">
                <a:solidFill>
                  <a:srgbClr val="FF0000"/>
                </a:solidFill>
              </a:rPr>
              <a:t>Application: Effective </a:t>
            </a:r>
            <a:r>
              <a:rPr lang="fr-FR" sz="2800" dirty="0" smtClean="0">
                <a:solidFill>
                  <a:srgbClr val="FF0000"/>
                </a:solidFill>
              </a:rPr>
              <a:t>fracture </a:t>
            </a:r>
            <a:r>
              <a:rPr lang="fr-FR" sz="2800" dirty="0" err="1" smtClean="0">
                <a:solidFill>
                  <a:srgbClr val="FF0000"/>
                </a:solidFill>
              </a:rPr>
              <a:t>energy</a:t>
            </a:r>
            <a:r>
              <a:rPr lang="fr-FR" sz="2800" dirty="0" smtClean="0">
                <a:solidFill>
                  <a:srgbClr val="FF0000"/>
                </a:solidFill>
              </a:rPr>
              <a:t> of </a:t>
            </a:r>
            <a:r>
              <a:rPr lang="fr-FR" sz="2800" dirty="0" err="1" smtClean="0">
                <a:solidFill>
                  <a:srgbClr val="FF0000"/>
                </a:solidFill>
              </a:rPr>
              <a:t>disordered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solids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70" y="1658477"/>
            <a:ext cx="4777962" cy="2211288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-324029" y="1640167"/>
            <a:ext cx="18480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Propagation direction</a:t>
            </a:r>
            <a:endParaRPr kumimoji="0" lang="fr-FR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14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2. </a:t>
            </a:r>
            <a:r>
              <a:rPr lang="en-US" sz="2100" dirty="0" smtClean="0">
                <a:solidFill>
                  <a:srgbClr val="FF0000"/>
                </a:solidFill>
              </a:rPr>
              <a:t>Effective fracture energy of </a:t>
            </a:r>
            <a:r>
              <a:rPr lang="en-US" sz="2100" dirty="0">
                <a:solidFill>
                  <a:srgbClr val="FF0000"/>
                </a:solidFill>
              </a:rPr>
              <a:t>disordered materials</a:t>
            </a:r>
          </a:p>
        </p:txBody>
      </p:sp>
      <p:graphicFrame>
        <p:nvGraphicFramePr>
          <p:cNvPr id="16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922320"/>
              </p:ext>
            </p:extLst>
          </p:nvPr>
        </p:nvGraphicFramePr>
        <p:xfrm>
          <a:off x="374650" y="4403725"/>
          <a:ext cx="6604000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43" name="Équation" r:id="rId5" imgW="3810000" imgH="495300" progId="Equation.3">
                  <p:embed/>
                </p:oleObj>
              </mc:Choice>
              <mc:Fallback>
                <p:oleObj name="Équation" r:id="rId5" imgW="38100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4403725"/>
                        <a:ext cx="6604000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64"/>
          <p:cNvSpPr txBox="1">
            <a:spLocks noChangeArrowheads="1"/>
          </p:cNvSpPr>
          <p:nvPr/>
        </p:nvSpPr>
        <p:spPr bwMode="auto">
          <a:xfrm>
            <a:off x="220195" y="3981077"/>
            <a:ext cx="5233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quation </a:t>
            </a:r>
            <a:r>
              <a:rPr lang="en-US" dirty="0">
                <a:solidFill>
                  <a:schemeClr val="tx1"/>
                </a:solidFill>
              </a:rPr>
              <a:t>of motion </a:t>
            </a:r>
            <a:r>
              <a:rPr lang="en-US" dirty="0" smtClean="0">
                <a:solidFill>
                  <a:schemeClr val="tx1"/>
                </a:solidFill>
              </a:rPr>
              <a:t>of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the</a:t>
            </a:r>
            <a:r>
              <a:rPr lang="en-US" dirty="0" smtClean="0">
                <a:solidFill>
                  <a:schemeClr val="tx1"/>
                </a:solidFill>
              </a:rPr>
              <a:t> crack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ZoneTexte 23"/>
          <p:cNvSpPr txBox="1">
            <a:spLocks noChangeArrowheads="1"/>
          </p:cNvSpPr>
          <p:nvPr/>
        </p:nvSpPr>
        <p:spPr bwMode="auto">
          <a:xfrm>
            <a:off x="831476" y="5842194"/>
            <a:ext cx="704252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Effective fracture </a:t>
            </a:r>
            <a:r>
              <a:rPr lang="fr-FR" dirty="0" err="1" smtClean="0">
                <a:solidFill>
                  <a:srgbClr val="FF0000"/>
                </a:solidFill>
              </a:rPr>
              <a:t>energy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given</a:t>
            </a:r>
            <a:r>
              <a:rPr lang="fr-FR" dirty="0" smtClean="0">
                <a:solidFill>
                  <a:srgbClr val="FF0000"/>
                </a:solidFill>
              </a:rPr>
              <a:t> by the </a:t>
            </a:r>
            <a:r>
              <a:rPr lang="fr-FR" dirty="0" err="1" smtClean="0">
                <a:solidFill>
                  <a:srgbClr val="FF0000"/>
                </a:solidFill>
              </a:rPr>
              <a:t>depinning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threshold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549084" y="6049223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Text Box 64"/>
          <p:cNvSpPr txBox="1">
            <a:spLocks noChangeArrowheads="1"/>
          </p:cNvSpPr>
          <p:nvPr/>
        </p:nvSpPr>
        <p:spPr bwMode="auto">
          <a:xfrm>
            <a:off x="196290" y="5319059"/>
            <a:ext cx="73788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tx1"/>
                </a:solidFill>
              </a:rPr>
              <a:t>F</a:t>
            </a:r>
            <a:r>
              <a:rPr lang="en-US" sz="1600" dirty="0" smtClean="0">
                <a:solidFill>
                  <a:schemeClr val="tx1"/>
                </a:solidFill>
              </a:rPr>
              <a:t>racture energy randomly distributed with standard d</a:t>
            </a:r>
            <a:r>
              <a:rPr lang="en-US" sz="1600" dirty="0" smtClean="0">
                <a:solidFill>
                  <a:schemeClr val="tx1"/>
                </a:solidFill>
              </a:rPr>
              <a:t>eviation </a:t>
            </a:r>
            <a:r>
              <a:rPr lang="en-US" sz="16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sz="1600" baseline="-25000" dirty="0" err="1" smtClean="0">
                <a:solidFill>
                  <a:schemeClr val="tx1"/>
                </a:solidFill>
              </a:rPr>
              <a:t>Gc</a:t>
            </a:r>
            <a:endParaRPr lang="en-US" sz="1600" baseline="-25000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1028" y="1807885"/>
            <a:ext cx="2937602" cy="2020046"/>
          </a:xfrm>
          <a:prstGeom prst="rect">
            <a:avLst/>
          </a:prstGeom>
        </p:spPr>
      </p:pic>
      <p:graphicFrame>
        <p:nvGraphicFramePr>
          <p:cNvPr id="33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17074"/>
              </p:ext>
            </p:extLst>
          </p:nvPr>
        </p:nvGraphicFramePr>
        <p:xfrm>
          <a:off x="6004394" y="3778907"/>
          <a:ext cx="198437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44" name="Équation" r:id="rId8" imgW="127000" imgH="165100" progId="Equation.3">
                  <p:embed/>
                </p:oleObj>
              </mc:Choice>
              <mc:Fallback>
                <p:oleObj name="Équation" r:id="rId8" imgW="1270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4394" y="3778907"/>
                        <a:ext cx="198437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1843638"/>
              </p:ext>
            </p:extLst>
          </p:nvPr>
        </p:nvGraphicFramePr>
        <p:xfrm>
          <a:off x="5606871" y="1773241"/>
          <a:ext cx="496888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45" name="Équation" r:id="rId10" imgW="317500" imgH="215900" progId="Equation.3">
                  <p:embed/>
                </p:oleObj>
              </mc:Choice>
              <mc:Fallback>
                <p:oleObj name="Équation" r:id="rId10" imgW="317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6871" y="1773241"/>
                        <a:ext cx="496888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Line 28"/>
          <p:cNvSpPr>
            <a:spLocks noChangeShapeType="1"/>
          </p:cNvSpPr>
          <p:nvPr/>
        </p:nvSpPr>
        <p:spPr bwMode="auto">
          <a:xfrm flipV="1">
            <a:off x="1000319" y="6454588"/>
            <a:ext cx="389214" cy="1036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0" name="ZoneTexte 23"/>
          <p:cNvSpPr txBox="1">
            <a:spLocks noChangeArrowheads="1"/>
          </p:cNvSpPr>
          <p:nvPr/>
        </p:nvSpPr>
        <p:spPr bwMode="auto">
          <a:xfrm>
            <a:off x="1374590" y="6227506"/>
            <a:ext cx="8008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Effect</a:t>
            </a:r>
            <a:r>
              <a:rPr lang="fr-FR" sz="1600" dirty="0" smtClean="0">
                <a:solidFill>
                  <a:srgbClr val="FF0000"/>
                </a:solidFill>
              </a:rPr>
              <a:t> of </a:t>
            </a:r>
            <a:r>
              <a:rPr lang="fr-FR" sz="1600" dirty="0" err="1" smtClean="0">
                <a:solidFill>
                  <a:srgbClr val="FF0000"/>
                </a:solidFill>
              </a:rPr>
              <a:t>disorder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strength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fr-FR" sz="1600" baseline="-25000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Gc</a:t>
            </a:r>
            <a:r>
              <a:rPr lang="fr-FR" sz="1600" dirty="0" smtClean="0">
                <a:solidFill>
                  <a:srgbClr val="FF0000"/>
                </a:solidFill>
              </a:rPr>
              <a:t>? </a:t>
            </a:r>
            <a:r>
              <a:rPr lang="fr-FR" sz="1600" dirty="0">
                <a:solidFill>
                  <a:srgbClr val="FF0000"/>
                </a:solidFill>
              </a:rPr>
              <a:t>O</a:t>
            </a:r>
            <a:r>
              <a:rPr lang="fr-FR" sz="1600" dirty="0" smtClean="0">
                <a:solidFill>
                  <a:srgbClr val="FF0000"/>
                </a:solidFill>
              </a:rPr>
              <a:t>f </a:t>
            </a:r>
            <a:r>
              <a:rPr lang="fr-FR" sz="1600" dirty="0" err="1" smtClean="0">
                <a:solidFill>
                  <a:srgbClr val="FF0000"/>
                </a:solidFill>
              </a:rPr>
              <a:t>its</a:t>
            </a:r>
            <a:r>
              <a:rPr lang="fr-FR" sz="1600" dirty="0" smtClean="0">
                <a:solidFill>
                  <a:srgbClr val="FF0000"/>
                </a:solidFill>
              </a:rPr>
              <a:t> distribution (</a:t>
            </a:r>
            <a:r>
              <a:rPr lang="fr-FR" sz="1600" dirty="0" err="1" smtClean="0">
                <a:solidFill>
                  <a:srgbClr val="FF0000"/>
                </a:solidFill>
              </a:rPr>
              <a:t>Gaussian</a:t>
            </a:r>
            <a:r>
              <a:rPr lang="fr-FR" sz="1600" dirty="0" smtClean="0">
                <a:solidFill>
                  <a:srgbClr val="FF0000"/>
                </a:solidFill>
              </a:rPr>
              <a:t>, </a:t>
            </a:r>
            <a:r>
              <a:rPr lang="fr-FR" sz="1600" dirty="0" err="1" smtClean="0">
                <a:solidFill>
                  <a:srgbClr val="FF0000"/>
                </a:solidFill>
              </a:rPr>
              <a:t>bivalued</a:t>
            </a:r>
            <a:r>
              <a:rPr lang="fr-FR" sz="1600" dirty="0" smtClean="0">
                <a:solidFill>
                  <a:srgbClr val="FF0000"/>
                </a:solidFill>
              </a:rPr>
              <a:t>…)</a:t>
            </a:r>
            <a:r>
              <a:rPr lang="fr-FR" dirty="0" smtClean="0">
                <a:solidFill>
                  <a:srgbClr val="FF0000"/>
                </a:solidFill>
              </a:rPr>
              <a:t>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311785" y="3376706"/>
            <a:ext cx="4853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z</a:t>
            </a:r>
            <a:endParaRPr kumimoji="0" lang="fr-FR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graphicFrame>
        <p:nvGraphicFramePr>
          <p:cNvPr id="3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383032"/>
              </p:ext>
            </p:extLst>
          </p:nvPr>
        </p:nvGraphicFramePr>
        <p:xfrm>
          <a:off x="8305148" y="3788335"/>
          <a:ext cx="871537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46" name="Équation" r:id="rId12" imgW="558800" imgH="241300" progId="Equation.3">
                  <p:embed/>
                </p:oleObj>
              </mc:Choice>
              <mc:Fallback>
                <p:oleObj name="Équation" r:id="rId12" imgW="558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148" y="3788335"/>
                        <a:ext cx="871537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694329"/>
              </p:ext>
            </p:extLst>
          </p:nvPr>
        </p:nvGraphicFramePr>
        <p:xfrm>
          <a:off x="7249179" y="3747154"/>
          <a:ext cx="574675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47" name="Équation" r:id="rId14" imgW="368300" imgH="241300" progId="Equation.3">
                  <p:embed/>
                </p:oleObj>
              </mc:Choice>
              <mc:Fallback>
                <p:oleObj name="Équation" r:id="rId14" imgW="368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9179" y="3747154"/>
                        <a:ext cx="574675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486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2. </a:t>
            </a:r>
            <a:r>
              <a:rPr lang="en-US" sz="2100" dirty="0" smtClean="0">
                <a:solidFill>
                  <a:srgbClr val="FF0000"/>
                </a:solidFill>
              </a:rPr>
              <a:t>Effective fracture energy of </a:t>
            </a:r>
            <a:r>
              <a:rPr lang="en-US" sz="2100" dirty="0">
                <a:solidFill>
                  <a:srgbClr val="FF0000"/>
                </a:solidFill>
              </a:rPr>
              <a:t>disordered materials</a:t>
            </a:r>
          </a:p>
        </p:txBody>
      </p:sp>
      <p:sp>
        <p:nvSpPr>
          <p:cNvPr id="30" name="Text Box 64"/>
          <p:cNvSpPr txBox="1">
            <a:spLocks noChangeArrowheads="1"/>
          </p:cNvSpPr>
          <p:nvPr/>
        </p:nvSpPr>
        <p:spPr bwMode="auto">
          <a:xfrm>
            <a:off x="-44823" y="559555"/>
            <a:ext cx="9143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 smtClean="0">
                <a:solidFill>
                  <a:srgbClr val="FF0000"/>
                </a:solidFill>
              </a:rPr>
              <a:t>Theory: A simplified linear model inspired by Larkin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Image 8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 flipV="1">
            <a:off x="1082114" y="1654471"/>
            <a:ext cx="2300941" cy="3564000"/>
          </a:xfrm>
          <a:prstGeom prst="rect">
            <a:avLst/>
          </a:prstGeom>
        </p:spPr>
      </p:pic>
      <p:sp>
        <p:nvSpPr>
          <p:cNvPr id="77" name="ZoneTexte 76"/>
          <p:cNvSpPr txBox="1"/>
          <p:nvPr/>
        </p:nvSpPr>
        <p:spPr>
          <a:xfrm>
            <a:off x="-264263" y="1968872"/>
            <a:ext cx="1459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Propagation direction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graphicFrame>
        <p:nvGraphicFramePr>
          <p:cNvPr id="6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59679"/>
              </p:ext>
            </p:extLst>
          </p:nvPr>
        </p:nvGraphicFramePr>
        <p:xfrm>
          <a:off x="255588" y="1101725"/>
          <a:ext cx="6602412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6" name="Équation" r:id="rId5" imgW="3810000" imgH="495300" progId="Equation.3">
                  <p:embed/>
                </p:oleObj>
              </mc:Choice>
              <mc:Fallback>
                <p:oleObj name="Équation" r:id="rId5" imgW="38100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8" y="1101725"/>
                        <a:ext cx="6602412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Text Box 114"/>
          <p:cNvSpPr txBox="1">
            <a:spLocks noChangeArrowheads="1"/>
          </p:cNvSpPr>
          <p:nvPr/>
        </p:nvSpPr>
        <p:spPr bwMode="auto">
          <a:xfrm>
            <a:off x="5766917" y="985556"/>
            <a:ext cx="33173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A. Larkin and Y. </a:t>
            </a:r>
            <a:r>
              <a:rPr lang="fr-FR" sz="1200" i="1" dirty="0" err="1" smtClean="0">
                <a:solidFill>
                  <a:srgbClr val="000000"/>
                </a:solidFill>
              </a:rPr>
              <a:t>Ovchinnikov</a:t>
            </a:r>
            <a:r>
              <a:rPr lang="fr-FR" sz="1200" i="1" dirty="0">
                <a:solidFill>
                  <a:srgbClr val="000000"/>
                </a:solidFill>
              </a:rPr>
              <a:t> </a:t>
            </a:r>
            <a:r>
              <a:rPr lang="fr-FR" sz="1200" i="1" dirty="0" smtClean="0">
                <a:solidFill>
                  <a:srgbClr val="000000"/>
                </a:solidFill>
              </a:rPr>
              <a:t>(1979)</a:t>
            </a:r>
            <a:endParaRPr lang="fr-FR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6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35"/>
          <p:cNvGrpSpPr>
            <a:grpSpLocks/>
          </p:cNvGrpSpPr>
          <p:nvPr/>
        </p:nvGrpSpPr>
        <p:grpSpPr bwMode="auto">
          <a:xfrm>
            <a:off x="59764" y="1696852"/>
            <a:ext cx="3306763" cy="2752725"/>
            <a:chOff x="-57" y="993"/>
            <a:chExt cx="2083" cy="1734"/>
          </a:xfrm>
        </p:grpSpPr>
        <p:grpSp>
          <p:nvGrpSpPr>
            <p:cNvPr id="109" name="Group 2"/>
            <p:cNvGrpSpPr>
              <a:grpSpLocks/>
            </p:cNvGrpSpPr>
            <p:nvPr/>
          </p:nvGrpSpPr>
          <p:grpSpPr bwMode="auto">
            <a:xfrm>
              <a:off x="407" y="993"/>
              <a:ext cx="1468" cy="1734"/>
              <a:chOff x="335" y="813"/>
              <a:chExt cx="1468" cy="1734"/>
            </a:xfrm>
          </p:grpSpPr>
          <p:sp>
            <p:nvSpPr>
              <p:cNvPr id="114" name="Line 3"/>
              <p:cNvSpPr>
                <a:spLocks noChangeShapeType="1"/>
              </p:cNvSpPr>
              <p:nvPr/>
            </p:nvSpPr>
            <p:spPr bwMode="auto">
              <a:xfrm>
                <a:off x="1386" y="813"/>
                <a:ext cx="1" cy="17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5" name="Line 4"/>
              <p:cNvSpPr>
                <a:spLocks noChangeShapeType="1"/>
              </p:cNvSpPr>
              <p:nvPr/>
            </p:nvSpPr>
            <p:spPr bwMode="auto">
              <a:xfrm flipH="1">
                <a:off x="1592" y="813"/>
                <a:ext cx="2" cy="1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" name="Line 5"/>
              <p:cNvSpPr>
                <a:spLocks noChangeShapeType="1"/>
              </p:cNvSpPr>
              <p:nvPr/>
            </p:nvSpPr>
            <p:spPr bwMode="auto">
              <a:xfrm>
                <a:off x="1802" y="813"/>
                <a:ext cx="1" cy="17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7" name="Line 6"/>
              <p:cNvSpPr>
                <a:spLocks noChangeShapeType="1"/>
              </p:cNvSpPr>
              <p:nvPr/>
            </p:nvSpPr>
            <p:spPr bwMode="auto">
              <a:xfrm>
                <a:off x="748" y="814"/>
                <a:ext cx="1" cy="17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" name="Line 7"/>
              <p:cNvSpPr>
                <a:spLocks noChangeShapeType="1"/>
              </p:cNvSpPr>
              <p:nvPr/>
            </p:nvSpPr>
            <p:spPr bwMode="auto">
              <a:xfrm flipH="1">
                <a:off x="954" y="814"/>
                <a:ext cx="2" cy="1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9" name="Line 8"/>
              <p:cNvSpPr>
                <a:spLocks noChangeShapeType="1"/>
              </p:cNvSpPr>
              <p:nvPr/>
            </p:nvSpPr>
            <p:spPr bwMode="auto">
              <a:xfrm>
                <a:off x="1164" y="814"/>
                <a:ext cx="1" cy="17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" name="Line 9"/>
              <p:cNvSpPr>
                <a:spLocks noChangeShapeType="1"/>
              </p:cNvSpPr>
              <p:nvPr/>
            </p:nvSpPr>
            <p:spPr bwMode="auto">
              <a:xfrm>
                <a:off x="335" y="815"/>
                <a:ext cx="1" cy="17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1" name="Line 10"/>
              <p:cNvSpPr>
                <a:spLocks noChangeShapeType="1"/>
              </p:cNvSpPr>
              <p:nvPr/>
            </p:nvSpPr>
            <p:spPr bwMode="auto">
              <a:xfrm flipH="1">
                <a:off x="541" y="815"/>
                <a:ext cx="2" cy="1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10" name="Rectangle 34"/>
            <p:cNvSpPr>
              <a:spLocks noChangeArrowheads="1"/>
            </p:cNvSpPr>
            <p:nvPr/>
          </p:nvSpPr>
          <p:spPr bwMode="auto">
            <a:xfrm>
              <a:off x="325" y="1719"/>
              <a:ext cx="644" cy="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Freeform 27"/>
            <p:cNvSpPr>
              <a:spLocks/>
            </p:cNvSpPr>
            <p:nvPr/>
          </p:nvSpPr>
          <p:spPr bwMode="auto">
            <a:xfrm>
              <a:off x="285" y="1171"/>
              <a:ext cx="1741" cy="1364"/>
            </a:xfrm>
            <a:custGeom>
              <a:avLst/>
              <a:gdLst>
                <a:gd name="T0" fmla="*/ 0 w 1717"/>
                <a:gd name="T1" fmla="*/ 1 h 2392"/>
                <a:gd name="T2" fmla="*/ 2144 w 1717"/>
                <a:gd name="T3" fmla="*/ 1 h 2392"/>
                <a:gd name="T4" fmla="*/ 2144 w 1717"/>
                <a:gd name="T5" fmla="*/ 0 h 2392"/>
                <a:gd name="T6" fmla="*/ 3 w 1717"/>
                <a:gd name="T7" fmla="*/ 0 h 2392"/>
                <a:gd name="T8" fmla="*/ 5 w 1717"/>
                <a:gd name="T9" fmla="*/ 1 h 2392"/>
                <a:gd name="T10" fmla="*/ 835 w 1717"/>
                <a:gd name="T11" fmla="*/ 1 h 2392"/>
                <a:gd name="T12" fmla="*/ 0 w 1717"/>
                <a:gd name="T13" fmla="*/ 1 h 2392"/>
                <a:gd name="T14" fmla="*/ 0 w 1717"/>
                <a:gd name="T15" fmla="*/ 1 h 23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17"/>
                <a:gd name="T25" fmla="*/ 0 h 2392"/>
                <a:gd name="T26" fmla="*/ 1717 w 1717"/>
                <a:gd name="T27" fmla="*/ 2392 h 23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17" h="2392">
                  <a:moveTo>
                    <a:pt x="0" y="2391"/>
                  </a:moveTo>
                  <a:lnTo>
                    <a:pt x="1717" y="2392"/>
                  </a:lnTo>
                  <a:lnTo>
                    <a:pt x="1717" y="0"/>
                  </a:lnTo>
                  <a:lnTo>
                    <a:pt x="3" y="0"/>
                  </a:lnTo>
                  <a:lnTo>
                    <a:pt x="5" y="1146"/>
                  </a:lnTo>
                  <a:lnTo>
                    <a:pt x="669" y="1196"/>
                  </a:lnTo>
                  <a:lnTo>
                    <a:pt x="0" y="1236"/>
                  </a:lnTo>
                  <a:lnTo>
                    <a:pt x="0" y="239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" name="Line 28"/>
            <p:cNvSpPr>
              <a:spLocks noChangeShapeType="1"/>
            </p:cNvSpPr>
            <p:nvPr/>
          </p:nvSpPr>
          <p:spPr bwMode="auto">
            <a:xfrm>
              <a:off x="994" y="2061"/>
              <a:ext cx="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" name="Line 32"/>
            <p:cNvSpPr>
              <a:spLocks noChangeShapeType="1"/>
            </p:cNvSpPr>
            <p:nvPr/>
          </p:nvSpPr>
          <p:spPr bwMode="auto">
            <a:xfrm>
              <a:off x="-57" y="2063"/>
              <a:ext cx="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8" name="Text Box 30"/>
          <p:cNvSpPr txBox="1">
            <a:spLocks noChangeArrowheads="1"/>
          </p:cNvSpPr>
          <p:nvPr/>
        </p:nvSpPr>
        <p:spPr bwMode="auto">
          <a:xfrm>
            <a:off x="1757548" y="1289047"/>
            <a:ext cx="4476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sz="2200" b="0">
                <a:solidFill>
                  <a:schemeClr val="tx1"/>
                </a:solidFill>
                <a:latin typeface="Symbol" charset="0"/>
              </a:rPr>
              <a:t>s</a:t>
            </a:r>
            <a:r>
              <a:rPr lang="fr-FR" sz="2200" b="0" baseline="-25000">
                <a:solidFill>
                  <a:schemeClr val="tx1"/>
                </a:solidFill>
                <a:latin typeface="Symbol" charset="0"/>
              </a:rPr>
              <a:t>0</a:t>
            </a:r>
            <a:endParaRPr lang="fr-FR" sz="2200" b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60" name="Line 41"/>
          <p:cNvSpPr>
            <a:spLocks noChangeShapeType="1"/>
          </p:cNvSpPr>
          <p:nvPr/>
        </p:nvSpPr>
        <p:spPr bwMode="auto">
          <a:xfrm>
            <a:off x="1727385" y="3389310"/>
            <a:ext cx="15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2" name="Text Box 57"/>
          <p:cNvSpPr txBox="1">
            <a:spLocks noChangeArrowheads="1"/>
          </p:cNvSpPr>
          <p:nvPr/>
        </p:nvSpPr>
        <p:spPr bwMode="auto">
          <a:xfrm>
            <a:off x="1800410" y="4343397"/>
            <a:ext cx="4476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sz="2200" b="0">
                <a:solidFill>
                  <a:schemeClr val="tx1"/>
                </a:solidFill>
                <a:latin typeface="Symbol" charset="0"/>
              </a:rPr>
              <a:t>s</a:t>
            </a:r>
            <a:r>
              <a:rPr lang="fr-FR" sz="2200" b="0" baseline="-25000">
                <a:solidFill>
                  <a:schemeClr val="tx1"/>
                </a:solidFill>
                <a:latin typeface="Symbol" charset="0"/>
              </a:rPr>
              <a:t>0</a:t>
            </a:r>
            <a:endParaRPr lang="fr-FR" sz="2200" b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63" name="Oval 68"/>
          <p:cNvSpPr>
            <a:spLocks noChangeArrowheads="1"/>
          </p:cNvSpPr>
          <p:nvPr/>
        </p:nvSpPr>
        <p:spPr bwMode="auto">
          <a:xfrm>
            <a:off x="2441760" y="2260597"/>
            <a:ext cx="436563" cy="9525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Oval 69"/>
          <p:cNvSpPr>
            <a:spLocks noChangeArrowheads="1"/>
          </p:cNvSpPr>
          <p:nvPr/>
        </p:nvSpPr>
        <p:spPr bwMode="auto">
          <a:xfrm>
            <a:off x="1528948" y="2633660"/>
            <a:ext cx="300037" cy="9525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Oval 70"/>
          <p:cNvSpPr>
            <a:spLocks noChangeArrowheads="1"/>
          </p:cNvSpPr>
          <p:nvPr/>
        </p:nvSpPr>
        <p:spPr bwMode="auto">
          <a:xfrm flipV="1">
            <a:off x="2373498" y="2901947"/>
            <a:ext cx="300037" cy="42863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Oval 71"/>
          <p:cNvSpPr>
            <a:spLocks noChangeArrowheads="1"/>
          </p:cNvSpPr>
          <p:nvPr/>
        </p:nvSpPr>
        <p:spPr bwMode="auto">
          <a:xfrm flipV="1">
            <a:off x="2075048" y="2574922"/>
            <a:ext cx="300037" cy="42863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Oval 72"/>
          <p:cNvSpPr>
            <a:spLocks noChangeArrowheads="1"/>
          </p:cNvSpPr>
          <p:nvPr/>
        </p:nvSpPr>
        <p:spPr bwMode="auto">
          <a:xfrm flipV="1">
            <a:off x="1133660" y="2182810"/>
            <a:ext cx="80963" cy="1936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Oval 74"/>
          <p:cNvSpPr>
            <a:spLocks noChangeArrowheads="1"/>
          </p:cNvSpPr>
          <p:nvPr/>
        </p:nvSpPr>
        <p:spPr bwMode="auto">
          <a:xfrm flipV="1">
            <a:off x="2194110" y="3254372"/>
            <a:ext cx="109538" cy="125413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Oval 75"/>
          <p:cNvSpPr>
            <a:spLocks noChangeArrowheads="1"/>
          </p:cNvSpPr>
          <p:nvPr/>
        </p:nvSpPr>
        <p:spPr bwMode="auto">
          <a:xfrm flipV="1">
            <a:off x="2438585" y="3470272"/>
            <a:ext cx="246063" cy="5715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Oval 76"/>
          <p:cNvSpPr>
            <a:spLocks noChangeArrowheads="1"/>
          </p:cNvSpPr>
          <p:nvPr/>
        </p:nvSpPr>
        <p:spPr bwMode="auto">
          <a:xfrm flipV="1">
            <a:off x="2900548" y="3167060"/>
            <a:ext cx="246062" cy="112712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Oval 77"/>
          <p:cNvSpPr>
            <a:spLocks noChangeArrowheads="1"/>
          </p:cNvSpPr>
          <p:nvPr/>
        </p:nvSpPr>
        <p:spPr bwMode="auto">
          <a:xfrm flipV="1">
            <a:off x="1473385" y="3333747"/>
            <a:ext cx="123825" cy="3048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Oval 78"/>
          <p:cNvSpPr>
            <a:spLocks noChangeArrowheads="1"/>
          </p:cNvSpPr>
          <p:nvPr/>
        </p:nvSpPr>
        <p:spPr bwMode="auto">
          <a:xfrm flipV="1">
            <a:off x="2075048" y="3649660"/>
            <a:ext cx="123825" cy="3048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Oval 79"/>
          <p:cNvSpPr>
            <a:spLocks noChangeArrowheads="1"/>
          </p:cNvSpPr>
          <p:nvPr/>
        </p:nvSpPr>
        <p:spPr bwMode="auto">
          <a:xfrm flipV="1">
            <a:off x="1017773" y="3822697"/>
            <a:ext cx="396875" cy="46038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Oval 44"/>
          <p:cNvSpPr>
            <a:spLocks noChangeArrowheads="1"/>
          </p:cNvSpPr>
          <p:nvPr/>
        </p:nvSpPr>
        <p:spPr bwMode="auto">
          <a:xfrm flipV="1">
            <a:off x="2003610" y="2965447"/>
            <a:ext cx="80963" cy="1936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51"/>
          <p:cNvSpPr>
            <a:spLocks noChangeArrowheads="1"/>
          </p:cNvSpPr>
          <p:nvPr/>
        </p:nvSpPr>
        <p:spPr bwMode="auto">
          <a:xfrm>
            <a:off x="7240588" y="14941"/>
            <a:ext cx="1882775" cy="614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Rectangle 2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Text Box 29"/>
          <p:cNvSpPr txBox="1">
            <a:spLocks noChangeArrowheads="1"/>
          </p:cNvSpPr>
          <p:nvPr/>
        </p:nvSpPr>
        <p:spPr bwMode="auto">
          <a:xfrm>
            <a:off x="582706" y="42863"/>
            <a:ext cx="820270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FF0000"/>
                </a:solidFill>
              </a:rPr>
              <a:t>Predicting the effective toughness of heterogeneous systems:</a:t>
            </a:r>
            <a:endParaRPr lang="en-US" sz="28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2800" dirty="0">
                <a:solidFill>
                  <a:srgbClr val="FF0000"/>
                </a:solidFill>
              </a:rPr>
              <a:t>A challenging </a:t>
            </a:r>
            <a:r>
              <a:rPr lang="en-US" sz="2800" dirty="0" smtClean="0">
                <a:solidFill>
                  <a:srgbClr val="FF0000"/>
                </a:solidFill>
              </a:rPr>
              <a:t>multi-scale </a:t>
            </a:r>
            <a:r>
              <a:rPr lang="en-US" sz="2800" dirty="0">
                <a:solidFill>
                  <a:srgbClr val="FF0000"/>
                </a:solidFill>
              </a:rPr>
              <a:t>problem</a:t>
            </a:r>
          </a:p>
        </p:txBody>
      </p:sp>
      <p:sp>
        <p:nvSpPr>
          <p:cNvPr id="123" name="Text Box 13"/>
          <p:cNvSpPr txBox="1">
            <a:spLocks noChangeArrowheads="1"/>
          </p:cNvSpPr>
          <p:nvPr/>
        </p:nvSpPr>
        <p:spPr bwMode="auto">
          <a:xfrm rot="16200000">
            <a:off x="4437063" y="2856470"/>
            <a:ext cx="8270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2400" b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fr-FR" sz="2400" b="0">
                <a:solidFill>
                  <a:srgbClr val="000000"/>
                </a:solidFill>
              </a:rPr>
              <a:t> (r)</a:t>
            </a:r>
          </a:p>
        </p:txBody>
      </p:sp>
      <p:sp>
        <p:nvSpPr>
          <p:cNvPr id="124" name="Text Box 14"/>
          <p:cNvSpPr txBox="1">
            <a:spLocks noChangeArrowheads="1"/>
          </p:cNvSpPr>
          <p:nvPr/>
        </p:nvSpPr>
        <p:spPr bwMode="auto">
          <a:xfrm>
            <a:off x="7974013" y="3766108"/>
            <a:ext cx="33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2400" b="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125" name="Freeform 16"/>
          <p:cNvSpPr>
            <a:spLocks/>
          </p:cNvSpPr>
          <p:nvPr/>
        </p:nvSpPr>
        <p:spPr bwMode="auto">
          <a:xfrm>
            <a:off x="5332413" y="1965883"/>
            <a:ext cx="2351087" cy="1976438"/>
          </a:xfrm>
          <a:custGeom>
            <a:avLst/>
            <a:gdLst>
              <a:gd name="T0" fmla="*/ 0 w 1156"/>
              <a:gd name="T1" fmla="*/ 0 h 1323"/>
              <a:gd name="T2" fmla="*/ 2147483647 w 1156"/>
              <a:gd name="T3" fmla="*/ 2147483647 h 1323"/>
              <a:gd name="T4" fmla="*/ 2147483647 w 1156"/>
              <a:gd name="T5" fmla="*/ 2147483647 h 1323"/>
              <a:gd name="T6" fmla="*/ 2147483647 w 1156"/>
              <a:gd name="T7" fmla="*/ 2147483647 h 1323"/>
              <a:gd name="T8" fmla="*/ 2147483647 w 1156"/>
              <a:gd name="T9" fmla="*/ 2147483647 h 1323"/>
              <a:gd name="T10" fmla="*/ 2147483647 w 1156"/>
              <a:gd name="T11" fmla="*/ 2147483647 h 1323"/>
              <a:gd name="T12" fmla="*/ 2147483647 w 1156"/>
              <a:gd name="T13" fmla="*/ 2147483647 h 13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56"/>
              <a:gd name="T22" fmla="*/ 0 h 1323"/>
              <a:gd name="T23" fmla="*/ 1156 w 1156"/>
              <a:gd name="T24" fmla="*/ 1323 h 13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56" h="1323">
                <a:moveTo>
                  <a:pt x="0" y="0"/>
                </a:moveTo>
                <a:cubicBezTo>
                  <a:pt x="26" y="177"/>
                  <a:pt x="52" y="355"/>
                  <a:pt x="90" y="499"/>
                </a:cubicBezTo>
                <a:cubicBezTo>
                  <a:pt x="128" y="643"/>
                  <a:pt x="174" y="764"/>
                  <a:pt x="227" y="862"/>
                </a:cubicBezTo>
                <a:cubicBezTo>
                  <a:pt x="280" y="960"/>
                  <a:pt x="325" y="1021"/>
                  <a:pt x="408" y="1089"/>
                </a:cubicBezTo>
                <a:cubicBezTo>
                  <a:pt x="491" y="1157"/>
                  <a:pt x="613" y="1232"/>
                  <a:pt x="726" y="1270"/>
                </a:cubicBezTo>
                <a:cubicBezTo>
                  <a:pt x="839" y="1308"/>
                  <a:pt x="1020" y="1307"/>
                  <a:pt x="1088" y="1315"/>
                </a:cubicBezTo>
                <a:cubicBezTo>
                  <a:pt x="1156" y="1323"/>
                  <a:pt x="1145" y="1319"/>
                  <a:pt x="1134" y="1315"/>
                </a:cubicBezTo>
              </a:path>
            </a:pathLst>
          </a:custGeom>
          <a:noFill/>
          <a:ln w="254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126" name="Group 20"/>
          <p:cNvGrpSpPr>
            <a:grpSpLocks/>
          </p:cNvGrpSpPr>
          <p:nvPr/>
        </p:nvGrpSpPr>
        <p:grpSpPr bwMode="auto">
          <a:xfrm>
            <a:off x="5187950" y="2181783"/>
            <a:ext cx="2708275" cy="1800225"/>
            <a:chOff x="2290" y="2296"/>
            <a:chExt cx="1452" cy="1724"/>
          </a:xfrm>
        </p:grpSpPr>
        <p:sp>
          <p:nvSpPr>
            <p:cNvPr id="127" name="Line 21"/>
            <p:cNvSpPr>
              <a:spLocks noChangeShapeType="1"/>
            </p:cNvSpPr>
            <p:nvPr/>
          </p:nvSpPr>
          <p:spPr bwMode="auto">
            <a:xfrm>
              <a:off x="2290" y="2296"/>
              <a:ext cx="0" cy="1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Line 22"/>
            <p:cNvSpPr>
              <a:spLocks noChangeShapeType="1"/>
            </p:cNvSpPr>
            <p:nvPr/>
          </p:nvSpPr>
          <p:spPr bwMode="auto">
            <a:xfrm>
              <a:off x="2290" y="4020"/>
              <a:ext cx="14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9" name="ZoneTexte 108"/>
          <p:cNvSpPr txBox="1">
            <a:spLocks noChangeArrowheads="1"/>
          </p:cNvSpPr>
          <p:nvPr/>
        </p:nvSpPr>
        <p:spPr bwMode="auto">
          <a:xfrm>
            <a:off x="5773738" y="2240521"/>
            <a:ext cx="2278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Stress field diverges at the crack tip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9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2. </a:t>
            </a:r>
            <a:r>
              <a:rPr lang="en-US" sz="2100" dirty="0" smtClean="0">
                <a:solidFill>
                  <a:srgbClr val="FF0000"/>
                </a:solidFill>
              </a:rPr>
              <a:t>Effective fracture energy of </a:t>
            </a:r>
            <a:r>
              <a:rPr lang="en-US" sz="2100" dirty="0">
                <a:solidFill>
                  <a:srgbClr val="FF0000"/>
                </a:solidFill>
              </a:rPr>
              <a:t>disordered materials</a:t>
            </a:r>
          </a:p>
        </p:txBody>
      </p:sp>
      <p:sp>
        <p:nvSpPr>
          <p:cNvPr id="30" name="Text Box 64"/>
          <p:cNvSpPr txBox="1">
            <a:spLocks noChangeArrowheads="1"/>
          </p:cNvSpPr>
          <p:nvPr/>
        </p:nvSpPr>
        <p:spPr bwMode="auto">
          <a:xfrm>
            <a:off x="-44823" y="559555"/>
            <a:ext cx="9143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 smtClean="0">
                <a:solidFill>
                  <a:srgbClr val="FF0000"/>
                </a:solidFill>
              </a:rPr>
              <a:t>Theory: A simplified linear model inspired by Larkin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Image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 flipV="1">
            <a:off x="5382214" y="1699904"/>
            <a:ext cx="2420474" cy="3473138"/>
          </a:xfrm>
          <a:prstGeom prst="rect">
            <a:avLst/>
          </a:prstGeom>
        </p:spPr>
      </p:pic>
      <p:pic>
        <p:nvPicPr>
          <p:cNvPr id="9" name="Image 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 flipV="1">
            <a:off x="1082114" y="1654471"/>
            <a:ext cx="2300941" cy="3564000"/>
          </a:xfrm>
          <a:prstGeom prst="rect">
            <a:avLst/>
          </a:prstGeom>
        </p:spPr>
      </p:pic>
      <p:sp>
        <p:nvSpPr>
          <p:cNvPr id="41" name="Line 33"/>
          <p:cNvSpPr>
            <a:spLocks noChangeShapeType="1"/>
          </p:cNvSpPr>
          <p:nvPr/>
        </p:nvSpPr>
        <p:spPr bwMode="auto">
          <a:xfrm flipV="1">
            <a:off x="4114253" y="3424617"/>
            <a:ext cx="591715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4382810" y="1870629"/>
            <a:ext cx="38946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u="sng" dirty="0" smtClean="0">
                <a:solidFill>
                  <a:schemeClr val="tx1"/>
                </a:solidFill>
              </a:rPr>
              <a:t>Validity range:</a:t>
            </a:r>
            <a:r>
              <a:rPr lang="en-US" sz="1600" dirty="0" smtClean="0">
                <a:solidFill>
                  <a:schemeClr val="tx1"/>
                </a:solidFill>
              </a:rPr>
              <a:t>             so that 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46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164828"/>
              </p:ext>
            </p:extLst>
          </p:nvPr>
        </p:nvGraphicFramePr>
        <p:xfrm>
          <a:off x="7850648" y="1888285"/>
          <a:ext cx="10826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1" name="Équation" r:id="rId6" imgW="685800" imgH="203200" progId="Equation.3">
                  <p:embed/>
                </p:oleObj>
              </mc:Choice>
              <mc:Fallback>
                <p:oleObj name="Équation" r:id="rId6" imgW="685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0648" y="1888285"/>
                        <a:ext cx="1082675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348293"/>
              </p:ext>
            </p:extLst>
          </p:nvPr>
        </p:nvGraphicFramePr>
        <p:xfrm>
          <a:off x="5974416" y="1912378"/>
          <a:ext cx="1042988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2" name="Équation" r:id="rId8" imgW="660400" imgH="215900" progId="Equation.3">
                  <p:embed/>
                </p:oleObj>
              </mc:Choice>
              <mc:Fallback>
                <p:oleObj name="Équation" r:id="rId8" imgW="660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4416" y="1912378"/>
                        <a:ext cx="1042988" cy="34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Line 33"/>
          <p:cNvSpPr>
            <a:spLocks noChangeShapeType="1"/>
          </p:cNvSpPr>
          <p:nvPr/>
        </p:nvSpPr>
        <p:spPr bwMode="auto">
          <a:xfrm flipV="1">
            <a:off x="1180353" y="3950546"/>
            <a:ext cx="480602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" name="Line 33"/>
          <p:cNvSpPr>
            <a:spLocks noChangeShapeType="1"/>
          </p:cNvSpPr>
          <p:nvPr/>
        </p:nvSpPr>
        <p:spPr bwMode="auto">
          <a:xfrm flipH="1" flipV="1">
            <a:off x="1210235" y="3242235"/>
            <a:ext cx="0" cy="627529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5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457907"/>
              </p:ext>
            </p:extLst>
          </p:nvPr>
        </p:nvGraphicFramePr>
        <p:xfrm>
          <a:off x="903381" y="3460658"/>
          <a:ext cx="33972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3" name="Équation" r:id="rId10" imgW="215900" imgH="203200" progId="Equation.3">
                  <p:embed/>
                </p:oleObj>
              </mc:Choice>
              <mc:Fallback>
                <p:oleObj name="Équation" r:id="rId10" imgW="215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381" y="3460658"/>
                        <a:ext cx="339725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892452"/>
              </p:ext>
            </p:extLst>
          </p:nvPr>
        </p:nvGraphicFramePr>
        <p:xfrm>
          <a:off x="2689879" y="4073242"/>
          <a:ext cx="20161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4" name="Équation" r:id="rId12" imgW="127000" imgH="203200" progId="Equation.3">
                  <p:embed/>
                </p:oleObj>
              </mc:Choice>
              <mc:Fallback>
                <p:oleObj name="Équation" r:id="rId12" imgW="127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879" y="4073242"/>
                        <a:ext cx="201612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Line 33"/>
          <p:cNvSpPr>
            <a:spLocks noChangeShapeType="1"/>
          </p:cNvSpPr>
          <p:nvPr/>
        </p:nvSpPr>
        <p:spPr bwMode="auto">
          <a:xfrm flipV="1">
            <a:off x="2647574" y="4073066"/>
            <a:ext cx="25200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53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793449"/>
              </p:ext>
            </p:extLst>
          </p:nvPr>
        </p:nvGraphicFramePr>
        <p:xfrm>
          <a:off x="1281020" y="3974353"/>
          <a:ext cx="30162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5" name="Équation" r:id="rId14" imgW="190500" imgH="177800" progId="Equation.3">
                  <p:embed/>
                </p:oleObj>
              </mc:Choice>
              <mc:Fallback>
                <p:oleObj name="Équation" r:id="rId14" imgW="1905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1020" y="3974353"/>
                        <a:ext cx="301625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342745"/>
              </p:ext>
            </p:extLst>
          </p:nvPr>
        </p:nvGraphicFramePr>
        <p:xfrm>
          <a:off x="3021573" y="3687759"/>
          <a:ext cx="20161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6" name="Équation" r:id="rId16" imgW="127000" imgH="203200" progId="Equation.3">
                  <p:embed/>
                </p:oleObj>
              </mc:Choice>
              <mc:Fallback>
                <p:oleObj name="Équation" r:id="rId16" imgW="127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1573" y="3687759"/>
                        <a:ext cx="201612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Line 33"/>
          <p:cNvSpPr>
            <a:spLocks noChangeShapeType="1"/>
          </p:cNvSpPr>
          <p:nvPr/>
        </p:nvSpPr>
        <p:spPr bwMode="auto">
          <a:xfrm flipV="1">
            <a:off x="2994209" y="3675529"/>
            <a:ext cx="0" cy="295937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7" name="ZoneTexte 76"/>
          <p:cNvSpPr txBox="1"/>
          <p:nvPr/>
        </p:nvSpPr>
        <p:spPr>
          <a:xfrm>
            <a:off x="-264263" y="1968872"/>
            <a:ext cx="1459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Propagation direction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graphicFrame>
        <p:nvGraphicFramePr>
          <p:cNvPr id="6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09651"/>
              </p:ext>
            </p:extLst>
          </p:nvPr>
        </p:nvGraphicFramePr>
        <p:xfrm>
          <a:off x="255588" y="1101725"/>
          <a:ext cx="6602412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7" name="Équation" r:id="rId17" imgW="3810000" imgH="495300" progId="Equation.3">
                  <p:embed/>
                </p:oleObj>
              </mc:Choice>
              <mc:Fallback>
                <p:oleObj name="Équation" r:id="rId17" imgW="38100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8" y="1101725"/>
                        <a:ext cx="6602412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Text Box 114"/>
          <p:cNvSpPr txBox="1">
            <a:spLocks noChangeArrowheads="1"/>
          </p:cNvSpPr>
          <p:nvPr/>
        </p:nvSpPr>
        <p:spPr bwMode="auto">
          <a:xfrm>
            <a:off x="5766917" y="985556"/>
            <a:ext cx="33173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A. Larkin and Y. </a:t>
            </a:r>
            <a:r>
              <a:rPr lang="fr-FR" sz="1200" i="1" dirty="0" err="1" smtClean="0">
                <a:solidFill>
                  <a:srgbClr val="000000"/>
                </a:solidFill>
              </a:rPr>
              <a:t>Ovchinnikov</a:t>
            </a:r>
            <a:r>
              <a:rPr lang="fr-FR" sz="1200" i="1" dirty="0">
                <a:solidFill>
                  <a:srgbClr val="000000"/>
                </a:solidFill>
              </a:rPr>
              <a:t> </a:t>
            </a:r>
            <a:r>
              <a:rPr lang="fr-FR" sz="1200" i="1" dirty="0" smtClean="0">
                <a:solidFill>
                  <a:srgbClr val="000000"/>
                </a:solidFill>
              </a:rPr>
              <a:t>(1979)</a:t>
            </a:r>
            <a:endParaRPr lang="fr-FR" sz="1200" i="1" dirty="0">
              <a:solidFill>
                <a:srgbClr val="000000"/>
              </a:solidFill>
            </a:endParaRPr>
          </a:p>
        </p:txBody>
      </p:sp>
      <p:grpSp>
        <p:nvGrpSpPr>
          <p:cNvPr id="84" name="Grouper 83"/>
          <p:cNvGrpSpPr/>
          <p:nvPr/>
        </p:nvGrpSpPr>
        <p:grpSpPr>
          <a:xfrm>
            <a:off x="6169965" y="1374593"/>
            <a:ext cx="362318" cy="242047"/>
            <a:chOff x="1045142" y="6215528"/>
            <a:chExt cx="362318" cy="242047"/>
          </a:xfrm>
        </p:grpSpPr>
        <p:sp>
          <p:nvSpPr>
            <p:cNvPr id="85" name="Line 28"/>
            <p:cNvSpPr>
              <a:spLocks noChangeShapeType="1"/>
            </p:cNvSpPr>
            <p:nvPr/>
          </p:nvSpPr>
          <p:spPr bwMode="auto">
            <a:xfrm flipV="1">
              <a:off x="1045142" y="6215528"/>
              <a:ext cx="344387" cy="240095"/>
            </a:xfrm>
            <a:prstGeom prst="line">
              <a:avLst/>
            </a:prstGeom>
            <a:noFill/>
            <a:ln w="38100" cmpd="sng">
              <a:solidFill>
                <a:srgbClr val="3366FF"/>
              </a:solidFill>
              <a:round/>
              <a:headEnd type="none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6" name="Line 28"/>
            <p:cNvSpPr>
              <a:spLocks noChangeShapeType="1"/>
            </p:cNvSpPr>
            <p:nvPr/>
          </p:nvSpPr>
          <p:spPr bwMode="auto">
            <a:xfrm>
              <a:off x="1045882" y="6215529"/>
              <a:ext cx="361578" cy="242046"/>
            </a:xfrm>
            <a:prstGeom prst="line">
              <a:avLst/>
            </a:prstGeom>
            <a:noFill/>
            <a:ln w="38100" cmpd="sng">
              <a:solidFill>
                <a:srgbClr val="3366FF"/>
              </a:solidFill>
              <a:round/>
              <a:headEnd type="none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6" name="Line 28"/>
          <p:cNvSpPr>
            <a:spLocks noChangeShapeType="1"/>
          </p:cNvSpPr>
          <p:nvPr/>
        </p:nvSpPr>
        <p:spPr bwMode="auto">
          <a:xfrm>
            <a:off x="70971" y="4988400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" name="Text Box 64"/>
          <p:cNvSpPr txBox="1">
            <a:spLocks noChangeArrowheads="1"/>
          </p:cNvSpPr>
          <p:nvPr/>
        </p:nvSpPr>
        <p:spPr bwMode="auto">
          <a:xfrm>
            <a:off x="450300" y="4811059"/>
            <a:ext cx="2537944" cy="34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tx1"/>
                </a:solidFill>
              </a:rPr>
              <a:t>Front geometry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9" name="Line 28"/>
          <p:cNvSpPr>
            <a:spLocks noChangeShapeType="1"/>
          </p:cNvSpPr>
          <p:nvPr/>
        </p:nvSpPr>
        <p:spPr bwMode="auto">
          <a:xfrm>
            <a:off x="6077317" y="5021265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0" name="Text Box 64"/>
          <p:cNvSpPr txBox="1">
            <a:spLocks noChangeArrowheads="1"/>
          </p:cNvSpPr>
          <p:nvPr/>
        </p:nvSpPr>
        <p:spPr bwMode="auto">
          <a:xfrm>
            <a:off x="6516410" y="4828983"/>
            <a:ext cx="2537944" cy="34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tx1"/>
                </a:solidFill>
              </a:rPr>
              <a:t>Larkin length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87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026026"/>
              </p:ext>
            </p:extLst>
          </p:nvPr>
        </p:nvGraphicFramePr>
        <p:xfrm>
          <a:off x="2109789" y="4753322"/>
          <a:ext cx="3881624" cy="486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8" name="Équation" r:id="rId19" imgW="2527300" imgH="317500" progId="Equation.3">
                  <p:embed/>
                </p:oleObj>
              </mc:Choice>
              <mc:Fallback>
                <p:oleObj name="Équation" r:id="rId19" imgW="25273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89" y="4753322"/>
                        <a:ext cx="3881624" cy="486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740343"/>
              </p:ext>
            </p:extLst>
          </p:nvPr>
        </p:nvGraphicFramePr>
        <p:xfrm>
          <a:off x="7933299" y="4692370"/>
          <a:ext cx="11826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9" name="Équation" r:id="rId21" imgW="749300" imgH="457200" progId="Equation.3">
                  <p:embed/>
                </p:oleObj>
              </mc:Choice>
              <mc:Fallback>
                <p:oleObj name="Équation" r:id="rId21" imgW="749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3299" y="4692370"/>
                        <a:ext cx="1182687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ZoneTexte 88"/>
          <p:cNvSpPr txBox="1"/>
          <p:nvPr/>
        </p:nvSpPr>
        <p:spPr>
          <a:xfrm>
            <a:off x="3683196" y="4153648"/>
            <a:ext cx="4405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z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7959363" y="4171577"/>
            <a:ext cx="4405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z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3758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2. </a:t>
            </a:r>
            <a:r>
              <a:rPr lang="en-US" sz="2100" dirty="0" smtClean="0">
                <a:solidFill>
                  <a:srgbClr val="FF0000"/>
                </a:solidFill>
              </a:rPr>
              <a:t>Effective fracture energy of </a:t>
            </a:r>
            <a:r>
              <a:rPr lang="en-US" sz="2100" dirty="0">
                <a:solidFill>
                  <a:srgbClr val="FF0000"/>
                </a:solidFill>
              </a:rPr>
              <a:t>disordered materials</a:t>
            </a:r>
          </a:p>
        </p:txBody>
      </p:sp>
      <p:sp>
        <p:nvSpPr>
          <p:cNvPr id="30" name="Text Box 64"/>
          <p:cNvSpPr txBox="1">
            <a:spLocks noChangeArrowheads="1"/>
          </p:cNvSpPr>
          <p:nvPr/>
        </p:nvSpPr>
        <p:spPr bwMode="auto">
          <a:xfrm>
            <a:off x="-44823" y="559555"/>
            <a:ext cx="9143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 smtClean="0">
                <a:solidFill>
                  <a:srgbClr val="FF0000"/>
                </a:solidFill>
              </a:rPr>
              <a:t>Theory: A simplified linear model inspired by Larkin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Image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 flipV="1">
            <a:off x="5382214" y="1699904"/>
            <a:ext cx="2420474" cy="3473138"/>
          </a:xfrm>
          <a:prstGeom prst="rect">
            <a:avLst/>
          </a:prstGeom>
        </p:spPr>
      </p:pic>
      <p:pic>
        <p:nvPicPr>
          <p:cNvPr id="9" name="Image 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 flipV="1">
            <a:off x="1082114" y="1654471"/>
            <a:ext cx="2300941" cy="3564000"/>
          </a:xfrm>
          <a:prstGeom prst="rect">
            <a:avLst/>
          </a:prstGeom>
        </p:spPr>
      </p:pic>
      <p:sp>
        <p:nvSpPr>
          <p:cNvPr id="41" name="Line 33"/>
          <p:cNvSpPr>
            <a:spLocks noChangeShapeType="1"/>
          </p:cNvSpPr>
          <p:nvPr/>
        </p:nvSpPr>
        <p:spPr bwMode="auto">
          <a:xfrm flipV="1">
            <a:off x="4114253" y="3424617"/>
            <a:ext cx="591715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4382810" y="1870629"/>
            <a:ext cx="38946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u="sng" dirty="0" smtClean="0">
                <a:solidFill>
                  <a:schemeClr val="tx1"/>
                </a:solidFill>
              </a:rPr>
              <a:t>Validity range:</a:t>
            </a:r>
            <a:r>
              <a:rPr lang="en-US" sz="1600" dirty="0" smtClean="0">
                <a:solidFill>
                  <a:schemeClr val="tx1"/>
                </a:solidFill>
              </a:rPr>
              <a:t>             so that 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46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164828"/>
              </p:ext>
            </p:extLst>
          </p:nvPr>
        </p:nvGraphicFramePr>
        <p:xfrm>
          <a:off x="7850648" y="1888285"/>
          <a:ext cx="10826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95" name="Équation" r:id="rId6" imgW="685800" imgH="203200" progId="Equation.3">
                  <p:embed/>
                </p:oleObj>
              </mc:Choice>
              <mc:Fallback>
                <p:oleObj name="Équation" r:id="rId6" imgW="685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0648" y="1888285"/>
                        <a:ext cx="1082675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348293"/>
              </p:ext>
            </p:extLst>
          </p:nvPr>
        </p:nvGraphicFramePr>
        <p:xfrm>
          <a:off x="5974416" y="1912378"/>
          <a:ext cx="1042988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96" name="Équation" r:id="rId8" imgW="660400" imgH="215900" progId="Equation.3">
                  <p:embed/>
                </p:oleObj>
              </mc:Choice>
              <mc:Fallback>
                <p:oleObj name="Équation" r:id="rId8" imgW="660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4416" y="1912378"/>
                        <a:ext cx="1042988" cy="34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Line 33"/>
          <p:cNvSpPr>
            <a:spLocks noChangeShapeType="1"/>
          </p:cNvSpPr>
          <p:nvPr/>
        </p:nvSpPr>
        <p:spPr bwMode="auto">
          <a:xfrm flipV="1">
            <a:off x="1180353" y="3950546"/>
            <a:ext cx="480602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" name="Line 33"/>
          <p:cNvSpPr>
            <a:spLocks noChangeShapeType="1"/>
          </p:cNvSpPr>
          <p:nvPr/>
        </p:nvSpPr>
        <p:spPr bwMode="auto">
          <a:xfrm flipH="1" flipV="1">
            <a:off x="1210235" y="3242235"/>
            <a:ext cx="0" cy="627529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5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457907"/>
              </p:ext>
            </p:extLst>
          </p:nvPr>
        </p:nvGraphicFramePr>
        <p:xfrm>
          <a:off x="903381" y="3460658"/>
          <a:ext cx="33972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97" name="Équation" r:id="rId10" imgW="215900" imgH="203200" progId="Equation.3">
                  <p:embed/>
                </p:oleObj>
              </mc:Choice>
              <mc:Fallback>
                <p:oleObj name="Équation" r:id="rId10" imgW="215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381" y="3460658"/>
                        <a:ext cx="339725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892452"/>
              </p:ext>
            </p:extLst>
          </p:nvPr>
        </p:nvGraphicFramePr>
        <p:xfrm>
          <a:off x="2689879" y="4073242"/>
          <a:ext cx="20161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98" name="Équation" r:id="rId12" imgW="127000" imgH="203200" progId="Equation.3">
                  <p:embed/>
                </p:oleObj>
              </mc:Choice>
              <mc:Fallback>
                <p:oleObj name="Équation" r:id="rId12" imgW="127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879" y="4073242"/>
                        <a:ext cx="201612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Line 33"/>
          <p:cNvSpPr>
            <a:spLocks noChangeShapeType="1"/>
          </p:cNvSpPr>
          <p:nvPr/>
        </p:nvSpPr>
        <p:spPr bwMode="auto">
          <a:xfrm flipV="1">
            <a:off x="2647574" y="4073066"/>
            <a:ext cx="25200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53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793449"/>
              </p:ext>
            </p:extLst>
          </p:nvPr>
        </p:nvGraphicFramePr>
        <p:xfrm>
          <a:off x="1281020" y="3974353"/>
          <a:ext cx="30162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99" name="Équation" r:id="rId14" imgW="190500" imgH="177800" progId="Equation.3">
                  <p:embed/>
                </p:oleObj>
              </mc:Choice>
              <mc:Fallback>
                <p:oleObj name="Équation" r:id="rId14" imgW="1905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1020" y="3974353"/>
                        <a:ext cx="301625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342745"/>
              </p:ext>
            </p:extLst>
          </p:nvPr>
        </p:nvGraphicFramePr>
        <p:xfrm>
          <a:off x="3021573" y="3687759"/>
          <a:ext cx="20161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00" name="Équation" r:id="rId16" imgW="127000" imgH="203200" progId="Equation.3">
                  <p:embed/>
                </p:oleObj>
              </mc:Choice>
              <mc:Fallback>
                <p:oleObj name="Équation" r:id="rId16" imgW="127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1573" y="3687759"/>
                        <a:ext cx="201612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Line 33"/>
          <p:cNvSpPr>
            <a:spLocks noChangeShapeType="1"/>
          </p:cNvSpPr>
          <p:nvPr/>
        </p:nvSpPr>
        <p:spPr bwMode="auto">
          <a:xfrm flipV="1">
            <a:off x="2994209" y="3675529"/>
            <a:ext cx="0" cy="295937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" name="Text Box 64"/>
          <p:cNvSpPr txBox="1">
            <a:spLocks noChangeArrowheads="1"/>
          </p:cNvSpPr>
          <p:nvPr/>
        </p:nvSpPr>
        <p:spPr bwMode="auto">
          <a:xfrm>
            <a:off x="59766" y="5259296"/>
            <a:ext cx="294341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chemeClr val="tx1"/>
                </a:solidFill>
              </a:rPr>
              <a:t>Typical resistance felt by a domain of size L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2" name="Text Box 64"/>
          <p:cNvSpPr txBox="1">
            <a:spLocks noChangeArrowheads="1"/>
          </p:cNvSpPr>
          <p:nvPr/>
        </p:nvSpPr>
        <p:spPr bwMode="auto">
          <a:xfrm>
            <a:off x="705219" y="5862921"/>
            <a:ext cx="17152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Wingdings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   if L&lt;</a:t>
            </a:r>
            <a:r>
              <a:rPr lang="en-US" sz="16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ξ</a:t>
            </a:r>
            <a:endParaRPr lang="en-US" sz="1600" dirty="0" smtClean="0">
              <a:solidFill>
                <a:schemeClr val="tx1"/>
              </a:solidFill>
              <a:latin typeface="Lucida Grande"/>
              <a:ea typeface="Lucida Grande"/>
              <a:cs typeface="Lucida Grande"/>
            </a:endParaRPr>
          </a:p>
          <a:p>
            <a:pPr marL="285750" indent="-285750" eaLnBrk="1" hangingPunct="1">
              <a:buFont typeface="Wingdings" charset="2"/>
              <a:buChar char="§"/>
            </a:pPr>
            <a:endParaRPr lang="en-US" sz="1600" dirty="0" smtClean="0">
              <a:solidFill>
                <a:schemeClr val="tx1"/>
              </a:solidFill>
              <a:latin typeface="Lucida Grande"/>
              <a:ea typeface="Lucida Grande"/>
              <a:cs typeface="Lucida Grande"/>
            </a:endParaRPr>
          </a:p>
          <a:p>
            <a:pPr marL="285750" indent="-285750" eaLnBrk="1" hangingPunct="1">
              <a:buFont typeface="Wingdings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        if </a:t>
            </a:r>
            <a:r>
              <a:rPr lang="en-US" sz="16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L&lt;</a:t>
            </a:r>
            <a:r>
              <a:rPr lang="en-US" sz="16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ξ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63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815685"/>
              </p:ext>
            </p:extLst>
          </p:nvPr>
        </p:nvGraphicFramePr>
        <p:xfrm>
          <a:off x="887413" y="5875338"/>
          <a:ext cx="40005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01" name="Équation" r:id="rId17" imgW="254000" imgH="228600" progId="Equation.3">
                  <p:embed/>
                </p:oleObj>
              </mc:Choice>
              <mc:Fallback>
                <p:oleObj name="Équation" r:id="rId17" imgW="254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413" y="5875338"/>
                        <a:ext cx="400050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ZoneTexte 76"/>
          <p:cNvSpPr txBox="1"/>
          <p:nvPr/>
        </p:nvSpPr>
        <p:spPr>
          <a:xfrm>
            <a:off x="-264263" y="1968872"/>
            <a:ext cx="1459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Propagation direction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graphicFrame>
        <p:nvGraphicFramePr>
          <p:cNvPr id="6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09651"/>
              </p:ext>
            </p:extLst>
          </p:nvPr>
        </p:nvGraphicFramePr>
        <p:xfrm>
          <a:off x="255588" y="1101725"/>
          <a:ext cx="6602412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02" name="Équation" r:id="rId19" imgW="3810000" imgH="495300" progId="Equation.3">
                  <p:embed/>
                </p:oleObj>
              </mc:Choice>
              <mc:Fallback>
                <p:oleObj name="Équation" r:id="rId19" imgW="38100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8" y="1101725"/>
                        <a:ext cx="6602412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Text Box 114"/>
          <p:cNvSpPr txBox="1">
            <a:spLocks noChangeArrowheads="1"/>
          </p:cNvSpPr>
          <p:nvPr/>
        </p:nvSpPr>
        <p:spPr bwMode="auto">
          <a:xfrm>
            <a:off x="5766917" y="985556"/>
            <a:ext cx="33173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A. Larkin and Y. </a:t>
            </a:r>
            <a:r>
              <a:rPr lang="fr-FR" sz="1200" i="1" dirty="0" err="1" smtClean="0">
                <a:solidFill>
                  <a:srgbClr val="000000"/>
                </a:solidFill>
              </a:rPr>
              <a:t>Ovchinnikov</a:t>
            </a:r>
            <a:r>
              <a:rPr lang="fr-FR" sz="1200" i="1" dirty="0">
                <a:solidFill>
                  <a:srgbClr val="000000"/>
                </a:solidFill>
              </a:rPr>
              <a:t> </a:t>
            </a:r>
            <a:r>
              <a:rPr lang="fr-FR" sz="1200" i="1" dirty="0" smtClean="0">
                <a:solidFill>
                  <a:srgbClr val="000000"/>
                </a:solidFill>
              </a:rPr>
              <a:t>(1979)</a:t>
            </a:r>
            <a:endParaRPr lang="fr-FR" sz="1200" i="1" dirty="0">
              <a:solidFill>
                <a:srgbClr val="000000"/>
              </a:solidFill>
            </a:endParaRPr>
          </a:p>
        </p:txBody>
      </p:sp>
      <p:grpSp>
        <p:nvGrpSpPr>
          <p:cNvPr id="84" name="Grouper 83"/>
          <p:cNvGrpSpPr/>
          <p:nvPr/>
        </p:nvGrpSpPr>
        <p:grpSpPr>
          <a:xfrm>
            <a:off x="6169965" y="1374593"/>
            <a:ext cx="362318" cy="242047"/>
            <a:chOff x="1045142" y="6215528"/>
            <a:chExt cx="362318" cy="242047"/>
          </a:xfrm>
        </p:grpSpPr>
        <p:sp>
          <p:nvSpPr>
            <p:cNvPr id="85" name="Line 28"/>
            <p:cNvSpPr>
              <a:spLocks noChangeShapeType="1"/>
            </p:cNvSpPr>
            <p:nvPr/>
          </p:nvSpPr>
          <p:spPr bwMode="auto">
            <a:xfrm flipV="1">
              <a:off x="1045142" y="6215528"/>
              <a:ext cx="344387" cy="240095"/>
            </a:xfrm>
            <a:prstGeom prst="line">
              <a:avLst/>
            </a:prstGeom>
            <a:noFill/>
            <a:ln w="38100" cmpd="sng">
              <a:solidFill>
                <a:srgbClr val="3366FF"/>
              </a:solidFill>
              <a:round/>
              <a:headEnd type="none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6" name="Line 28"/>
            <p:cNvSpPr>
              <a:spLocks noChangeShapeType="1"/>
            </p:cNvSpPr>
            <p:nvPr/>
          </p:nvSpPr>
          <p:spPr bwMode="auto">
            <a:xfrm>
              <a:off x="1045882" y="6215529"/>
              <a:ext cx="361578" cy="242046"/>
            </a:xfrm>
            <a:prstGeom prst="line">
              <a:avLst/>
            </a:prstGeom>
            <a:noFill/>
            <a:ln w="38100" cmpd="sng">
              <a:solidFill>
                <a:srgbClr val="3366FF"/>
              </a:solidFill>
              <a:round/>
              <a:headEnd type="none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6" name="ZoneTexte 55"/>
          <p:cNvSpPr txBox="1"/>
          <p:nvPr/>
        </p:nvSpPr>
        <p:spPr>
          <a:xfrm>
            <a:off x="3683196" y="4153648"/>
            <a:ext cx="4405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z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7959363" y="4171577"/>
            <a:ext cx="4405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z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69" name="Line 28"/>
          <p:cNvSpPr>
            <a:spLocks noChangeShapeType="1"/>
          </p:cNvSpPr>
          <p:nvPr/>
        </p:nvSpPr>
        <p:spPr bwMode="auto">
          <a:xfrm>
            <a:off x="70971" y="4988400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0" name="Text Box 64"/>
          <p:cNvSpPr txBox="1">
            <a:spLocks noChangeArrowheads="1"/>
          </p:cNvSpPr>
          <p:nvPr/>
        </p:nvSpPr>
        <p:spPr bwMode="auto">
          <a:xfrm>
            <a:off x="450300" y="4811059"/>
            <a:ext cx="2537944" cy="34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tx1"/>
                </a:solidFill>
              </a:rPr>
              <a:t>Front geometry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7" name="Line 28"/>
          <p:cNvSpPr>
            <a:spLocks noChangeShapeType="1"/>
          </p:cNvSpPr>
          <p:nvPr/>
        </p:nvSpPr>
        <p:spPr bwMode="auto">
          <a:xfrm>
            <a:off x="6077317" y="5021265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8" name="Text Box 64"/>
          <p:cNvSpPr txBox="1">
            <a:spLocks noChangeArrowheads="1"/>
          </p:cNvSpPr>
          <p:nvPr/>
        </p:nvSpPr>
        <p:spPr bwMode="auto">
          <a:xfrm>
            <a:off x="6516410" y="4828983"/>
            <a:ext cx="2537944" cy="34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tx1"/>
                </a:solidFill>
              </a:rPr>
              <a:t>Larkin length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89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517530"/>
              </p:ext>
            </p:extLst>
          </p:nvPr>
        </p:nvGraphicFramePr>
        <p:xfrm>
          <a:off x="2109789" y="4753322"/>
          <a:ext cx="3881624" cy="486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03" name="Équation" r:id="rId21" imgW="2527300" imgH="317500" progId="Equation.3">
                  <p:embed/>
                </p:oleObj>
              </mc:Choice>
              <mc:Fallback>
                <p:oleObj name="Équation" r:id="rId21" imgW="25273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89" y="4753322"/>
                        <a:ext cx="3881624" cy="486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336656"/>
              </p:ext>
            </p:extLst>
          </p:nvPr>
        </p:nvGraphicFramePr>
        <p:xfrm>
          <a:off x="7933299" y="4692370"/>
          <a:ext cx="11826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04" name="Équation" r:id="rId23" imgW="749300" imgH="457200" progId="Equation.3">
                  <p:embed/>
                </p:oleObj>
              </mc:Choice>
              <mc:Fallback>
                <p:oleObj name="Équation" r:id="rId23" imgW="749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3299" y="4692370"/>
                        <a:ext cx="1182687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156274"/>
              </p:ext>
            </p:extLst>
          </p:nvPr>
        </p:nvGraphicFramePr>
        <p:xfrm>
          <a:off x="881063" y="6142318"/>
          <a:ext cx="777875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05" name="Équation" r:id="rId25" imgW="495300" imgH="431800" progId="Equation.3">
                  <p:embed/>
                </p:oleObj>
              </mc:Choice>
              <mc:Fallback>
                <p:oleObj name="Équation" r:id="rId25" imgW="495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63" y="6142318"/>
                        <a:ext cx="777875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758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2. </a:t>
            </a:r>
            <a:r>
              <a:rPr lang="en-US" sz="2100" dirty="0" smtClean="0">
                <a:solidFill>
                  <a:srgbClr val="FF0000"/>
                </a:solidFill>
              </a:rPr>
              <a:t>Effective fracture energy of </a:t>
            </a:r>
            <a:r>
              <a:rPr lang="en-US" sz="2100" dirty="0">
                <a:solidFill>
                  <a:srgbClr val="FF0000"/>
                </a:solidFill>
              </a:rPr>
              <a:t>disordered materials</a:t>
            </a:r>
          </a:p>
        </p:txBody>
      </p:sp>
      <p:sp>
        <p:nvSpPr>
          <p:cNvPr id="30" name="Text Box 64"/>
          <p:cNvSpPr txBox="1">
            <a:spLocks noChangeArrowheads="1"/>
          </p:cNvSpPr>
          <p:nvPr/>
        </p:nvSpPr>
        <p:spPr bwMode="auto">
          <a:xfrm>
            <a:off x="-44823" y="559555"/>
            <a:ext cx="9143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 smtClean="0">
                <a:solidFill>
                  <a:srgbClr val="FF0000"/>
                </a:solidFill>
              </a:rPr>
              <a:t>Theory: A simplified linear model inspired by Larkin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Image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 flipV="1">
            <a:off x="5382214" y="1699904"/>
            <a:ext cx="2420474" cy="3473138"/>
          </a:xfrm>
          <a:prstGeom prst="rect">
            <a:avLst/>
          </a:prstGeom>
        </p:spPr>
      </p:pic>
      <p:pic>
        <p:nvPicPr>
          <p:cNvPr id="9" name="Image 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 flipV="1">
            <a:off x="1082114" y="1654471"/>
            <a:ext cx="2300941" cy="3564000"/>
          </a:xfrm>
          <a:prstGeom prst="rect">
            <a:avLst/>
          </a:prstGeom>
        </p:spPr>
      </p:pic>
      <p:sp>
        <p:nvSpPr>
          <p:cNvPr id="41" name="Line 33"/>
          <p:cNvSpPr>
            <a:spLocks noChangeShapeType="1"/>
          </p:cNvSpPr>
          <p:nvPr/>
        </p:nvSpPr>
        <p:spPr bwMode="auto">
          <a:xfrm flipV="1">
            <a:off x="4114253" y="3424617"/>
            <a:ext cx="591715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Text Box 64"/>
          <p:cNvSpPr txBox="1">
            <a:spLocks noChangeArrowheads="1"/>
          </p:cNvSpPr>
          <p:nvPr/>
        </p:nvSpPr>
        <p:spPr bwMode="auto">
          <a:xfrm>
            <a:off x="4382810" y="1870629"/>
            <a:ext cx="38946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u="sng" dirty="0" smtClean="0">
                <a:solidFill>
                  <a:schemeClr val="tx1"/>
                </a:solidFill>
              </a:rPr>
              <a:t>Validity range:</a:t>
            </a:r>
            <a:r>
              <a:rPr lang="en-US" sz="1600" dirty="0" smtClean="0">
                <a:solidFill>
                  <a:schemeClr val="tx1"/>
                </a:solidFill>
              </a:rPr>
              <a:t>             so that 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46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164828"/>
              </p:ext>
            </p:extLst>
          </p:nvPr>
        </p:nvGraphicFramePr>
        <p:xfrm>
          <a:off x="7850648" y="1888285"/>
          <a:ext cx="10826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59" name="Équation" r:id="rId6" imgW="685800" imgH="203200" progId="Equation.3">
                  <p:embed/>
                </p:oleObj>
              </mc:Choice>
              <mc:Fallback>
                <p:oleObj name="Équation" r:id="rId6" imgW="685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0648" y="1888285"/>
                        <a:ext cx="1082675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348293"/>
              </p:ext>
            </p:extLst>
          </p:nvPr>
        </p:nvGraphicFramePr>
        <p:xfrm>
          <a:off x="5974416" y="1912378"/>
          <a:ext cx="1042988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60" name="Équation" r:id="rId8" imgW="660400" imgH="215900" progId="Equation.3">
                  <p:embed/>
                </p:oleObj>
              </mc:Choice>
              <mc:Fallback>
                <p:oleObj name="Équation" r:id="rId8" imgW="660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4416" y="1912378"/>
                        <a:ext cx="1042988" cy="34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Line 33"/>
          <p:cNvSpPr>
            <a:spLocks noChangeShapeType="1"/>
          </p:cNvSpPr>
          <p:nvPr/>
        </p:nvSpPr>
        <p:spPr bwMode="auto">
          <a:xfrm flipV="1">
            <a:off x="1180353" y="3950546"/>
            <a:ext cx="480602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" name="Line 33"/>
          <p:cNvSpPr>
            <a:spLocks noChangeShapeType="1"/>
          </p:cNvSpPr>
          <p:nvPr/>
        </p:nvSpPr>
        <p:spPr bwMode="auto">
          <a:xfrm flipH="1" flipV="1">
            <a:off x="1210235" y="3242235"/>
            <a:ext cx="0" cy="627529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5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457907"/>
              </p:ext>
            </p:extLst>
          </p:nvPr>
        </p:nvGraphicFramePr>
        <p:xfrm>
          <a:off x="903381" y="3460658"/>
          <a:ext cx="33972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61" name="Équation" r:id="rId10" imgW="215900" imgH="203200" progId="Equation.3">
                  <p:embed/>
                </p:oleObj>
              </mc:Choice>
              <mc:Fallback>
                <p:oleObj name="Équation" r:id="rId10" imgW="215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381" y="3460658"/>
                        <a:ext cx="339725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892452"/>
              </p:ext>
            </p:extLst>
          </p:nvPr>
        </p:nvGraphicFramePr>
        <p:xfrm>
          <a:off x="2689879" y="4073242"/>
          <a:ext cx="20161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62" name="Équation" r:id="rId12" imgW="127000" imgH="203200" progId="Equation.3">
                  <p:embed/>
                </p:oleObj>
              </mc:Choice>
              <mc:Fallback>
                <p:oleObj name="Équation" r:id="rId12" imgW="127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879" y="4073242"/>
                        <a:ext cx="201612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Line 33"/>
          <p:cNvSpPr>
            <a:spLocks noChangeShapeType="1"/>
          </p:cNvSpPr>
          <p:nvPr/>
        </p:nvSpPr>
        <p:spPr bwMode="auto">
          <a:xfrm flipV="1">
            <a:off x="2647574" y="4073066"/>
            <a:ext cx="25200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53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793449"/>
              </p:ext>
            </p:extLst>
          </p:nvPr>
        </p:nvGraphicFramePr>
        <p:xfrm>
          <a:off x="1281020" y="3974353"/>
          <a:ext cx="30162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63" name="Équation" r:id="rId14" imgW="190500" imgH="177800" progId="Equation.3">
                  <p:embed/>
                </p:oleObj>
              </mc:Choice>
              <mc:Fallback>
                <p:oleObj name="Équation" r:id="rId14" imgW="1905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1020" y="3974353"/>
                        <a:ext cx="301625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342745"/>
              </p:ext>
            </p:extLst>
          </p:nvPr>
        </p:nvGraphicFramePr>
        <p:xfrm>
          <a:off x="3021573" y="3687759"/>
          <a:ext cx="201612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64" name="Équation" r:id="rId16" imgW="127000" imgH="203200" progId="Equation.3">
                  <p:embed/>
                </p:oleObj>
              </mc:Choice>
              <mc:Fallback>
                <p:oleObj name="Équation" r:id="rId16" imgW="127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1573" y="3687759"/>
                        <a:ext cx="201612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Line 33"/>
          <p:cNvSpPr>
            <a:spLocks noChangeShapeType="1"/>
          </p:cNvSpPr>
          <p:nvPr/>
        </p:nvSpPr>
        <p:spPr bwMode="auto">
          <a:xfrm flipV="1">
            <a:off x="2994209" y="3675529"/>
            <a:ext cx="0" cy="295937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triangl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" name="Text Box 64"/>
          <p:cNvSpPr txBox="1">
            <a:spLocks noChangeArrowheads="1"/>
          </p:cNvSpPr>
          <p:nvPr/>
        </p:nvSpPr>
        <p:spPr bwMode="auto">
          <a:xfrm>
            <a:off x="59766" y="5259296"/>
            <a:ext cx="294341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chemeClr val="tx1"/>
                </a:solidFill>
              </a:rPr>
              <a:t>Typical resistance felt by a domain of size L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2" name="Text Box 64"/>
          <p:cNvSpPr txBox="1">
            <a:spLocks noChangeArrowheads="1"/>
          </p:cNvSpPr>
          <p:nvPr/>
        </p:nvSpPr>
        <p:spPr bwMode="auto">
          <a:xfrm>
            <a:off x="705219" y="5862921"/>
            <a:ext cx="17152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Wingdings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   if L&lt;</a:t>
            </a:r>
            <a:r>
              <a:rPr lang="en-US" sz="16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ξ</a:t>
            </a:r>
            <a:endParaRPr lang="en-US" sz="1600" dirty="0" smtClean="0">
              <a:solidFill>
                <a:schemeClr val="tx1"/>
              </a:solidFill>
              <a:latin typeface="Lucida Grande"/>
              <a:ea typeface="Lucida Grande"/>
              <a:cs typeface="Lucida Grande"/>
            </a:endParaRPr>
          </a:p>
          <a:p>
            <a:pPr marL="285750" indent="-285750" eaLnBrk="1" hangingPunct="1">
              <a:buFont typeface="Wingdings" charset="2"/>
              <a:buChar char="§"/>
            </a:pPr>
            <a:endParaRPr lang="en-US" sz="1600" dirty="0" smtClean="0">
              <a:solidFill>
                <a:schemeClr val="tx1"/>
              </a:solidFill>
              <a:latin typeface="Lucida Grande"/>
              <a:ea typeface="Lucida Grande"/>
              <a:cs typeface="Lucida Grande"/>
            </a:endParaRPr>
          </a:p>
          <a:p>
            <a:pPr marL="285750" indent="-285750" eaLnBrk="1" hangingPunct="1">
              <a:buFont typeface="Wingdings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        if </a:t>
            </a:r>
            <a:r>
              <a:rPr lang="en-US" sz="16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L&lt;</a:t>
            </a:r>
            <a:r>
              <a:rPr lang="en-US" sz="16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ξ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63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815685"/>
              </p:ext>
            </p:extLst>
          </p:nvPr>
        </p:nvGraphicFramePr>
        <p:xfrm>
          <a:off x="887413" y="5875338"/>
          <a:ext cx="40005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65" name="Équation" r:id="rId17" imgW="254000" imgH="228600" progId="Equation.3">
                  <p:embed/>
                </p:oleObj>
              </mc:Choice>
              <mc:Fallback>
                <p:oleObj name="Équation" r:id="rId17" imgW="254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413" y="5875338"/>
                        <a:ext cx="400050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392750"/>
              </p:ext>
            </p:extLst>
          </p:nvPr>
        </p:nvGraphicFramePr>
        <p:xfrm>
          <a:off x="881063" y="6142318"/>
          <a:ext cx="777875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66" name="Équation" r:id="rId19" imgW="495300" imgH="431800" progId="Equation.3">
                  <p:embed/>
                </p:oleObj>
              </mc:Choice>
              <mc:Fallback>
                <p:oleObj name="Équation" r:id="rId19" imgW="495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63" y="6142318"/>
                        <a:ext cx="777875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Line 28"/>
          <p:cNvSpPr>
            <a:spLocks noChangeShapeType="1"/>
          </p:cNvSpPr>
          <p:nvPr/>
        </p:nvSpPr>
        <p:spPr bwMode="auto">
          <a:xfrm flipV="1">
            <a:off x="3122705" y="5842002"/>
            <a:ext cx="2300944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6" name="Text Box 64"/>
          <p:cNvSpPr txBox="1">
            <a:spLocks noChangeArrowheads="1"/>
          </p:cNvSpPr>
          <p:nvPr/>
        </p:nvSpPr>
        <p:spPr bwMode="auto">
          <a:xfrm>
            <a:off x="2888692" y="5967505"/>
            <a:ext cx="27740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1" dirty="0" smtClean="0">
                <a:solidFill>
                  <a:srgbClr val="3366FF"/>
                </a:solidFill>
              </a:rPr>
              <a:t>Larkin argument:</a:t>
            </a:r>
            <a:r>
              <a:rPr lang="en-US" sz="1600" dirty="0" smtClean="0">
                <a:solidFill>
                  <a:srgbClr val="3366FF"/>
                </a:solidFill>
              </a:rPr>
              <a:t> critical </a:t>
            </a:r>
            <a:r>
              <a:rPr lang="en-US" sz="1600" dirty="0" err="1" smtClean="0">
                <a:solidFill>
                  <a:srgbClr val="3366FF"/>
                </a:solidFill>
              </a:rPr>
              <a:t>depinning</a:t>
            </a:r>
            <a:r>
              <a:rPr lang="en-US" sz="1600" dirty="0" smtClean="0">
                <a:solidFill>
                  <a:srgbClr val="3366FF"/>
                </a:solidFill>
              </a:rPr>
              <a:t> force set by the Larkin domains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7" name="Text Box 64"/>
          <p:cNvSpPr txBox="1">
            <a:spLocks noChangeArrowheads="1"/>
          </p:cNvSpPr>
          <p:nvPr/>
        </p:nvSpPr>
        <p:spPr bwMode="auto">
          <a:xfrm>
            <a:off x="5620874" y="5289178"/>
            <a:ext cx="29434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chemeClr val="tx1"/>
                </a:solidFill>
              </a:rPr>
              <a:t>Effective fracture energy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8" name="Text Box 64"/>
          <p:cNvSpPr txBox="1">
            <a:spLocks noChangeArrowheads="1"/>
          </p:cNvSpPr>
          <p:nvPr/>
        </p:nvSpPr>
        <p:spPr bwMode="auto">
          <a:xfrm>
            <a:off x="5698569" y="5608924"/>
            <a:ext cx="27133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Wingdings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             if</a:t>
            </a:r>
            <a:endParaRPr lang="en-US" sz="1000" dirty="0" smtClean="0">
              <a:solidFill>
                <a:schemeClr val="tx1"/>
              </a:solidFill>
              <a:latin typeface="Lucida Grande"/>
              <a:ea typeface="Lucida Grande"/>
              <a:cs typeface="Lucida Grande"/>
            </a:endParaRPr>
          </a:p>
        </p:txBody>
      </p:sp>
      <p:graphicFrame>
        <p:nvGraphicFramePr>
          <p:cNvPr id="71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507996"/>
              </p:ext>
            </p:extLst>
          </p:nvPr>
        </p:nvGraphicFramePr>
        <p:xfrm>
          <a:off x="5910728" y="5604529"/>
          <a:ext cx="1130300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67" name="Équation" r:id="rId21" imgW="723900" imgH="254000" progId="Equation.3">
                  <p:embed/>
                </p:oleObj>
              </mc:Choice>
              <mc:Fallback>
                <p:oleObj name="Équation" r:id="rId21" imgW="7239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0728" y="5604529"/>
                        <a:ext cx="1130300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283841"/>
              </p:ext>
            </p:extLst>
          </p:nvPr>
        </p:nvGraphicFramePr>
        <p:xfrm>
          <a:off x="5928098" y="6220479"/>
          <a:ext cx="113347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68" name="Équation" r:id="rId23" imgW="723900" imgH="254000" progId="Equation.3">
                  <p:embed/>
                </p:oleObj>
              </mc:Choice>
              <mc:Fallback>
                <p:oleObj name="Équation" r:id="rId23" imgW="7239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8098" y="6220479"/>
                        <a:ext cx="1133475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Text Box 64"/>
          <p:cNvSpPr txBox="1">
            <a:spLocks noChangeArrowheads="1"/>
          </p:cNvSpPr>
          <p:nvPr/>
        </p:nvSpPr>
        <p:spPr bwMode="auto">
          <a:xfrm>
            <a:off x="7087165" y="5946591"/>
            <a:ext cx="1907425" cy="34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Individual pinning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4" name="Line 28"/>
          <p:cNvSpPr>
            <a:spLocks noChangeShapeType="1"/>
          </p:cNvSpPr>
          <p:nvPr/>
        </p:nvSpPr>
        <p:spPr bwMode="auto">
          <a:xfrm>
            <a:off x="6648071" y="6114960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5" name="Text Box 64"/>
          <p:cNvSpPr txBox="1">
            <a:spLocks noChangeArrowheads="1"/>
          </p:cNvSpPr>
          <p:nvPr/>
        </p:nvSpPr>
        <p:spPr bwMode="auto">
          <a:xfrm>
            <a:off x="7090155" y="6547221"/>
            <a:ext cx="1907425" cy="34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Collective pinning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6" name="Line 28"/>
          <p:cNvSpPr>
            <a:spLocks noChangeShapeType="1"/>
          </p:cNvSpPr>
          <p:nvPr/>
        </p:nvSpPr>
        <p:spPr bwMode="auto">
          <a:xfrm>
            <a:off x="6651061" y="6745472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7" name="ZoneTexte 76"/>
          <p:cNvSpPr txBox="1"/>
          <p:nvPr/>
        </p:nvSpPr>
        <p:spPr>
          <a:xfrm>
            <a:off x="-264263" y="1968872"/>
            <a:ext cx="1459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Propagation direction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graphicFrame>
        <p:nvGraphicFramePr>
          <p:cNvPr id="6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09651"/>
              </p:ext>
            </p:extLst>
          </p:nvPr>
        </p:nvGraphicFramePr>
        <p:xfrm>
          <a:off x="255588" y="1101725"/>
          <a:ext cx="6602412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69" name="Équation" r:id="rId25" imgW="3810000" imgH="495300" progId="Equation.3">
                  <p:embed/>
                </p:oleObj>
              </mc:Choice>
              <mc:Fallback>
                <p:oleObj name="Équation" r:id="rId25" imgW="38100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8" y="1101725"/>
                        <a:ext cx="6602412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921115"/>
              </p:ext>
            </p:extLst>
          </p:nvPr>
        </p:nvGraphicFramePr>
        <p:xfrm>
          <a:off x="7271594" y="5587814"/>
          <a:ext cx="10715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70" name="Équation" r:id="rId27" imgW="685800" imgH="279400" progId="Equation.3">
                  <p:embed/>
                </p:oleObj>
              </mc:Choice>
              <mc:Fallback>
                <p:oleObj name="Équation" r:id="rId27" imgW="6858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1594" y="5587814"/>
                        <a:ext cx="1071562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648799"/>
              </p:ext>
            </p:extLst>
          </p:nvPr>
        </p:nvGraphicFramePr>
        <p:xfrm>
          <a:off x="7319406" y="6203391"/>
          <a:ext cx="10715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71" name="Équation" r:id="rId29" imgW="685800" imgH="279400" progId="Equation.3">
                  <p:embed/>
                </p:oleObj>
              </mc:Choice>
              <mc:Fallback>
                <p:oleObj name="Équation" r:id="rId29" imgW="6858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406" y="6203391"/>
                        <a:ext cx="1071562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 Box 64"/>
          <p:cNvSpPr txBox="1">
            <a:spLocks noChangeArrowheads="1"/>
          </p:cNvSpPr>
          <p:nvPr/>
        </p:nvSpPr>
        <p:spPr bwMode="auto">
          <a:xfrm>
            <a:off x="5701559" y="6230471"/>
            <a:ext cx="1963265" cy="34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Wingdings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               if</a:t>
            </a:r>
            <a:endParaRPr lang="en-US" sz="1000" dirty="0" smtClean="0">
              <a:solidFill>
                <a:schemeClr val="tx1"/>
              </a:solidFill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83" name="Text Box 114"/>
          <p:cNvSpPr txBox="1">
            <a:spLocks noChangeArrowheads="1"/>
          </p:cNvSpPr>
          <p:nvPr/>
        </p:nvSpPr>
        <p:spPr bwMode="auto">
          <a:xfrm>
            <a:off x="5766917" y="985556"/>
            <a:ext cx="33173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A. Larkin and Y. </a:t>
            </a:r>
            <a:r>
              <a:rPr lang="fr-FR" sz="1200" i="1" dirty="0" err="1" smtClean="0">
                <a:solidFill>
                  <a:srgbClr val="000000"/>
                </a:solidFill>
              </a:rPr>
              <a:t>Ovchinnikov</a:t>
            </a:r>
            <a:r>
              <a:rPr lang="fr-FR" sz="1200" i="1" dirty="0">
                <a:solidFill>
                  <a:srgbClr val="000000"/>
                </a:solidFill>
              </a:rPr>
              <a:t> </a:t>
            </a:r>
            <a:r>
              <a:rPr lang="fr-FR" sz="1200" i="1" dirty="0" smtClean="0">
                <a:solidFill>
                  <a:srgbClr val="000000"/>
                </a:solidFill>
              </a:rPr>
              <a:t>(1979)</a:t>
            </a:r>
            <a:endParaRPr lang="fr-FR" sz="1200" i="1" dirty="0">
              <a:solidFill>
                <a:srgbClr val="000000"/>
              </a:solidFill>
            </a:endParaRPr>
          </a:p>
        </p:txBody>
      </p:sp>
      <p:grpSp>
        <p:nvGrpSpPr>
          <p:cNvPr id="84" name="Grouper 83"/>
          <p:cNvGrpSpPr/>
          <p:nvPr/>
        </p:nvGrpSpPr>
        <p:grpSpPr>
          <a:xfrm>
            <a:off x="6169965" y="1374593"/>
            <a:ext cx="362318" cy="242047"/>
            <a:chOff x="1045142" y="6215528"/>
            <a:chExt cx="362318" cy="242047"/>
          </a:xfrm>
        </p:grpSpPr>
        <p:sp>
          <p:nvSpPr>
            <p:cNvPr id="85" name="Line 28"/>
            <p:cNvSpPr>
              <a:spLocks noChangeShapeType="1"/>
            </p:cNvSpPr>
            <p:nvPr/>
          </p:nvSpPr>
          <p:spPr bwMode="auto">
            <a:xfrm flipV="1">
              <a:off x="1045142" y="6215528"/>
              <a:ext cx="344387" cy="240095"/>
            </a:xfrm>
            <a:prstGeom prst="line">
              <a:avLst/>
            </a:prstGeom>
            <a:noFill/>
            <a:ln w="38100" cmpd="sng">
              <a:solidFill>
                <a:srgbClr val="3366FF"/>
              </a:solidFill>
              <a:round/>
              <a:headEnd type="none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6" name="Line 28"/>
            <p:cNvSpPr>
              <a:spLocks noChangeShapeType="1"/>
            </p:cNvSpPr>
            <p:nvPr/>
          </p:nvSpPr>
          <p:spPr bwMode="auto">
            <a:xfrm>
              <a:off x="1045882" y="6215529"/>
              <a:ext cx="361578" cy="242046"/>
            </a:xfrm>
            <a:prstGeom prst="line">
              <a:avLst/>
            </a:prstGeom>
            <a:noFill/>
            <a:ln w="38100" cmpd="sng">
              <a:solidFill>
                <a:srgbClr val="3366FF"/>
              </a:solidFill>
              <a:round/>
              <a:headEnd type="none"/>
              <a:tailEnd type="non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6" name="ZoneTexte 55"/>
          <p:cNvSpPr txBox="1"/>
          <p:nvPr/>
        </p:nvSpPr>
        <p:spPr>
          <a:xfrm>
            <a:off x="3683196" y="4153648"/>
            <a:ext cx="4405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z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7959363" y="4171577"/>
            <a:ext cx="4405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z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69" name="Line 28"/>
          <p:cNvSpPr>
            <a:spLocks noChangeShapeType="1"/>
          </p:cNvSpPr>
          <p:nvPr/>
        </p:nvSpPr>
        <p:spPr bwMode="auto">
          <a:xfrm>
            <a:off x="70971" y="4988400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0" name="Text Box 64"/>
          <p:cNvSpPr txBox="1">
            <a:spLocks noChangeArrowheads="1"/>
          </p:cNvSpPr>
          <p:nvPr/>
        </p:nvSpPr>
        <p:spPr bwMode="auto">
          <a:xfrm>
            <a:off x="450300" y="4811059"/>
            <a:ext cx="2537944" cy="34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tx1"/>
                </a:solidFill>
              </a:rPr>
              <a:t>Front geometry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7" name="Line 28"/>
          <p:cNvSpPr>
            <a:spLocks noChangeShapeType="1"/>
          </p:cNvSpPr>
          <p:nvPr/>
        </p:nvSpPr>
        <p:spPr bwMode="auto">
          <a:xfrm>
            <a:off x="6077317" y="5021265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8" name="Text Box 64"/>
          <p:cNvSpPr txBox="1">
            <a:spLocks noChangeArrowheads="1"/>
          </p:cNvSpPr>
          <p:nvPr/>
        </p:nvSpPr>
        <p:spPr bwMode="auto">
          <a:xfrm>
            <a:off x="6516410" y="4828983"/>
            <a:ext cx="2537944" cy="34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tx1"/>
                </a:solidFill>
              </a:rPr>
              <a:t>Larkin length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89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517530"/>
              </p:ext>
            </p:extLst>
          </p:nvPr>
        </p:nvGraphicFramePr>
        <p:xfrm>
          <a:off x="2109789" y="4753322"/>
          <a:ext cx="3881624" cy="486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72" name="Équation" r:id="rId31" imgW="2527300" imgH="317500" progId="Equation.3">
                  <p:embed/>
                </p:oleObj>
              </mc:Choice>
              <mc:Fallback>
                <p:oleObj name="Équation" r:id="rId31" imgW="25273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89" y="4753322"/>
                        <a:ext cx="3881624" cy="486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336656"/>
              </p:ext>
            </p:extLst>
          </p:nvPr>
        </p:nvGraphicFramePr>
        <p:xfrm>
          <a:off x="7933299" y="4692370"/>
          <a:ext cx="11826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73" name="Équation" r:id="rId33" imgW="749300" imgH="457200" progId="Equation.3">
                  <p:embed/>
                </p:oleObj>
              </mc:Choice>
              <mc:Fallback>
                <p:oleObj name="Équation" r:id="rId33" imgW="749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3299" y="4692370"/>
                        <a:ext cx="1182687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758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2. </a:t>
            </a:r>
            <a:r>
              <a:rPr lang="en-US" sz="2100" dirty="0" smtClean="0">
                <a:solidFill>
                  <a:srgbClr val="FF0000"/>
                </a:solidFill>
              </a:rPr>
              <a:t>Effective fracture energy of </a:t>
            </a:r>
            <a:r>
              <a:rPr lang="en-US" sz="2100" dirty="0">
                <a:solidFill>
                  <a:srgbClr val="FF0000"/>
                </a:solidFill>
              </a:rPr>
              <a:t>disordered materials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236" y="1652563"/>
            <a:ext cx="4557059" cy="3335380"/>
          </a:xfrm>
          <a:prstGeom prst="rect">
            <a:avLst/>
          </a:prstGeom>
        </p:spPr>
      </p:pic>
      <p:sp>
        <p:nvSpPr>
          <p:cNvPr id="18" name="Text Box 64"/>
          <p:cNvSpPr txBox="1">
            <a:spLocks noChangeArrowheads="1"/>
          </p:cNvSpPr>
          <p:nvPr/>
        </p:nvSpPr>
        <p:spPr bwMode="auto">
          <a:xfrm>
            <a:off x="1016000" y="694029"/>
            <a:ext cx="6932709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500" dirty="0">
                <a:solidFill>
                  <a:srgbClr val="FF0000"/>
                </a:solidFill>
              </a:rPr>
              <a:t>S</a:t>
            </a:r>
            <a:r>
              <a:rPr lang="en-US" sz="2500" dirty="0" smtClean="0">
                <a:solidFill>
                  <a:srgbClr val="FF0000"/>
                </a:solidFill>
              </a:rPr>
              <a:t>imulations: collective </a:t>
            </a:r>
            <a:r>
              <a:rPr lang="en-US" sz="2500" dirty="0" err="1" smtClean="0">
                <a:solidFill>
                  <a:srgbClr val="FF0000"/>
                </a:solidFill>
              </a:rPr>
              <a:t>vs</a:t>
            </a:r>
            <a:r>
              <a:rPr lang="en-US" sz="2500" dirty="0" smtClean="0">
                <a:solidFill>
                  <a:srgbClr val="FF0000"/>
                </a:solidFill>
              </a:rPr>
              <a:t> individual pinning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19" name="Text Box 114"/>
          <p:cNvSpPr txBox="1">
            <a:spLocks noChangeArrowheads="1"/>
          </p:cNvSpPr>
          <p:nvPr/>
        </p:nvSpPr>
        <p:spPr bwMode="auto">
          <a:xfrm>
            <a:off x="5699953" y="1180354"/>
            <a:ext cx="3922165" cy="285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000000"/>
                </a:solidFill>
              </a:rPr>
              <a:t>V</a:t>
            </a:r>
            <a:r>
              <a:rPr lang="fr-FR" sz="1200" i="1" dirty="0" smtClean="0">
                <a:solidFill>
                  <a:srgbClr val="000000"/>
                </a:solidFill>
              </a:rPr>
              <a:t>. </a:t>
            </a:r>
            <a:r>
              <a:rPr lang="fr-FR" sz="1200" i="1" dirty="0" err="1" smtClean="0">
                <a:solidFill>
                  <a:srgbClr val="000000"/>
                </a:solidFill>
              </a:rPr>
              <a:t>Démery</a:t>
            </a:r>
            <a:r>
              <a:rPr lang="fr-FR" sz="1200" i="1" dirty="0" smtClean="0">
                <a:solidFill>
                  <a:srgbClr val="000000"/>
                </a:solidFill>
              </a:rPr>
              <a:t>, A. Rosso and L. </a:t>
            </a:r>
            <a:r>
              <a:rPr lang="fr-FR" sz="1200" i="1" dirty="0" smtClean="0">
                <a:solidFill>
                  <a:srgbClr val="000000"/>
                </a:solidFill>
              </a:rPr>
              <a:t>Ponson (2013)</a:t>
            </a:r>
            <a:endParaRPr lang="fr-FR" sz="1200" i="1" dirty="0">
              <a:solidFill>
                <a:srgbClr val="000000"/>
              </a:solidFill>
            </a:endParaRPr>
          </a:p>
        </p:txBody>
      </p:sp>
      <p:graphicFrame>
        <p:nvGraphicFramePr>
          <p:cNvPr id="22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992418"/>
              </p:ext>
            </p:extLst>
          </p:nvPr>
        </p:nvGraphicFramePr>
        <p:xfrm>
          <a:off x="992188" y="2733675"/>
          <a:ext cx="7715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51" name="Équation" r:id="rId5" imgW="406400" imgH="469900" progId="Equation.3">
                  <p:embed/>
                </p:oleObj>
              </mc:Choice>
              <mc:Fallback>
                <p:oleObj name="Équation" r:id="rId5" imgW="406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188" y="2733675"/>
                        <a:ext cx="771525" cy="89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693495"/>
              </p:ext>
            </p:extLst>
          </p:nvPr>
        </p:nvGraphicFramePr>
        <p:xfrm>
          <a:off x="3605398" y="4908404"/>
          <a:ext cx="1280365" cy="496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52" name="Équation" r:id="rId7" imgW="622300" imgH="241300" progId="Equation.3">
                  <p:embed/>
                </p:oleObj>
              </mc:Choice>
              <mc:Fallback>
                <p:oleObj name="Équation" r:id="rId7" imgW="622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5398" y="4908404"/>
                        <a:ext cx="1280365" cy="496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64"/>
          <p:cNvSpPr txBox="1">
            <a:spLocks noChangeArrowheads="1"/>
          </p:cNvSpPr>
          <p:nvPr/>
        </p:nvSpPr>
        <p:spPr bwMode="auto">
          <a:xfrm>
            <a:off x="1424473" y="5408709"/>
            <a:ext cx="21614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Collective pinning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985379" y="5577078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Text Box 64"/>
          <p:cNvSpPr txBox="1">
            <a:spLocks noChangeArrowheads="1"/>
          </p:cNvSpPr>
          <p:nvPr/>
        </p:nvSpPr>
        <p:spPr bwMode="auto">
          <a:xfrm>
            <a:off x="1427463" y="6084044"/>
            <a:ext cx="34732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Individual pinning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988369" y="6282295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 flipV="1">
            <a:off x="3361024" y="5588001"/>
            <a:ext cx="389214" cy="103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Text Box 64"/>
          <p:cNvSpPr txBox="1">
            <a:spLocks noChangeArrowheads="1"/>
          </p:cNvSpPr>
          <p:nvPr/>
        </p:nvSpPr>
        <p:spPr bwMode="auto">
          <a:xfrm>
            <a:off x="3832993" y="5408706"/>
            <a:ext cx="33835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tx1"/>
                </a:solidFill>
              </a:rPr>
              <a:t>Follows theoretical predictions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4" name="Line 28"/>
          <p:cNvSpPr>
            <a:spLocks noChangeShapeType="1"/>
          </p:cNvSpPr>
          <p:nvPr/>
        </p:nvSpPr>
        <p:spPr bwMode="auto">
          <a:xfrm flipV="1">
            <a:off x="3378955" y="5889811"/>
            <a:ext cx="389214" cy="103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Text Box 64"/>
          <p:cNvSpPr txBox="1">
            <a:spLocks noChangeArrowheads="1"/>
          </p:cNvSpPr>
          <p:nvPr/>
        </p:nvSpPr>
        <p:spPr bwMode="auto">
          <a:xfrm>
            <a:off x="3850924" y="5695575"/>
            <a:ext cx="33835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tx1"/>
                </a:solidFill>
              </a:rPr>
              <a:t>Depends on </a:t>
            </a:r>
            <a:r>
              <a:rPr lang="en-US" sz="16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sz="1600" baseline="-25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Gc</a:t>
            </a:r>
            <a:r>
              <a:rPr lang="en-US" sz="1600" dirty="0" smtClean="0">
                <a:solidFill>
                  <a:schemeClr val="tx1"/>
                </a:solidFill>
              </a:rPr>
              <a:t> only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7" name="Line 28"/>
          <p:cNvSpPr>
            <a:spLocks noChangeShapeType="1"/>
          </p:cNvSpPr>
          <p:nvPr/>
        </p:nvSpPr>
        <p:spPr bwMode="auto">
          <a:xfrm flipV="1">
            <a:off x="3393896" y="6293218"/>
            <a:ext cx="389214" cy="103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" name="Text Box 64"/>
          <p:cNvSpPr txBox="1">
            <a:spLocks noChangeArrowheads="1"/>
          </p:cNvSpPr>
          <p:nvPr/>
        </p:nvSpPr>
        <p:spPr bwMode="auto">
          <a:xfrm>
            <a:off x="3865866" y="6096000"/>
            <a:ext cx="5606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tx1"/>
                </a:solidFill>
              </a:rPr>
              <a:t>Depends on more parameters (strongest impurities)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8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2. </a:t>
            </a:r>
            <a:r>
              <a:rPr lang="en-US" sz="2100" dirty="0" smtClean="0">
                <a:solidFill>
                  <a:srgbClr val="FF0000"/>
                </a:solidFill>
              </a:rPr>
              <a:t>Effective fracture energy of </a:t>
            </a:r>
            <a:r>
              <a:rPr lang="en-US" sz="2100" dirty="0">
                <a:solidFill>
                  <a:srgbClr val="FF0000"/>
                </a:solidFill>
              </a:rPr>
              <a:t>disordered materials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236" y="1652563"/>
            <a:ext cx="4557059" cy="3335380"/>
          </a:xfrm>
          <a:prstGeom prst="rect">
            <a:avLst/>
          </a:prstGeom>
        </p:spPr>
      </p:pic>
      <p:sp>
        <p:nvSpPr>
          <p:cNvPr id="18" name="Text Box 64"/>
          <p:cNvSpPr txBox="1">
            <a:spLocks noChangeArrowheads="1"/>
          </p:cNvSpPr>
          <p:nvPr/>
        </p:nvSpPr>
        <p:spPr bwMode="auto">
          <a:xfrm>
            <a:off x="1016000" y="694029"/>
            <a:ext cx="6932709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500" dirty="0">
                <a:solidFill>
                  <a:srgbClr val="FF0000"/>
                </a:solidFill>
              </a:rPr>
              <a:t>S</a:t>
            </a:r>
            <a:r>
              <a:rPr lang="en-US" sz="2500" dirty="0" smtClean="0">
                <a:solidFill>
                  <a:srgbClr val="FF0000"/>
                </a:solidFill>
              </a:rPr>
              <a:t>imulations: collective </a:t>
            </a:r>
            <a:r>
              <a:rPr lang="en-US" sz="2500" dirty="0" err="1" smtClean="0">
                <a:solidFill>
                  <a:srgbClr val="FF0000"/>
                </a:solidFill>
              </a:rPr>
              <a:t>vs</a:t>
            </a:r>
            <a:r>
              <a:rPr lang="en-US" sz="2500" dirty="0" smtClean="0">
                <a:solidFill>
                  <a:srgbClr val="FF0000"/>
                </a:solidFill>
              </a:rPr>
              <a:t> individual pinning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19" name="Text Box 114"/>
          <p:cNvSpPr txBox="1">
            <a:spLocks noChangeArrowheads="1"/>
          </p:cNvSpPr>
          <p:nvPr/>
        </p:nvSpPr>
        <p:spPr bwMode="auto">
          <a:xfrm>
            <a:off x="5699953" y="1180354"/>
            <a:ext cx="3922165" cy="285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000000"/>
                </a:solidFill>
              </a:rPr>
              <a:t>V</a:t>
            </a:r>
            <a:r>
              <a:rPr lang="fr-FR" sz="1200" i="1" dirty="0" smtClean="0">
                <a:solidFill>
                  <a:srgbClr val="000000"/>
                </a:solidFill>
              </a:rPr>
              <a:t>. </a:t>
            </a:r>
            <a:r>
              <a:rPr lang="fr-FR" sz="1200" i="1" dirty="0" err="1" smtClean="0">
                <a:solidFill>
                  <a:srgbClr val="000000"/>
                </a:solidFill>
              </a:rPr>
              <a:t>Démery</a:t>
            </a:r>
            <a:r>
              <a:rPr lang="fr-FR" sz="1200" i="1" dirty="0" smtClean="0">
                <a:solidFill>
                  <a:srgbClr val="000000"/>
                </a:solidFill>
              </a:rPr>
              <a:t>, A. Rosso and L. </a:t>
            </a:r>
            <a:r>
              <a:rPr lang="fr-FR" sz="1200" i="1" dirty="0" smtClean="0">
                <a:solidFill>
                  <a:srgbClr val="000000"/>
                </a:solidFill>
              </a:rPr>
              <a:t>Ponson (2013)</a:t>
            </a:r>
            <a:endParaRPr lang="fr-FR" sz="1200" i="1" dirty="0">
              <a:solidFill>
                <a:srgbClr val="000000"/>
              </a:solidFill>
            </a:endParaRPr>
          </a:p>
        </p:txBody>
      </p:sp>
      <p:graphicFrame>
        <p:nvGraphicFramePr>
          <p:cNvPr id="22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512672"/>
              </p:ext>
            </p:extLst>
          </p:nvPr>
        </p:nvGraphicFramePr>
        <p:xfrm>
          <a:off x="992188" y="2733675"/>
          <a:ext cx="7715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6" name="Équation" r:id="rId5" imgW="406400" imgH="469900" progId="Equation.3">
                  <p:embed/>
                </p:oleObj>
              </mc:Choice>
              <mc:Fallback>
                <p:oleObj name="Équation" r:id="rId5" imgW="406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188" y="2733675"/>
                        <a:ext cx="771525" cy="89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014379"/>
              </p:ext>
            </p:extLst>
          </p:nvPr>
        </p:nvGraphicFramePr>
        <p:xfrm>
          <a:off x="3605398" y="4908404"/>
          <a:ext cx="1280365" cy="496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7" name="Équation" r:id="rId7" imgW="622300" imgH="241300" progId="Equation.3">
                  <p:embed/>
                </p:oleObj>
              </mc:Choice>
              <mc:Fallback>
                <p:oleObj name="Équation" r:id="rId7" imgW="622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5398" y="4908404"/>
                        <a:ext cx="1280365" cy="496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64"/>
          <p:cNvSpPr txBox="1">
            <a:spLocks noChangeArrowheads="1"/>
          </p:cNvSpPr>
          <p:nvPr/>
        </p:nvSpPr>
        <p:spPr bwMode="auto">
          <a:xfrm>
            <a:off x="1424473" y="5408709"/>
            <a:ext cx="21614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Collective pinning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985379" y="5577078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Text Box 64"/>
          <p:cNvSpPr txBox="1">
            <a:spLocks noChangeArrowheads="1"/>
          </p:cNvSpPr>
          <p:nvPr/>
        </p:nvSpPr>
        <p:spPr bwMode="auto">
          <a:xfrm>
            <a:off x="1427463" y="6084044"/>
            <a:ext cx="34732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Individual pinning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988369" y="6282295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 flipV="1">
            <a:off x="3361024" y="5588001"/>
            <a:ext cx="389214" cy="103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Text Box 64"/>
          <p:cNvSpPr txBox="1">
            <a:spLocks noChangeArrowheads="1"/>
          </p:cNvSpPr>
          <p:nvPr/>
        </p:nvSpPr>
        <p:spPr bwMode="auto">
          <a:xfrm>
            <a:off x="3832993" y="5408706"/>
            <a:ext cx="33835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tx1"/>
                </a:solidFill>
              </a:rPr>
              <a:t>Follows theoretical predictions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4" name="Line 28"/>
          <p:cNvSpPr>
            <a:spLocks noChangeShapeType="1"/>
          </p:cNvSpPr>
          <p:nvPr/>
        </p:nvSpPr>
        <p:spPr bwMode="auto">
          <a:xfrm flipV="1">
            <a:off x="3378955" y="5889811"/>
            <a:ext cx="389214" cy="103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Text Box 64"/>
          <p:cNvSpPr txBox="1">
            <a:spLocks noChangeArrowheads="1"/>
          </p:cNvSpPr>
          <p:nvPr/>
        </p:nvSpPr>
        <p:spPr bwMode="auto">
          <a:xfrm>
            <a:off x="3850924" y="5695575"/>
            <a:ext cx="33835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tx1"/>
                </a:solidFill>
              </a:rPr>
              <a:t>Depends on </a:t>
            </a:r>
            <a:r>
              <a:rPr lang="en-US" sz="16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sz="1600" baseline="-25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Gc</a:t>
            </a:r>
            <a:r>
              <a:rPr lang="en-US" sz="1600" dirty="0" smtClean="0">
                <a:solidFill>
                  <a:schemeClr val="tx1"/>
                </a:solidFill>
              </a:rPr>
              <a:t> only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7" name="Line 28"/>
          <p:cNvSpPr>
            <a:spLocks noChangeShapeType="1"/>
          </p:cNvSpPr>
          <p:nvPr/>
        </p:nvSpPr>
        <p:spPr bwMode="auto">
          <a:xfrm flipV="1">
            <a:off x="3393896" y="6293218"/>
            <a:ext cx="389214" cy="103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" name="Text Box 64"/>
          <p:cNvSpPr txBox="1">
            <a:spLocks noChangeArrowheads="1"/>
          </p:cNvSpPr>
          <p:nvPr/>
        </p:nvSpPr>
        <p:spPr bwMode="auto">
          <a:xfrm>
            <a:off x="3865866" y="6096000"/>
            <a:ext cx="5606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tx1"/>
                </a:solidFill>
              </a:rPr>
              <a:t>Depends on more parameters (strongest impurities)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Line 28"/>
          <p:cNvSpPr>
            <a:spLocks noChangeShapeType="1"/>
          </p:cNvSpPr>
          <p:nvPr/>
        </p:nvSpPr>
        <p:spPr bwMode="auto">
          <a:xfrm>
            <a:off x="498300" y="6658813"/>
            <a:ext cx="40957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3" name="Text Box 64"/>
          <p:cNvSpPr txBox="1">
            <a:spLocks noChangeArrowheads="1"/>
          </p:cNvSpPr>
          <p:nvPr/>
        </p:nvSpPr>
        <p:spPr bwMode="auto">
          <a:xfrm>
            <a:off x="877627" y="6489564"/>
            <a:ext cx="76089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Disordered induced toughening relevant fo</a:t>
            </a:r>
            <a:r>
              <a:rPr lang="en-US" sz="1600" dirty="0" smtClean="0">
                <a:solidFill>
                  <a:srgbClr val="FF0000"/>
                </a:solidFill>
              </a:rPr>
              <a:t>r the design of stronger solids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8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90" y="1448651"/>
            <a:ext cx="2873018" cy="3048650"/>
          </a:xfrm>
          <a:prstGeom prst="rect">
            <a:avLst/>
          </a:prstGeom>
        </p:spPr>
      </p:pic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Titre 1"/>
          <p:cNvSpPr txBox="1">
            <a:spLocks/>
          </p:cNvSpPr>
          <p:nvPr/>
        </p:nvSpPr>
        <p:spPr bwMode="auto">
          <a:xfrm>
            <a:off x="990545" y="513754"/>
            <a:ext cx="71453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600" dirty="0" smtClean="0">
                <a:solidFill>
                  <a:srgbClr val="FF0000"/>
                </a:solidFill>
              </a:rPr>
              <a:t>Peeling of </a:t>
            </a:r>
            <a:r>
              <a:rPr lang="en-US" sz="2600" dirty="0" smtClean="0">
                <a:solidFill>
                  <a:srgbClr val="FF0000"/>
                </a:solidFill>
              </a:rPr>
              <a:t>heterogeneous </a:t>
            </a:r>
            <a:r>
              <a:rPr lang="en-US" sz="2600" dirty="0">
                <a:solidFill>
                  <a:srgbClr val="FF0000"/>
                </a:solidFill>
              </a:rPr>
              <a:t>adhesives</a:t>
            </a:r>
          </a:p>
        </p:txBody>
      </p:sp>
      <p:sp>
        <p:nvSpPr>
          <p:cNvPr id="28679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5" name="Groupe 28"/>
          <p:cNvGrpSpPr/>
          <p:nvPr/>
        </p:nvGrpSpPr>
        <p:grpSpPr>
          <a:xfrm>
            <a:off x="2297259" y="3439458"/>
            <a:ext cx="76200" cy="76200"/>
            <a:chOff x="685800" y="1600200"/>
            <a:chExt cx="76200" cy="76200"/>
          </a:xfrm>
        </p:grpSpPr>
        <p:cxnSp>
          <p:nvCxnSpPr>
            <p:cNvPr id="26" name="Connecteur droit 25"/>
            <p:cNvCxnSpPr/>
            <p:nvPr/>
          </p:nvCxnSpPr>
          <p:spPr>
            <a:xfrm rot="16200000" flipH="1">
              <a:off x="685800" y="1600200"/>
              <a:ext cx="76200" cy="762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7" name="Connecteur droit 26"/>
            <p:cNvCxnSpPr/>
            <p:nvPr/>
          </p:nvCxnSpPr>
          <p:spPr>
            <a:xfrm rot="5400000">
              <a:off x="685800" y="1600200"/>
              <a:ext cx="76200" cy="762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8" name="ZoneTexte 27"/>
          <p:cNvSpPr txBox="1"/>
          <p:nvPr/>
        </p:nvSpPr>
        <p:spPr>
          <a:xfrm>
            <a:off x="2297259" y="3439458"/>
            <a:ext cx="308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1524643" y="2883084"/>
            <a:ext cx="792088" cy="57606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0" name="ZoneTexte 29"/>
          <p:cNvSpPr txBox="1"/>
          <p:nvPr/>
        </p:nvSpPr>
        <p:spPr>
          <a:xfrm>
            <a:off x="1884683" y="2955092"/>
            <a:ext cx="40754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</a:t>
            </a:r>
            <a:r>
              <a:rPr kumimoji="0" lang="fr-FR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(z)</a:t>
            </a:r>
            <a:endParaRPr kumimoji="0" lang="fr-FR" sz="13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941859" y="2330668"/>
            <a:ext cx="1656184" cy="86409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32" name="Connecteur droit avec flèche 31"/>
          <p:cNvCxnSpPr/>
          <p:nvPr/>
        </p:nvCxnSpPr>
        <p:spPr>
          <a:xfrm>
            <a:off x="956963" y="3251508"/>
            <a:ext cx="1863824" cy="128776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3" name="ZoneTexte 32"/>
          <p:cNvSpPr txBox="1"/>
          <p:nvPr/>
        </p:nvSpPr>
        <p:spPr>
          <a:xfrm>
            <a:off x="2388739" y="2090996"/>
            <a:ext cx="2407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748779" y="4251236"/>
            <a:ext cx="248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39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28692"/>
              </p:ext>
            </p:extLst>
          </p:nvPr>
        </p:nvGraphicFramePr>
        <p:xfrm>
          <a:off x="4149308" y="2241787"/>
          <a:ext cx="4025900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95" name="Équation" r:id="rId5" imgW="2212560" imgH="429480" progId="Equation.3">
                  <p:embed/>
                </p:oleObj>
              </mc:Choice>
              <mc:Fallback>
                <p:oleObj name="Équation" r:id="rId5" imgW="2212560" imgH="42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9308" y="2241787"/>
                        <a:ext cx="4025900" cy="804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4078942" y="1432398"/>
            <a:ext cx="46074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Equation </a:t>
            </a:r>
            <a:r>
              <a:rPr lang="en-US" sz="1600" dirty="0">
                <a:solidFill>
                  <a:schemeClr val="tx1"/>
                </a:solidFill>
              </a:rPr>
              <a:t>of motion </a:t>
            </a:r>
            <a:r>
              <a:rPr lang="en-US" sz="1600" dirty="0" smtClean="0">
                <a:solidFill>
                  <a:schemeClr val="tx1"/>
                </a:solidFill>
              </a:rPr>
              <a:t>of </a:t>
            </a:r>
            <a:r>
              <a:rPr lang="en-US" sz="1600" dirty="0">
                <a:solidFill>
                  <a:schemeClr val="tx1"/>
                </a:solidFill>
              </a:rPr>
              <a:t>the peeling front</a:t>
            </a: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. Toughening and asymmetry in peeling of heterogeneous adhesives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545315" y="1287930"/>
            <a:ext cx="1280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0" dirty="0" err="1" smtClean="0">
                <a:solidFill>
                  <a:srgbClr val="3366FF"/>
                </a:solidFill>
              </a:rPr>
              <a:t>F</a:t>
            </a:r>
            <a:r>
              <a:rPr lang="fr-FR" sz="1600" b="0" baseline="-25000" dirty="0" err="1" smtClean="0">
                <a:solidFill>
                  <a:srgbClr val="3366FF"/>
                </a:solidFill>
              </a:rPr>
              <a:t>p</a:t>
            </a:r>
            <a:endParaRPr lang="fr-FR" sz="1600" b="0" baseline="-25000" dirty="0">
              <a:solidFill>
                <a:srgbClr val="3366FF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070672" y="1731411"/>
            <a:ext cx="2100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1"/>
                </a:solidFill>
              </a:rPr>
              <a:t>Van Karman plate </a:t>
            </a:r>
            <a:r>
              <a:rPr lang="fr-FR" sz="1200" i="1" dirty="0" err="1" smtClean="0">
                <a:solidFill>
                  <a:schemeClr val="tx1"/>
                </a:solidFill>
              </a:rPr>
              <a:t>theory</a:t>
            </a:r>
            <a:endParaRPr lang="fr-FR" sz="1200" i="1" dirty="0" smtClean="0">
              <a:solidFill>
                <a:schemeClr val="tx1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4065462" y="3129154"/>
            <a:ext cx="2034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u="sng" dirty="0" smtClean="0">
                <a:solidFill>
                  <a:srgbClr val="000000"/>
                </a:solidFill>
              </a:rPr>
              <a:t>Local </a:t>
            </a:r>
            <a:r>
              <a:rPr lang="fr-FR" sz="1600" b="0" u="sng" dirty="0" err="1" smtClean="0">
                <a:solidFill>
                  <a:srgbClr val="000000"/>
                </a:solidFill>
              </a:rPr>
              <a:t>driving</a:t>
            </a:r>
            <a:r>
              <a:rPr lang="fr-FR" sz="1600" b="0" u="sng" dirty="0" smtClean="0">
                <a:solidFill>
                  <a:srgbClr val="000000"/>
                </a:solidFill>
              </a:rPr>
              <a:t> force:</a:t>
            </a:r>
            <a:endParaRPr lang="fr-FR" sz="1600" b="0" u="sng" dirty="0">
              <a:solidFill>
                <a:srgbClr val="000000"/>
              </a:solidFill>
            </a:endParaRPr>
          </a:p>
        </p:txBody>
      </p:sp>
      <p:graphicFrame>
        <p:nvGraphicFramePr>
          <p:cNvPr id="44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366733"/>
              </p:ext>
            </p:extLst>
          </p:nvPr>
        </p:nvGraphicFramePr>
        <p:xfrm>
          <a:off x="6092533" y="3036857"/>
          <a:ext cx="3060799" cy="601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96" name="Équation" r:id="rId7" imgW="2184840" imgH="420480" progId="Equation.3">
                  <p:embed/>
                </p:oleObj>
              </mc:Choice>
              <mc:Fallback>
                <p:oleObj name="Équation" r:id="rId7" imgW="2184840" imgH="420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533" y="3036857"/>
                        <a:ext cx="3060799" cy="6019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114"/>
          <p:cNvSpPr txBox="1">
            <a:spLocks noChangeArrowheads="1"/>
          </p:cNvSpPr>
          <p:nvPr/>
        </p:nvSpPr>
        <p:spPr bwMode="auto">
          <a:xfrm>
            <a:off x="6775711" y="1748119"/>
            <a:ext cx="22786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L</a:t>
            </a:r>
            <a:r>
              <a:rPr lang="fr-FR" sz="1200" i="1" dirty="0" smtClean="0">
                <a:solidFill>
                  <a:srgbClr val="000000"/>
                </a:solidFill>
              </a:rPr>
              <a:t>. </a:t>
            </a:r>
            <a:r>
              <a:rPr lang="fr-FR" sz="1200" i="1" dirty="0" smtClean="0">
                <a:solidFill>
                  <a:srgbClr val="000000"/>
                </a:solidFill>
              </a:rPr>
              <a:t>Ponson et al. </a:t>
            </a:r>
            <a:r>
              <a:rPr lang="fr-FR" sz="1200" i="1" dirty="0" smtClean="0">
                <a:solidFill>
                  <a:srgbClr val="000000"/>
                </a:solidFill>
              </a:rPr>
              <a:t>(2013)</a:t>
            </a:r>
            <a:endParaRPr lang="fr-FR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6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90" y="1448651"/>
            <a:ext cx="2873018" cy="3048650"/>
          </a:xfrm>
          <a:prstGeom prst="rect">
            <a:avLst/>
          </a:prstGeom>
        </p:spPr>
      </p:pic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Titre 1"/>
          <p:cNvSpPr txBox="1">
            <a:spLocks/>
          </p:cNvSpPr>
          <p:nvPr/>
        </p:nvSpPr>
        <p:spPr bwMode="auto">
          <a:xfrm>
            <a:off x="990545" y="513754"/>
            <a:ext cx="71453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600" dirty="0" smtClean="0">
                <a:solidFill>
                  <a:srgbClr val="FF0000"/>
                </a:solidFill>
              </a:rPr>
              <a:t>Peeling of </a:t>
            </a:r>
            <a:r>
              <a:rPr lang="en-US" sz="2600" dirty="0" smtClean="0">
                <a:solidFill>
                  <a:srgbClr val="FF0000"/>
                </a:solidFill>
              </a:rPr>
              <a:t>heterogeneous </a:t>
            </a:r>
            <a:r>
              <a:rPr lang="en-US" sz="2600" dirty="0">
                <a:solidFill>
                  <a:srgbClr val="FF0000"/>
                </a:solidFill>
              </a:rPr>
              <a:t>adhesives</a:t>
            </a:r>
          </a:p>
        </p:txBody>
      </p:sp>
      <p:sp>
        <p:nvSpPr>
          <p:cNvPr id="28679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5" name="Groupe 28"/>
          <p:cNvGrpSpPr/>
          <p:nvPr/>
        </p:nvGrpSpPr>
        <p:grpSpPr>
          <a:xfrm>
            <a:off x="2297259" y="3439458"/>
            <a:ext cx="76200" cy="76200"/>
            <a:chOff x="685800" y="1600200"/>
            <a:chExt cx="76200" cy="76200"/>
          </a:xfrm>
        </p:grpSpPr>
        <p:cxnSp>
          <p:nvCxnSpPr>
            <p:cNvPr id="26" name="Connecteur droit 25"/>
            <p:cNvCxnSpPr/>
            <p:nvPr/>
          </p:nvCxnSpPr>
          <p:spPr>
            <a:xfrm rot="16200000" flipH="1">
              <a:off x="685800" y="1600200"/>
              <a:ext cx="76200" cy="762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7" name="Connecteur droit 26"/>
            <p:cNvCxnSpPr/>
            <p:nvPr/>
          </p:nvCxnSpPr>
          <p:spPr>
            <a:xfrm rot="5400000">
              <a:off x="685800" y="1600200"/>
              <a:ext cx="76200" cy="762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8" name="ZoneTexte 27"/>
          <p:cNvSpPr txBox="1"/>
          <p:nvPr/>
        </p:nvSpPr>
        <p:spPr>
          <a:xfrm>
            <a:off x="2297259" y="3439458"/>
            <a:ext cx="308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1524643" y="2883084"/>
            <a:ext cx="792088" cy="57606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0" name="ZoneTexte 29"/>
          <p:cNvSpPr txBox="1"/>
          <p:nvPr/>
        </p:nvSpPr>
        <p:spPr>
          <a:xfrm>
            <a:off x="1884683" y="2955092"/>
            <a:ext cx="40754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</a:t>
            </a:r>
            <a:r>
              <a:rPr kumimoji="0" lang="fr-FR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(z)</a:t>
            </a:r>
            <a:endParaRPr kumimoji="0" lang="fr-FR" sz="13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941859" y="2330668"/>
            <a:ext cx="1656184" cy="86409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32" name="Connecteur droit avec flèche 31"/>
          <p:cNvCxnSpPr/>
          <p:nvPr/>
        </p:nvCxnSpPr>
        <p:spPr>
          <a:xfrm>
            <a:off x="956963" y="3251508"/>
            <a:ext cx="1863824" cy="128776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3" name="ZoneTexte 32"/>
          <p:cNvSpPr txBox="1"/>
          <p:nvPr/>
        </p:nvSpPr>
        <p:spPr>
          <a:xfrm>
            <a:off x="2388739" y="2090996"/>
            <a:ext cx="2407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748779" y="4251236"/>
            <a:ext cx="248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39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523521"/>
              </p:ext>
            </p:extLst>
          </p:nvPr>
        </p:nvGraphicFramePr>
        <p:xfrm>
          <a:off x="4149308" y="2241787"/>
          <a:ext cx="4025900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44" name="Équation" r:id="rId5" imgW="2212560" imgH="429480" progId="Equation.3">
                  <p:embed/>
                </p:oleObj>
              </mc:Choice>
              <mc:Fallback>
                <p:oleObj name="Équation" r:id="rId5" imgW="2212560" imgH="42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9308" y="2241787"/>
                        <a:ext cx="4025900" cy="804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4078942" y="1432398"/>
            <a:ext cx="46074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Equation </a:t>
            </a:r>
            <a:r>
              <a:rPr lang="en-US" sz="1600" dirty="0">
                <a:solidFill>
                  <a:schemeClr val="tx1"/>
                </a:solidFill>
              </a:rPr>
              <a:t>of motion </a:t>
            </a:r>
            <a:r>
              <a:rPr lang="en-US" sz="1600" dirty="0" smtClean="0">
                <a:solidFill>
                  <a:schemeClr val="tx1"/>
                </a:solidFill>
              </a:rPr>
              <a:t>of </a:t>
            </a:r>
            <a:r>
              <a:rPr lang="en-US" sz="1600" dirty="0">
                <a:solidFill>
                  <a:schemeClr val="tx1"/>
                </a:solidFill>
              </a:rPr>
              <a:t>the peeling front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545315" y="1287930"/>
            <a:ext cx="1280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0" dirty="0" err="1" smtClean="0">
                <a:solidFill>
                  <a:srgbClr val="3366FF"/>
                </a:solidFill>
              </a:rPr>
              <a:t>F</a:t>
            </a:r>
            <a:r>
              <a:rPr lang="fr-FR" sz="1600" b="0" baseline="-25000" dirty="0" err="1" smtClean="0">
                <a:solidFill>
                  <a:srgbClr val="3366FF"/>
                </a:solidFill>
              </a:rPr>
              <a:t>p</a:t>
            </a:r>
            <a:endParaRPr lang="fr-FR" sz="1600" b="0" baseline="-25000" dirty="0">
              <a:solidFill>
                <a:srgbClr val="3366FF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070672" y="1731411"/>
            <a:ext cx="2100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1"/>
                </a:solidFill>
              </a:rPr>
              <a:t>Van Karman plate </a:t>
            </a:r>
            <a:r>
              <a:rPr lang="fr-FR" sz="1200" i="1" dirty="0" err="1" smtClean="0">
                <a:solidFill>
                  <a:schemeClr val="tx1"/>
                </a:solidFill>
              </a:rPr>
              <a:t>theory</a:t>
            </a:r>
            <a:endParaRPr lang="fr-FR" sz="1200" i="1" dirty="0" smtClean="0">
              <a:solidFill>
                <a:schemeClr val="tx1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4065462" y="3129154"/>
            <a:ext cx="2034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u="sng" dirty="0" smtClean="0">
                <a:solidFill>
                  <a:srgbClr val="000000"/>
                </a:solidFill>
              </a:rPr>
              <a:t>Local </a:t>
            </a:r>
            <a:r>
              <a:rPr lang="fr-FR" sz="1600" b="0" u="sng" dirty="0" err="1" smtClean="0">
                <a:solidFill>
                  <a:srgbClr val="000000"/>
                </a:solidFill>
              </a:rPr>
              <a:t>driving</a:t>
            </a:r>
            <a:r>
              <a:rPr lang="fr-FR" sz="1600" b="0" u="sng" dirty="0" smtClean="0">
                <a:solidFill>
                  <a:srgbClr val="000000"/>
                </a:solidFill>
              </a:rPr>
              <a:t> force:</a:t>
            </a:r>
            <a:endParaRPr lang="fr-FR" sz="1600" b="0" u="sng" dirty="0">
              <a:solidFill>
                <a:srgbClr val="000000"/>
              </a:solidFill>
            </a:endParaRPr>
          </a:p>
        </p:txBody>
      </p:sp>
      <p:graphicFrame>
        <p:nvGraphicFramePr>
          <p:cNvPr id="44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278599"/>
              </p:ext>
            </p:extLst>
          </p:nvPr>
        </p:nvGraphicFramePr>
        <p:xfrm>
          <a:off x="6092533" y="3036857"/>
          <a:ext cx="3060799" cy="601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45" name="Équation" r:id="rId7" imgW="2184840" imgH="420480" progId="Equation.3">
                  <p:embed/>
                </p:oleObj>
              </mc:Choice>
              <mc:Fallback>
                <p:oleObj name="Équation" r:id="rId7" imgW="2184840" imgH="420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533" y="3036857"/>
                        <a:ext cx="3060799" cy="6019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648621"/>
              </p:ext>
            </p:extLst>
          </p:nvPr>
        </p:nvGraphicFramePr>
        <p:xfrm>
          <a:off x="4200806" y="4157757"/>
          <a:ext cx="174307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46" name="Équation" r:id="rId9" imgW="1244600" imgH="406400" progId="Equation.3">
                  <p:embed/>
                </p:oleObj>
              </mc:Choice>
              <mc:Fallback>
                <p:oleObj name="Équation" r:id="rId9" imgW="12446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806" y="4157757"/>
                        <a:ext cx="1743075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ZoneTexte 48"/>
          <p:cNvSpPr txBox="1"/>
          <p:nvPr/>
        </p:nvSpPr>
        <p:spPr>
          <a:xfrm>
            <a:off x="4064000" y="3804490"/>
            <a:ext cx="2372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u="sng" dirty="0" err="1" smtClean="0">
                <a:solidFill>
                  <a:srgbClr val="000000"/>
                </a:solidFill>
              </a:rPr>
              <a:t>External</a:t>
            </a:r>
            <a:r>
              <a:rPr lang="fr-FR" sz="1600" b="0" u="sng" dirty="0" smtClean="0">
                <a:solidFill>
                  <a:srgbClr val="000000"/>
                </a:solidFill>
              </a:rPr>
              <a:t> </a:t>
            </a:r>
            <a:r>
              <a:rPr lang="fr-FR" sz="1600" b="0" u="sng" dirty="0" err="1" smtClean="0">
                <a:solidFill>
                  <a:srgbClr val="000000"/>
                </a:solidFill>
              </a:rPr>
              <a:t>driving</a:t>
            </a:r>
            <a:r>
              <a:rPr lang="fr-FR" sz="1600" b="0" u="sng" dirty="0" smtClean="0">
                <a:solidFill>
                  <a:srgbClr val="000000"/>
                </a:solidFill>
              </a:rPr>
              <a:t> force:</a:t>
            </a:r>
            <a:endParaRPr lang="fr-FR" sz="1600" b="0" u="sng" dirty="0">
              <a:solidFill>
                <a:srgbClr val="000000"/>
              </a:solidFill>
            </a:endParaRPr>
          </a:p>
        </p:txBody>
      </p:sp>
      <p:graphicFrame>
        <p:nvGraphicFramePr>
          <p:cNvPr id="5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600964"/>
              </p:ext>
            </p:extLst>
          </p:nvPr>
        </p:nvGraphicFramePr>
        <p:xfrm>
          <a:off x="6859215" y="4253006"/>
          <a:ext cx="1870075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047" name="Équation" r:id="rId11" imgW="1333500" imgH="254000" progId="Equation.3">
                  <p:embed/>
                </p:oleObj>
              </mc:Choice>
              <mc:Fallback>
                <p:oleObj name="Équation" r:id="rId11" imgW="1333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9215" y="4253006"/>
                        <a:ext cx="1870075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Line 28"/>
          <p:cNvSpPr>
            <a:spLocks noChangeShapeType="1"/>
          </p:cNvSpPr>
          <p:nvPr/>
        </p:nvSpPr>
        <p:spPr bwMode="auto">
          <a:xfrm>
            <a:off x="6147647" y="4442762"/>
            <a:ext cx="576000" cy="1587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5801621" y="4497297"/>
            <a:ext cx="128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0" dirty="0" err="1" smtClean="0">
                <a:solidFill>
                  <a:srgbClr val="3366FF"/>
                </a:solidFill>
              </a:rPr>
              <a:t>Displacement</a:t>
            </a:r>
            <a:r>
              <a:rPr lang="fr-FR" sz="1200" b="0" dirty="0" smtClean="0">
                <a:solidFill>
                  <a:srgbClr val="3366FF"/>
                </a:solidFill>
              </a:rPr>
              <a:t> </a:t>
            </a:r>
            <a:r>
              <a:rPr lang="fr-FR" sz="1200" b="0" dirty="0" err="1" smtClean="0">
                <a:solidFill>
                  <a:srgbClr val="3366FF"/>
                </a:solidFill>
              </a:rPr>
              <a:t>controlled</a:t>
            </a:r>
            <a:endParaRPr lang="fr-FR" sz="1200" b="0" dirty="0">
              <a:solidFill>
                <a:srgbClr val="3366FF"/>
              </a:solidFill>
            </a:endParaRPr>
          </a:p>
        </p:txBody>
      </p:sp>
      <p:sp>
        <p:nvSpPr>
          <p:cNvPr id="38" name="Text Box 60"/>
          <p:cNvSpPr txBox="1">
            <a:spLocks noChangeArrowheads="1"/>
          </p:cNvSpPr>
          <p:nvPr/>
        </p:nvSpPr>
        <p:spPr bwMode="auto">
          <a:xfrm>
            <a:off x="349110" y="4867143"/>
            <a:ext cx="334537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chemeClr val="tx1"/>
                </a:solidFill>
              </a:rPr>
              <a:t>Hypothesis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     Quasi-static propagation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Weakly heterogeneous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Brittle system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0" name="Line 51"/>
          <p:cNvSpPr>
            <a:spLocks noChangeShapeType="1"/>
          </p:cNvSpPr>
          <p:nvPr/>
        </p:nvSpPr>
        <p:spPr bwMode="auto">
          <a:xfrm flipV="1">
            <a:off x="482926" y="5317761"/>
            <a:ext cx="417977" cy="185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Line 51"/>
          <p:cNvSpPr>
            <a:spLocks noChangeShapeType="1"/>
          </p:cNvSpPr>
          <p:nvPr/>
        </p:nvSpPr>
        <p:spPr bwMode="auto">
          <a:xfrm flipV="1">
            <a:off x="479212" y="5559369"/>
            <a:ext cx="41797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6" name="Line 51"/>
          <p:cNvSpPr>
            <a:spLocks noChangeShapeType="1"/>
          </p:cNvSpPr>
          <p:nvPr/>
        </p:nvSpPr>
        <p:spPr bwMode="auto">
          <a:xfrm flipV="1">
            <a:off x="482202" y="5816356"/>
            <a:ext cx="41797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. Toughening and asymmetry in peeling of heterogeneous adhesives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5" name="Text Box 114"/>
          <p:cNvSpPr txBox="1">
            <a:spLocks noChangeArrowheads="1"/>
          </p:cNvSpPr>
          <p:nvPr/>
        </p:nvSpPr>
        <p:spPr bwMode="auto">
          <a:xfrm>
            <a:off x="6775711" y="1748119"/>
            <a:ext cx="22786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L</a:t>
            </a:r>
            <a:r>
              <a:rPr lang="fr-FR" sz="1200" i="1" dirty="0" smtClean="0">
                <a:solidFill>
                  <a:srgbClr val="000000"/>
                </a:solidFill>
              </a:rPr>
              <a:t>. </a:t>
            </a:r>
            <a:r>
              <a:rPr lang="fr-FR" sz="1200" i="1" dirty="0" smtClean="0">
                <a:solidFill>
                  <a:srgbClr val="000000"/>
                </a:solidFill>
              </a:rPr>
              <a:t>Ponson et al. </a:t>
            </a:r>
            <a:r>
              <a:rPr lang="fr-FR" sz="1200" i="1" dirty="0" smtClean="0">
                <a:solidFill>
                  <a:srgbClr val="000000"/>
                </a:solidFill>
              </a:rPr>
              <a:t>(2013)</a:t>
            </a:r>
            <a:endParaRPr lang="fr-FR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5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90" y="1448651"/>
            <a:ext cx="2873018" cy="3048650"/>
          </a:xfrm>
          <a:prstGeom prst="rect">
            <a:avLst/>
          </a:prstGeom>
        </p:spPr>
      </p:pic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Titre 1"/>
          <p:cNvSpPr txBox="1">
            <a:spLocks/>
          </p:cNvSpPr>
          <p:nvPr/>
        </p:nvSpPr>
        <p:spPr bwMode="auto">
          <a:xfrm>
            <a:off x="990545" y="513754"/>
            <a:ext cx="71453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600" dirty="0" smtClean="0">
                <a:solidFill>
                  <a:srgbClr val="FF0000"/>
                </a:solidFill>
              </a:rPr>
              <a:t>Peeling of </a:t>
            </a:r>
            <a:r>
              <a:rPr lang="en-US" sz="2600" dirty="0" smtClean="0">
                <a:solidFill>
                  <a:srgbClr val="FF0000"/>
                </a:solidFill>
              </a:rPr>
              <a:t>heterogeneous </a:t>
            </a:r>
            <a:r>
              <a:rPr lang="en-US" sz="2600" dirty="0">
                <a:solidFill>
                  <a:srgbClr val="FF0000"/>
                </a:solidFill>
              </a:rPr>
              <a:t>adhesives</a:t>
            </a:r>
          </a:p>
        </p:txBody>
      </p:sp>
      <p:sp>
        <p:nvSpPr>
          <p:cNvPr id="28679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5" name="Groupe 28"/>
          <p:cNvGrpSpPr/>
          <p:nvPr/>
        </p:nvGrpSpPr>
        <p:grpSpPr>
          <a:xfrm>
            <a:off x="2297259" y="3439458"/>
            <a:ext cx="76200" cy="76200"/>
            <a:chOff x="685800" y="1600200"/>
            <a:chExt cx="76200" cy="76200"/>
          </a:xfrm>
        </p:grpSpPr>
        <p:cxnSp>
          <p:nvCxnSpPr>
            <p:cNvPr id="26" name="Connecteur droit 25"/>
            <p:cNvCxnSpPr/>
            <p:nvPr/>
          </p:nvCxnSpPr>
          <p:spPr>
            <a:xfrm rot="16200000" flipH="1">
              <a:off x="685800" y="1600200"/>
              <a:ext cx="76200" cy="762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7" name="Connecteur droit 26"/>
            <p:cNvCxnSpPr/>
            <p:nvPr/>
          </p:nvCxnSpPr>
          <p:spPr>
            <a:xfrm rot="5400000">
              <a:off x="685800" y="1600200"/>
              <a:ext cx="76200" cy="762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8" name="ZoneTexte 27"/>
          <p:cNvSpPr txBox="1"/>
          <p:nvPr/>
        </p:nvSpPr>
        <p:spPr>
          <a:xfrm>
            <a:off x="2297259" y="3439458"/>
            <a:ext cx="308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1524643" y="2883084"/>
            <a:ext cx="792088" cy="57606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0" name="ZoneTexte 29"/>
          <p:cNvSpPr txBox="1"/>
          <p:nvPr/>
        </p:nvSpPr>
        <p:spPr>
          <a:xfrm>
            <a:off x="1884683" y="2955092"/>
            <a:ext cx="40754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</a:t>
            </a:r>
            <a:r>
              <a:rPr kumimoji="0" lang="fr-FR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(z)</a:t>
            </a:r>
            <a:endParaRPr kumimoji="0" lang="fr-FR" sz="13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941859" y="2330668"/>
            <a:ext cx="1656184" cy="86409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32" name="Connecteur droit avec flèche 31"/>
          <p:cNvCxnSpPr/>
          <p:nvPr/>
        </p:nvCxnSpPr>
        <p:spPr>
          <a:xfrm>
            <a:off x="956963" y="3251508"/>
            <a:ext cx="1863824" cy="128776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3" name="ZoneTexte 32"/>
          <p:cNvSpPr txBox="1"/>
          <p:nvPr/>
        </p:nvSpPr>
        <p:spPr>
          <a:xfrm>
            <a:off x="2388739" y="2090996"/>
            <a:ext cx="2407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748779" y="4251236"/>
            <a:ext cx="248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39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472188"/>
              </p:ext>
            </p:extLst>
          </p:nvPr>
        </p:nvGraphicFramePr>
        <p:xfrm>
          <a:off x="4149308" y="2241787"/>
          <a:ext cx="4025900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16" name="Équation" r:id="rId5" imgW="2212560" imgH="429480" progId="Equation.3">
                  <p:embed/>
                </p:oleObj>
              </mc:Choice>
              <mc:Fallback>
                <p:oleObj name="Équation" r:id="rId5" imgW="2212560" imgH="42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9308" y="2241787"/>
                        <a:ext cx="4025900" cy="804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4078942" y="1432398"/>
            <a:ext cx="46074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Equation </a:t>
            </a:r>
            <a:r>
              <a:rPr lang="en-US" sz="1600" dirty="0">
                <a:solidFill>
                  <a:schemeClr val="tx1"/>
                </a:solidFill>
              </a:rPr>
              <a:t>of motion </a:t>
            </a:r>
            <a:r>
              <a:rPr lang="en-US" sz="1600" dirty="0" smtClean="0">
                <a:solidFill>
                  <a:schemeClr val="tx1"/>
                </a:solidFill>
              </a:rPr>
              <a:t>of </a:t>
            </a:r>
            <a:r>
              <a:rPr lang="en-US" sz="1600" dirty="0">
                <a:solidFill>
                  <a:schemeClr val="tx1"/>
                </a:solidFill>
              </a:rPr>
              <a:t>the peeling front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545315" y="1287930"/>
            <a:ext cx="1280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0" dirty="0" err="1" smtClean="0">
                <a:solidFill>
                  <a:srgbClr val="3366FF"/>
                </a:solidFill>
              </a:rPr>
              <a:t>F</a:t>
            </a:r>
            <a:r>
              <a:rPr lang="fr-FR" sz="1600" b="0" baseline="-25000" dirty="0" err="1" smtClean="0">
                <a:solidFill>
                  <a:srgbClr val="3366FF"/>
                </a:solidFill>
              </a:rPr>
              <a:t>p</a:t>
            </a:r>
            <a:endParaRPr lang="fr-FR" sz="1600" b="0" baseline="-25000" dirty="0">
              <a:solidFill>
                <a:srgbClr val="3366FF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070672" y="1731411"/>
            <a:ext cx="2100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1"/>
                </a:solidFill>
              </a:rPr>
              <a:t>Van Karman plate </a:t>
            </a:r>
            <a:r>
              <a:rPr lang="fr-FR" sz="1200" i="1" dirty="0" err="1" smtClean="0">
                <a:solidFill>
                  <a:schemeClr val="tx1"/>
                </a:solidFill>
              </a:rPr>
              <a:t>theory</a:t>
            </a:r>
            <a:endParaRPr lang="fr-FR" sz="1200" i="1" dirty="0" smtClean="0">
              <a:solidFill>
                <a:schemeClr val="tx1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4065462" y="3129154"/>
            <a:ext cx="2034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u="sng" dirty="0" smtClean="0">
                <a:solidFill>
                  <a:srgbClr val="000000"/>
                </a:solidFill>
              </a:rPr>
              <a:t>Local </a:t>
            </a:r>
            <a:r>
              <a:rPr lang="fr-FR" sz="1600" b="0" u="sng" dirty="0" err="1" smtClean="0">
                <a:solidFill>
                  <a:srgbClr val="000000"/>
                </a:solidFill>
              </a:rPr>
              <a:t>driving</a:t>
            </a:r>
            <a:r>
              <a:rPr lang="fr-FR" sz="1600" b="0" u="sng" dirty="0" smtClean="0">
                <a:solidFill>
                  <a:srgbClr val="000000"/>
                </a:solidFill>
              </a:rPr>
              <a:t> force:</a:t>
            </a:r>
            <a:endParaRPr lang="fr-FR" sz="1600" b="0" u="sng" dirty="0">
              <a:solidFill>
                <a:srgbClr val="000000"/>
              </a:solidFill>
            </a:endParaRPr>
          </a:p>
        </p:txBody>
      </p:sp>
      <p:graphicFrame>
        <p:nvGraphicFramePr>
          <p:cNvPr id="44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06401"/>
              </p:ext>
            </p:extLst>
          </p:nvPr>
        </p:nvGraphicFramePr>
        <p:xfrm>
          <a:off x="6092533" y="3036857"/>
          <a:ext cx="3060799" cy="601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17" name="Équation" r:id="rId7" imgW="2184840" imgH="420480" progId="Equation.3">
                  <p:embed/>
                </p:oleObj>
              </mc:Choice>
              <mc:Fallback>
                <p:oleObj name="Équation" r:id="rId7" imgW="2184840" imgH="420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533" y="3036857"/>
                        <a:ext cx="3060799" cy="6019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909922"/>
              </p:ext>
            </p:extLst>
          </p:nvPr>
        </p:nvGraphicFramePr>
        <p:xfrm>
          <a:off x="4200806" y="4157757"/>
          <a:ext cx="174307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18" name="Équation" r:id="rId9" imgW="1244600" imgH="406400" progId="Equation.3">
                  <p:embed/>
                </p:oleObj>
              </mc:Choice>
              <mc:Fallback>
                <p:oleObj name="Équation" r:id="rId9" imgW="12446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806" y="4157757"/>
                        <a:ext cx="1743075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ZoneTexte 48"/>
          <p:cNvSpPr txBox="1"/>
          <p:nvPr/>
        </p:nvSpPr>
        <p:spPr>
          <a:xfrm>
            <a:off x="4064000" y="3804490"/>
            <a:ext cx="2372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u="sng" dirty="0" err="1" smtClean="0">
                <a:solidFill>
                  <a:srgbClr val="000000"/>
                </a:solidFill>
              </a:rPr>
              <a:t>External</a:t>
            </a:r>
            <a:r>
              <a:rPr lang="fr-FR" sz="1600" b="0" u="sng" dirty="0" smtClean="0">
                <a:solidFill>
                  <a:srgbClr val="000000"/>
                </a:solidFill>
              </a:rPr>
              <a:t> </a:t>
            </a:r>
            <a:r>
              <a:rPr lang="fr-FR" sz="1600" b="0" u="sng" dirty="0" err="1" smtClean="0">
                <a:solidFill>
                  <a:srgbClr val="000000"/>
                </a:solidFill>
              </a:rPr>
              <a:t>driving</a:t>
            </a:r>
            <a:r>
              <a:rPr lang="fr-FR" sz="1600" b="0" u="sng" dirty="0" smtClean="0">
                <a:solidFill>
                  <a:srgbClr val="000000"/>
                </a:solidFill>
              </a:rPr>
              <a:t> force:</a:t>
            </a:r>
            <a:endParaRPr lang="fr-FR" sz="1600" b="0" u="sng" dirty="0">
              <a:solidFill>
                <a:srgbClr val="000000"/>
              </a:solidFill>
            </a:endParaRPr>
          </a:p>
        </p:txBody>
      </p:sp>
      <p:graphicFrame>
        <p:nvGraphicFramePr>
          <p:cNvPr id="5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226037"/>
              </p:ext>
            </p:extLst>
          </p:nvPr>
        </p:nvGraphicFramePr>
        <p:xfrm>
          <a:off x="6859215" y="4253006"/>
          <a:ext cx="1870075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19" name="Équation" r:id="rId11" imgW="1333500" imgH="254000" progId="Equation.3">
                  <p:embed/>
                </p:oleObj>
              </mc:Choice>
              <mc:Fallback>
                <p:oleObj name="Équation" r:id="rId11" imgW="1333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9215" y="4253006"/>
                        <a:ext cx="1870075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Line 28"/>
          <p:cNvSpPr>
            <a:spLocks noChangeShapeType="1"/>
          </p:cNvSpPr>
          <p:nvPr/>
        </p:nvSpPr>
        <p:spPr bwMode="auto">
          <a:xfrm>
            <a:off x="6147647" y="4442762"/>
            <a:ext cx="576000" cy="1587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5801621" y="4497297"/>
            <a:ext cx="128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0" dirty="0" err="1" smtClean="0">
                <a:solidFill>
                  <a:srgbClr val="3366FF"/>
                </a:solidFill>
              </a:rPr>
              <a:t>Displacement</a:t>
            </a:r>
            <a:r>
              <a:rPr lang="fr-FR" sz="1200" b="0" dirty="0" smtClean="0">
                <a:solidFill>
                  <a:srgbClr val="3366FF"/>
                </a:solidFill>
              </a:rPr>
              <a:t> </a:t>
            </a:r>
            <a:r>
              <a:rPr lang="fr-FR" sz="1200" b="0" dirty="0" err="1" smtClean="0">
                <a:solidFill>
                  <a:srgbClr val="3366FF"/>
                </a:solidFill>
              </a:rPr>
              <a:t>controlled</a:t>
            </a:r>
            <a:endParaRPr lang="fr-FR" sz="1200" b="0" dirty="0">
              <a:solidFill>
                <a:srgbClr val="3366FF"/>
              </a:solidFill>
            </a:endParaRPr>
          </a:p>
        </p:txBody>
      </p:sp>
      <p:graphicFrame>
        <p:nvGraphicFramePr>
          <p:cNvPr id="38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248033"/>
              </p:ext>
            </p:extLst>
          </p:nvPr>
        </p:nvGraphicFramePr>
        <p:xfrm>
          <a:off x="258950" y="5129682"/>
          <a:ext cx="11144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20" name="Équation" r:id="rId13" imgW="787400" imgH="215900" progId="Equation.3">
                  <p:embed/>
                </p:oleObj>
              </mc:Choice>
              <mc:Fallback>
                <p:oleObj name="Équation" r:id="rId13" imgW="787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950" y="5129682"/>
                        <a:ext cx="1114425" cy="304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ZoneTexte 39"/>
          <p:cNvSpPr txBox="1"/>
          <p:nvPr/>
        </p:nvSpPr>
        <p:spPr>
          <a:xfrm>
            <a:off x="168805" y="4745785"/>
            <a:ext cx="2575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u="sng" dirty="0" smtClean="0">
                <a:solidFill>
                  <a:srgbClr val="000000"/>
                </a:solidFill>
              </a:rPr>
              <a:t>Local </a:t>
            </a:r>
            <a:r>
              <a:rPr lang="fr-FR" sz="1600" b="0" u="sng" dirty="0" err="1" smtClean="0">
                <a:solidFill>
                  <a:srgbClr val="000000"/>
                </a:solidFill>
              </a:rPr>
              <a:t>field</a:t>
            </a:r>
            <a:r>
              <a:rPr lang="fr-FR" sz="1600" b="0" u="sng" dirty="0" smtClean="0">
                <a:solidFill>
                  <a:srgbClr val="000000"/>
                </a:solidFill>
              </a:rPr>
              <a:t> of </a:t>
            </a:r>
            <a:r>
              <a:rPr lang="fr-FR" sz="1600" b="0" u="sng" dirty="0" err="1" smtClean="0">
                <a:solidFill>
                  <a:srgbClr val="000000"/>
                </a:solidFill>
              </a:rPr>
              <a:t>resistance</a:t>
            </a:r>
            <a:r>
              <a:rPr lang="fr-FR" sz="1600" b="0" u="sng" dirty="0" smtClean="0">
                <a:solidFill>
                  <a:srgbClr val="000000"/>
                </a:solidFill>
              </a:rPr>
              <a:t>:</a:t>
            </a:r>
            <a:endParaRPr lang="fr-FR" sz="1600" b="0" u="sng" dirty="0">
              <a:solidFill>
                <a:srgbClr val="000000"/>
              </a:solidFill>
            </a:endParaRPr>
          </a:p>
        </p:txBody>
      </p:sp>
      <p:graphicFrame>
        <p:nvGraphicFramePr>
          <p:cNvPr id="42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856591"/>
              </p:ext>
            </p:extLst>
          </p:nvPr>
        </p:nvGraphicFramePr>
        <p:xfrm>
          <a:off x="254187" y="5447182"/>
          <a:ext cx="11334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21" name="Équation" r:id="rId15" imgW="800100" imgH="215900" progId="Equation.3">
                  <p:embed/>
                </p:oleObj>
              </mc:Choice>
              <mc:Fallback>
                <p:oleObj name="Équation" r:id="rId15" imgW="8001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187" y="5447182"/>
                        <a:ext cx="1133475" cy="304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ZoneTexte 45"/>
          <p:cNvSpPr txBox="1"/>
          <p:nvPr/>
        </p:nvSpPr>
        <p:spPr>
          <a:xfrm>
            <a:off x="1382030" y="5122302"/>
            <a:ext cx="2677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>
                <a:solidFill>
                  <a:srgbClr val="000000"/>
                </a:solidFill>
              </a:rPr>
              <a:t>i</a:t>
            </a:r>
            <a:r>
              <a:rPr lang="fr-FR" sz="1400" b="0" dirty="0" smtClean="0">
                <a:solidFill>
                  <a:srgbClr val="000000"/>
                </a:solidFill>
              </a:rPr>
              <a:t>f M </a:t>
            </a:r>
            <a:r>
              <a:rPr lang="fr-FR" sz="1400" b="0" dirty="0" err="1" smtClean="0">
                <a:solidFill>
                  <a:srgbClr val="000000"/>
                </a:solidFill>
              </a:rPr>
              <a:t>belongs</a:t>
            </a:r>
            <a:r>
              <a:rPr lang="fr-FR" sz="1400" b="0" dirty="0" smtClean="0">
                <a:solidFill>
                  <a:srgbClr val="000000"/>
                </a:solidFill>
              </a:rPr>
              <a:t> to </a:t>
            </a:r>
            <a:r>
              <a:rPr lang="fr-FR" sz="1400" b="0" dirty="0">
                <a:solidFill>
                  <a:srgbClr val="000000"/>
                </a:solidFill>
              </a:rPr>
              <a:t>a</a:t>
            </a:r>
            <a:r>
              <a:rPr lang="fr-FR" sz="1400" b="0" dirty="0" smtClean="0">
                <a:solidFill>
                  <a:srgbClr val="000000"/>
                </a:solidFill>
              </a:rPr>
              <a:t> </a:t>
            </a:r>
            <a:r>
              <a:rPr lang="fr-FR" sz="1400" b="0" dirty="0" err="1" smtClean="0">
                <a:solidFill>
                  <a:srgbClr val="000000"/>
                </a:solidFill>
              </a:rPr>
              <a:t>pinning</a:t>
            </a:r>
            <a:r>
              <a:rPr lang="fr-FR" sz="1400" b="0" dirty="0" smtClean="0">
                <a:solidFill>
                  <a:srgbClr val="000000"/>
                </a:solidFill>
              </a:rPr>
              <a:t> site</a:t>
            </a:r>
            <a:endParaRPr lang="fr-FR" sz="1400" b="0" dirty="0">
              <a:solidFill>
                <a:srgbClr val="000000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1385020" y="5409171"/>
            <a:ext cx="1027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err="1" smtClean="0">
                <a:solidFill>
                  <a:srgbClr val="000000"/>
                </a:solidFill>
              </a:rPr>
              <a:t>elsewhere</a:t>
            </a:r>
            <a:endParaRPr lang="fr-FR" sz="1400" b="0" dirty="0">
              <a:solidFill>
                <a:srgbClr val="000000"/>
              </a:solidFill>
            </a:endParaRPr>
          </a:p>
        </p:txBody>
      </p:sp>
      <p:graphicFrame>
        <p:nvGraphicFramePr>
          <p:cNvPr id="54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69229"/>
              </p:ext>
            </p:extLst>
          </p:nvPr>
        </p:nvGraphicFramePr>
        <p:xfrm>
          <a:off x="2691093" y="4788463"/>
          <a:ext cx="82708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22" name="Équation" r:id="rId17" imgW="584200" imgH="215900" progId="Equation.3">
                  <p:embed/>
                </p:oleObj>
              </mc:Choice>
              <mc:Fallback>
                <p:oleObj name="Équation" r:id="rId17" imgW="584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1093" y="4788463"/>
                        <a:ext cx="827088" cy="304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. Toughening and asymmetry in peeling of heterogeneous adhesives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7" name="Text Box 114"/>
          <p:cNvSpPr txBox="1">
            <a:spLocks noChangeArrowheads="1"/>
          </p:cNvSpPr>
          <p:nvPr/>
        </p:nvSpPr>
        <p:spPr bwMode="auto">
          <a:xfrm>
            <a:off x="6775711" y="1748119"/>
            <a:ext cx="22786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L</a:t>
            </a:r>
            <a:r>
              <a:rPr lang="fr-FR" sz="1200" i="1" dirty="0" smtClean="0">
                <a:solidFill>
                  <a:srgbClr val="000000"/>
                </a:solidFill>
              </a:rPr>
              <a:t>. </a:t>
            </a:r>
            <a:r>
              <a:rPr lang="fr-FR" sz="1200" i="1" dirty="0" smtClean="0">
                <a:solidFill>
                  <a:srgbClr val="000000"/>
                </a:solidFill>
              </a:rPr>
              <a:t>Ponson et al. </a:t>
            </a:r>
            <a:r>
              <a:rPr lang="fr-FR" sz="1200" i="1" dirty="0" smtClean="0">
                <a:solidFill>
                  <a:srgbClr val="000000"/>
                </a:solidFill>
              </a:rPr>
              <a:t>(2013)</a:t>
            </a:r>
            <a:endParaRPr lang="fr-FR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7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90" y="1448651"/>
            <a:ext cx="2873018" cy="3048650"/>
          </a:xfrm>
          <a:prstGeom prst="rect">
            <a:avLst/>
          </a:prstGeom>
        </p:spPr>
      </p:pic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Titre 1"/>
          <p:cNvSpPr txBox="1">
            <a:spLocks/>
          </p:cNvSpPr>
          <p:nvPr/>
        </p:nvSpPr>
        <p:spPr bwMode="auto">
          <a:xfrm>
            <a:off x="990545" y="513754"/>
            <a:ext cx="71453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600" dirty="0" smtClean="0">
                <a:solidFill>
                  <a:srgbClr val="FF0000"/>
                </a:solidFill>
              </a:rPr>
              <a:t>Peeling of </a:t>
            </a:r>
            <a:r>
              <a:rPr lang="en-US" sz="2600" dirty="0" smtClean="0">
                <a:solidFill>
                  <a:srgbClr val="FF0000"/>
                </a:solidFill>
              </a:rPr>
              <a:t>heterogeneous </a:t>
            </a:r>
            <a:r>
              <a:rPr lang="en-US" sz="2600" dirty="0">
                <a:solidFill>
                  <a:srgbClr val="FF0000"/>
                </a:solidFill>
              </a:rPr>
              <a:t>adhesives</a:t>
            </a:r>
          </a:p>
        </p:txBody>
      </p:sp>
      <p:sp>
        <p:nvSpPr>
          <p:cNvPr id="28679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5" name="Groupe 28"/>
          <p:cNvGrpSpPr/>
          <p:nvPr/>
        </p:nvGrpSpPr>
        <p:grpSpPr>
          <a:xfrm>
            <a:off x="2297259" y="3439458"/>
            <a:ext cx="76200" cy="76200"/>
            <a:chOff x="685800" y="1600200"/>
            <a:chExt cx="76200" cy="76200"/>
          </a:xfrm>
        </p:grpSpPr>
        <p:cxnSp>
          <p:nvCxnSpPr>
            <p:cNvPr id="26" name="Connecteur droit 25"/>
            <p:cNvCxnSpPr/>
            <p:nvPr/>
          </p:nvCxnSpPr>
          <p:spPr>
            <a:xfrm rot="16200000" flipH="1">
              <a:off x="685800" y="1600200"/>
              <a:ext cx="76200" cy="762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7" name="Connecteur droit 26"/>
            <p:cNvCxnSpPr/>
            <p:nvPr/>
          </p:nvCxnSpPr>
          <p:spPr>
            <a:xfrm rot="5400000">
              <a:off x="685800" y="1600200"/>
              <a:ext cx="76200" cy="762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8" name="ZoneTexte 27"/>
          <p:cNvSpPr txBox="1"/>
          <p:nvPr/>
        </p:nvSpPr>
        <p:spPr>
          <a:xfrm>
            <a:off x="2297259" y="3439458"/>
            <a:ext cx="308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1524643" y="2883084"/>
            <a:ext cx="792088" cy="57606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0" name="ZoneTexte 29"/>
          <p:cNvSpPr txBox="1"/>
          <p:nvPr/>
        </p:nvSpPr>
        <p:spPr>
          <a:xfrm>
            <a:off x="1884683" y="2955092"/>
            <a:ext cx="40754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</a:t>
            </a:r>
            <a:r>
              <a:rPr kumimoji="0" lang="fr-FR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(z)</a:t>
            </a:r>
            <a:endParaRPr kumimoji="0" lang="fr-FR" sz="13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941859" y="2330668"/>
            <a:ext cx="1656184" cy="86409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32" name="Connecteur droit avec flèche 31"/>
          <p:cNvCxnSpPr/>
          <p:nvPr/>
        </p:nvCxnSpPr>
        <p:spPr>
          <a:xfrm>
            <a:off x="956963" y="3251508"/>
            <a:ext cx="1863824" cy="128776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3" name="ZoneTexte 32"/>
          <p:cNvSpPr txBox="1"/>
          <p:nvPr/>
        </p:nvSpPr>
        <p:spPr>
          <a:xfrm>
            <a:off x="2388739" y="2090996"/>
            <a:ext cx="2407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748779" y="4251236"/>
            <a:ext cx="248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39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283936"/>
              </p:ext>
            </p:extLst>
          </p:nvPr>
        </p:nvGraphicFramePr>
        <p:xfrm>
          <a:off x="4149308" y="2241787"/>
          <a:ext cx="4025900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40" name="Équation" r:id="rId5" imgW="2212560" imgH="429480" progId="Equation.3">
                  <p:embed/>
                </p:oleObj>
              </mc:Choice>
              <mc:Fallback>
                <p:oleObj name="Équation" r:id="rId5" imgW="2212560" imgH="42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9308" y="2241787"/>
                        <a:ext cx="4025900" cy="804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4078942" y="1432398"/>
            <a:ext cx="46074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Equation </a:t>
            </a:r>
            <a:r>
              <a:rPr lang="en-US" sz="1600" dirty="0">
                <a:solidFill>
                  <a:schemeClr val="tx1"/>
                </a:solidFill>
              </a:rPr>
              <a:t>of motion </a:t>
            </a:r>
            <a:r>
              <a:rPr lang="en-US" sz="1600" dirty="0" smtClean="0">
                <a:solidFill>
                  <a:schemeClr val="tx1"/>
                </a:solidFill>
              </a:rPr>
              <a:t>of </a:t>
            </a:r>
            <a:r>
              <a:rPr lang="en-US" sz="1600" dirty="0">
                <a:solidFill>
                  <a:schemeClr val="tx1"/>
                </a:solidFill>
              </a:rPr>
              <a:t>the peeling front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545315" y="1287930"/>
            <a:ext cx="1280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0" dirty="0" err="1" smtClean="0">
                <a:solidFill>
                  <a:srgbClr val="3366FF"/>
                </a:solidFill>
              </a:rPr>
              <a:t>F</a:t>
            </a:r>
            <a:r>
              <a:rPr lang="fr-FR" sz="1600" b="0" baseline="-25000" dirty="0" err="1" smtClean="0">
                <a:solidFill>
                  <a:srgbClr val="3366FF"/>
                </a:solidFill>
              </a:rPr>
              <a:t>p</a:t>
            </a:r>
            <a:endParaRPr lang="fr-FR" sz="1600" b="0" baseline="-25000" dirty="0">
              <a:solidFill>
                <a:srgbClr val="3366FF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070672" y="1731411"/>
            <a:ext cx="2100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1"/>
                </a:solidFill>
              </a:rPr>
              <a:t>Van Karman plate </a:t>
            </a:r>
            <a:r>
              <a:rPr lang="fr-FR" sz="1200" i="1" dirty="0" err="1" smtClean="0">
                <a:solidFill>
                  <a:schemeClr val="tx1"/>
                </a:solidFill>
              </a:rPr>
              <a:t>theory</a:t>
            </a:r>
            <a:endParaRPr lang="fr-FR" sz="1200" i="1" dirty="0" smtClean="0">
              <a:solidFill>
                <a:schemeClr val="tx1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4065462" y="3129154"/>
            <a:ext cx="2034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u="sng" dirty="0" smtClean="0">
                <a:solidFill>
                  <a:srgbClr val="000000"/>
                </a:solidFill>
              </a:rPr>
              <a:t>Local </a:t>
            </a:r>
            <a:r>
              <a:rPr lang="fr-FR" sz="1600" b="0" u="sng" dirty="0" err="1" smtClean="0">
                <a:solidFill>
                  <a:srgbClr val="000000"/>
                </a:solidFill>
              </a:rPr>
              <a:t>driving</a:t>
            </a:r>
            <a:r>
              <a:rPr lang="fr-FR" sz="1600" b="0" u="sng" dirty="0" smtClean="0">
                <a:solidFill>
                  <a:srgbClr val="000000"/>
                </a:solidFill>
              </a:rPr>
              <a:t> force:</a:t>
            </a:r>
            <a:endParaRPr lang="fr-FR" sz="1600" b="0" u="sng" dirty="0">
              <a:solidFill>
                <a:srgbClr val="000000"/>
              </a:solidFill>
            </a:endParaRPr>
          </a:p>
        </p:txBody>
      </p:sp>
      <p:graphicFrame>
        <p:nvGraphicFramePr>
          <p:cNvPr id="44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2803414"/>
              </p:ext>
            </p:extLst>
          </p:nvPr>
        </p:nvGraphicFramePr>
        <p:xfrm>
          <a:off x="6092533" y="3036857"/>
          <a:ext cx="3060799" cy="601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41" name="Équation" r:id="rId7" imgW="2184840" imgH="420480" progId="Equation.3">
                  <p:embed/>
                </p:oleObj>
              </mc:Choice>
              <mc:Fallback>
                <p:oleObj name="Équation" r:id="rId7" imgW="2184840" imgH="420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533" y="3036857"/>
                        <a:ext cx="3060799" cy="6019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005196"/>
              </p:ext>
            </p:extLst>
          </p:nvPr>
        </p:nvGraphicFramePr>
        <p:xfrm>
          <a:off x="4200806" y="4157757"/>
          <a:ext cx="174307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42" name="Équation" r:id="rId9" imgW="1244600" imgH="406400" progId="Equation.3">
                  <p:embed/>
                </p:oleObj>
              </mc:Choice>
              <mc:Fallback>
                <p:oleObj name="Équation" r:id="rId9" imgW="12446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806" y="4157757"/>
                        <a:ext cx="1743075" cy="581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ZoneTexte 48"/>
          <p:cNvSpPr txBox="1"/>
          <p:nvPr/>
        </p:nvSpPr>
        <p:spPr>
          <a:xfrm>
            <a:off x="4064000" y="3804490"/>
            <a:ext cx="2372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u="sng" dirty="0" err="1" smtClean="0">
                <a:solidFill>
                  <a:srgbClr val="000000"/>
                </a:solidFill>
              </a:rPr>
              <a:t>External</a:t>
            </a:r>
            <a:r>
              <a:rPr lang="fr-FR" sz="1600" b="0" u="sng" dirty="0" smtClean="0">
                <a:solidFill>
                  <a:srgbClr val="000000"/>
                </a:solidFill>
              </a:rPr>
              <a:t> </a:t>
            </a:r>
            <a:r>
              <a:rPr lang="fr-FR" sz="1600" b="0" u="sng" dirty="0" err="1" smtClean="0">
                <a:solidFill>
                  <a:srgbClr val="000000"/>
                </a:solidFill>
              </a:rPr>
              <a:t>driving</a:t>
            </a:r>
            <a:r>
              <a:rPr lang="fr-FR" sz="1600" b="0" u="sng" dirty="0" smtClean="0">
                <a:solidFill>
                  <a:srgbClr val="000000"/>
                </a:solidFill>
              </a:rPr>
              <a:t> force:</a:t>
            </a:r>
            <a:endParaRPr lang="fr-FR" sz="1600" b="0" u="sng" dirty="0">
              <a:solidFill>
                <a:srgbClr val="000000"/>
              </a:solidFill>
            </a:endParaRPr>
          </a:p>
        </p:txBody>
      </p:sp>
      <p:graphicFrame>
        <p:nvGraphicFramePr>
          <p:cNvPr id="5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6267757"/>
              </p:ext>
            </p:extLst>
          </p:nvPr>
        </p:nvGraphicFramePr>
        <p:xfrm>
          <a:off x="6859215" y="4253006"/>
          <a:ext cx="1870075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43" name="Équation" r:id="rId11" imgW="1333500" imgH="254000" progId="Equation.3">
                  <p:embed/>
                </p:oleObj>
              </mc:Choice>
              <mc:Fallback>
                <p:oleObj name="Équation" r:id="rId11" imgW="1333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9215" y="4253006"/>
                        <a:ext cx="1870075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Line 28"/>
          <p:cNvSpPr>
            <a:spLocks noChangeShapeType="1"/>
          </p:cNvSpPr>
          <p:nvPr/>
        </p:nvSpPr>
        <p:spPr bwMode="auto">
          <a:xfrm>
            <a:off x="6147647" y="4442762"/>
            <a:ext cx="576000" cy="1587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5801621" y="4497297"/>
            <a:ext cx="128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0" dirty="0" err="1" smtClean="0">
                <a:solidFill>
                  <a:srgbClr val="3366FF"/>
                </a:solidFill>
              </a:rPr>
              <a:t>Displacement</a:t>
            </a:r>
            <a:r>
              <a:rPr lang="fr-FR" sz="1200" b="0" dirty="0" smtClean="0">
                <a:solidFill>
                  <a:srgbClr val="3366FF"/>
                </a:solidFill>
              </a:rPr>
              <a:t> </a:t>
            </a:r>
            <a:r>
              <a:rPr lang="fr-FR" sz="1200" b="0" dirty="0" err="1" smtClean="0">
                <a:solidFill>
                  <a:srgbClr val="3366FF"/>
                </a:solidFill>
              </a:rPr>
              <a:t>controlled</a:t>
            </a:r>
            <a:endParaRPr lang="fr-FR" sz="1200" b="0" dirty="0">
              <a:solidFill>
                <a:srgbClr val="3366FF"/>
              </a:solidFill>
            </a:endParaRPr>
          </a:p>
        </p:txBody>
      </p:sp>
      <p:graphicFrame>
        <p:nvGraphicFramePr>
          <p:cNvPr id="38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247318"/>
              </p:ext>
            </p:extLst>
          </p:nvPr>
        </p:nvGraphicFramePr>
        <p:xfrm>
          <a:off x="258950" y="5129682"/>
          <a:ext cx="11144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44" name="Équation" r:id="rId13" imgW="787400" imgH="215900" progId="Equation.3">
                  <p:embed/>
                </p:oleObj>
              </mc:Choice>
              <mc:Fallback>
                <p:oleObj name="Équation" r:id="rId13" imgW="787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950" y="5129682"/>
                        <a:ext cx="1114425" cy="304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ZoneTexte 39"/>
          <p:cNvSpPr txBox="1"/>
          <p:nvPr/>
        </p:nvSpPr>
        <p:spPr>
          <a:xfrm>
            <a:off x="168805" y="4745785"/>
            <a:ext cx="2575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u="sng" dirty="0" smtClean="0">
                <a:solidFill>
                  <a:srgbClr val="000000"/>
                </a:solidFill>
              </a:rPr>
              <a:t>Local </a:t>
            </a:r>
            <a:r>
              <a:rPr lang="fr-FR" sz="1600" b="0" u="sng" dirty="0" err="1" smtClean="0">
                <a:solidFill>
                  <a:srgbClr val="000000"/>
                </a:solidFill>
              </a:rPr>
              <a:t>field</a:t>
            </a:r>
            <a:r>
              <a:rPr lang="fr-FR" sz="1600" b="0" u="sng" dirty="0" smtClean="0">
                <a:solidFill>
                  <a:srgbClr val="000000"/>
                </a:solidFill>
              </a:rPr>
              <a:t> of </a:t>
            </a:r>
            <a:r>
              <a:rPr lang="fr-FR" sz="1600" b="0" u="sng" dirty="0" err="1" smtClean="0">
                <a:solidFill>
                  <a:srgbClr val="000000"/>
                </a:solidFill>
              </a:rPr>
              <a:t>resistance</a:t>
            </a:r>
            <a:r>
              <a:rPr lang="fr-FR" sz="1600" b="0" u="sng" dirty="0" smtClean="0">
                <a:solidFill>
                  <a:srgbClr val="000000"/>
                </a:solidFill>
              </a:rPr>
              <a:t>:</a:t>
            </a:r>
            <a:endParaRPr lang="fr-FR" sz="1600" b="0" u="sng" dirty="0">
              <a:solidFill>
                <a:srgbClr val="000000"/>
              </a:solidFill>
            </a:endParaRPr>
          </a:p>
        </p:txBody>
      </p:sp>
      <p:graphicFrame>
        <p:nvGraphicFramePr>
          <p:cNvPr id="42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171504"/>
              </p:ext>
            </p:extLst>
          </p:nvPr>
        </p:nvGraphicFramePr>
        <p:xfrm>
          <a:off x="254187" y="5447182"/>
          <a:ext cx="11334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45" name="Équation" r:id="rId15" imgW="800100" imgH="215900" progId="Equation.3">
                  <p:embed/>
                </p:oleObj>
              </mc:Choice>
              <mc:Fallback>
                <p:oleObj name="Équation" r:id="rId15" imgW="8001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187" y="5447182"/>
                        <a:ext cx="1133475" cy="304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ZoneTexte 45"/>
          <p:cNvSpPr txBox="1"/>
          <p:nvPr/>
        </p:nvSpPr>
        <p:spPr>
          <a:xfrm>
            <a:off x="1382030" y="5122302"/>
            <a:ext cx="2684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>
                <a:solidFill>
                  <a:srgbClr val="000000"/>
                </a:solidFill>
              </a:rPr>
              <a:t>i</a:t>
            </a:r>
            <a:r>
              <a:rPr lang="fr-FR" sz="1400" b="0" dirty="0" smtClean="0">
                <a:solidFill>
                  <a:srgbClr val="000000"/>
                </a:solidFill>
              </a:rPr>
              <a:t>f M </a:t>
            </a:r>
            <a:r>
              <a:rPr lang="fr-FR" sz="1400" b="0" dirty="0" err="1" smtClean="0">
                <a:solidFill>
                  <a:srgbClr val="000000"/>
                </a:solidFill>
              </a:rPr>
              <a:t>belongs</a:t>
            </a:r>
            <a:r>
              <a:rPr lang="fr-FR" sz="1400" b="0" dirty="0" smtClean="0">
                <a:solidFill>
                  <a:srgbClr val="000000"/>
                </a:solidFill>
              </a:rPr>
              <a:t> to a </a:t>
            </a:r>
            <a:r>
              <a:rPr lang="fr-FR" sz="1400" b="0" dirty="0" err="1" smtClean="0">
                <a:solidFill>
                  <a:srgbClr val="000000"/>
                </a:solidFill>
              </a:rPr>
              <a:t>pinning</a:t>
            </a:r>
            <a:r>
              <a:rPr lang="fr-FR" sz="1400" b="0" dirty="0" smtClean="0">
                <a:solidFill>
                  <a:srgbClr val="000000"/>
                </a:solidFill>
              </a:rPr>
              <a:t> site</a:t>
            </a:r>
            <a:endParaRPr lang="fr-FR" sz="1400" b="0" dirty="0">
              <a:solidFill>
                <a:srgbClr val="000000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1385020" y="5409171"/>
            <a:ext cx="1027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err="1" smtClean="0">
                <a:solidFill>
                  <a:srgbClr val="000000"/>
                </a:solidFill>
              </a:rPr>
              <a:t>elsewhere</a:t>
            </a:r>
            <a:endParaRPr lang="fr-FR" sz="1400" b="0" dirty="0">
              <a:solidFill>
                <a:srgbClr val="000000"/>
              </a:solidFill>
            </a:endParaRPr>
          </a:p>
        </p:txBody>
      </p:sp>
      <p:graphicFrame>
        <p:nvGraphicFramePr>
          <p:cNvPr id="54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733785"/>
              </p:ext>
            </p:extLst>
          </p:nvPr>
        </p:nvGraphicFramePr>
        <p:xfrm>
          <a:off x="2691093" y="4788463"/>
          <a:ext cx="82708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46" name="Équation" r:id="rId17" imgW="584200" imgH="215900" progId="Equation.3">
                  <p:embed/>
                </p:oleObj>
              </mc:Choice>
              <mc:Fallback>
                <p:oleObj name="Équation" r:id="rId17" imgW="584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1093" y="4788463"/>
                        <a:ext cx="827088" cy="304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26"/>
          <p:cNvSpPr txBox="1">
            <a:spLocks noChangeArrowheads="1"/>
          </p:cNvSpPr>
          <p:nvPr/>
        </p:nvSpPr>
        <p:spPr bwMode="auto">
          <a:xfrm>
            <a:off x="1608690" y="5894588"/>
            <a:ext cx="47114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Similar to crack fronts in </a:t>
            </a:r>
            <a:r>
              <a:rPr lang="en-US" sz="1600" dirty="0" smtClean="0">
                <a:solidFill>
                  <a:srgbClr val="FF0000"/>
                </a:solidFill>
              </a:rPr>
              <a:t>3D elastic </a:t>
            </a:r>
            <a:r>
              <a:rPr lang="en-US" sz="1600" dirty="0">
                <a:solidFill>
                  <a:srgbClr val="FF0000"/>
                </a:solidFill>
              </a:rPr>
              <a:t>solids</a:t>
            </a:r>
          </a:p>
        </p:txBody>
      </p:sp>
      <p:sp>
        <p:nvSpPr>
          <p:cNvPr id="36" name="Line 28"/>
          <p:cNvSpPr>
            <a:spLocks noChangeShapeType="1"/>
          </p:cNvSpPr>
          <p:nvPr/>
        </p:nvSpPr>
        <p:spPr bwMode="auto">
          <a:xfrm>
            <a:off x="780780" y="6083303"/>
            <a:ext cx="744635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7" name="Group 68"/>
          <p:cNvGrpSpPr>
            <a:grpSpLocks/>
          </p:cNvGrpSpPr>
          <p:nvPr/>
        </p:nvGrpSpPr>
        <p:grpSpPr bwMode="auto">
          <a:xfrm>
            <a:off x="6269688" y="5169647"/>
            <a:ext cx="1798545" cy="1544357"/>
            <a:chOff x="295" y="1570"/>
            <a:chExt cx="2256" cy="1968"/>
          </a:xfrm>
        </p:grpSpPr>
        <p:grpSp>
          <p:nvGrpSpPr>
            <p:cNvPr id="45" name="Group 69"/>
            <p:cNvGrpSpPr>
              <a:grpSpLocks/>
            </p:cNvGrpSpPr>
            <p:nvPr/>
          </p:nvGrpSpPr>
          <p:grpSpPr bwMode="auto">
            <a:xfrm>
              <a:off x="295" y="1570"/>
              <a:ext cx="2256" cy="1968"/>
              <a:chOff x="204" y="890"/>
              <a:chExt cx="2256" cy="1968"/>
            </a:xfrm>
          </p:grpSpPr>
          <p:grpSp>
            <p:nvGrpSpPr>
              <p:cNvPr id="56" name="Group 70"/>
              <p:cNvGrpSpPr>
                <a:grpSpLocks/>
              </p:cNvGrpSpPr>
              <p:nvPr/>
            </p:nvGrpSpPr>
            <p:grpSpPr bwMode="auto">
              <a:xfrm>
                <a:off x="204" y="890"/>
                <a:ext cx="2256" cy="1968"/>
                <a:chOff x="204" y="890"/>
                <a:chExt cx="2256" cy="1968"/>
              </a:xfrm>
            </p:grpSpPr>
            <p:grpSp>
              <p:nvGrpSpPr>
                <p:cNvPr id="58" name="Group 71"/>
                <p:cNvGrpSpPr>
                  <a:grpSpLocks/>
                </p:cNvGrpSpPr>
                <p:nvPr/>
              </p:nvGrpSpPr>
              <p:grpSpPr bwMode="auto">
                <a:xfrm>
                  <a:off x="780" y="1521"/>
                  <a:ext cx="864" cy="185"/>
                  <a:chOff x="240" y="2359"/>
                  <a:chExt cx="864" cy="185"/>
                </a:xfrm>
              </p:grpSpPr>
              <p:sp>
                <p:nvSpPr>
                  <p:cNvPr id="80" name="Freeform 72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1" name="Freeform 73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9" name="Group 74"/>
                <p:cNvGrpSpPr>
                  <a:grpSpLocks/>
                </p:cNvGrpSpPr>
                <p:nvPr/>
              </p:nvGrpSpPr>
              <p:grpSpPr bwMode="auto">
                <a:xfrm>
                  <a:off x="204" y="2097"/>
                  <a:ext cx="864" cy="185"/>
                  <a:chOff x="240" y="2359"/>
                  <a:chExt cx="864" cy="185"/>
                </a:xfrm>
              </p:grpSpPr>
              <p:sp>
                <p:nvSpPr>
                  <p:cNvPr id="78" name="Freeform 75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9" name="Freeform 76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60" name="Freeform 77"/>
                <p:cNvSpPr>
                  <a:spLocks/>
                </p:cNvSpPr>
                <p:nvPr/>
              </p:nvSpPr>
              <p:spPr bwMode="auto">
                <a:xfrm>
                  <a:off x="1068" y="1562"/>
                  <a:ext cx="576" cy="624"/>
                </a:xfrm>
                <a:custGeom>
                  <a:avLst/>
                  <a:gdLst>
                    <a:gd name="T0" fmla="*/ 0 w 576"/>
                    <a:gd name="T1" fmla="*/ 624 h 624"/>
                    <a:gd name="T2" fmla="*/ 144 w 576"/>
                    <a:gd name="T3" fmla="*/ 576 h 624"/>
                    <a:gd name="T4" fmla="*/ 144 w 576"/>
                    <a:gd name="T5" fmla="*/ 528 h 624"/>
                    <a:gd name="T6" fmla="*/ 144 w 576"/>
                    <a:gd name="T7" fmla="*/ 480 h 624"/>
                    <a:gd name="T8" fmla="*/ 192 w 576"/>
                    <a:gd name="T9" fmla="*/ 480 h 624"/>
                    <a:gd name="T10" fmla="*/ 192 w 576"/>
                    <a:gd name="T11" fmla="*/ 432 h 624"/>
                    <a:gd name="T12" fmla="*/ 192 w 576"/>
                    <a:gd name="T13" fmla="*/ 336 h 624"/>
                    <a:gd name="T14" fmla="*/ 288 w 576"/>
                    <a:gd name="T15" fmla="*/ 288 h 624"/>
                    <a:gd name="T16" fmla="*/ 384 w 576"/>
                    <a:gd name="T17" fmla="*/ 240 h 624"/>
                    <a:gd name="T18" fmla="*/ 384 w 576"/>
                    <a:gd name="T19" fmla="*/ 144 h 624"/>
                    <a:gd name="T20" fmla="*/ 432 w 576"/>
                    <a:gd name="T21" fmla="*/ 96 h 624"/>
                    <a:gd name="T22" fmla="*/ 480 w 576"/>
                    <a:gd name="T23" fmla="*/ 96 h 624"/>
                    <a:gd name="T24" fmla="*/ 528 w 576"/>
                    <a:gd name="T25" fmla="*/ 96 h 624"/>
                    <a:gd name="T26" fmla="*/ 576 w 576"/>
                    <a:gd name="T27" fmla="*/ 0 h 6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76"/>
                    <a:gd name="T43" fmla="*/ 0 h 624"/>
                    <a:gd name="T44" fmla="*/ 576 w 576"/>
                    <a:gd name="T45" fmla="*/ 624 h 6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76" h="624">
                      <a:moveTo>
                        <a:pt x="0" y="624"/>
                      </a:moveTo>
                      <a:cubicBezTo>
                        <a:pt x="60" y="608"/>
                        <a:pt x="120" y="592"/>
                        <a:pt x="144" y="576"/>
                      </a:cubicBezTo>
                      <a:cubicBezTo>
                        <a:pt x="168" y="560"/>
                        <a:pt x="144" y="544"/>
                        <a:pt x="144" y="528"/>
                      </a:cubicBezTo>
                      <a:cubicBezTo>
                        <a:pt x="144" y="512"/>
                        <a:pt x="136" y="488"/>
                        <a:pt x="144" y="480"/>
                      </a:cubicBezTo>
                      <a:cubicBezTo>
                        <a:pt x="152" y="472"/>
                        <a:pt x="184" y="488"/>
                        <a:pt x="192" y="480"/>
                      </a:cubicBezTo>
                      <a:cubicBezTo>
                        <a:pt x="200" y="472"/>
                        <a:pt x="192" y="456"/>
                        <a:pt x="192" y="432"/>
                      </a:cubicBezTo>
                      <a:cubicBezTo>
                        <a:pt x="192" y="408"/>
                        <a:pt x="176" y="360"/>
                        <a:pt x="192" y="336"/>
                      </a:cubicBezTo>
                      <a:cubicBezTo>
                        <a:pt x="208" y="312"/>
                        <a:pt x="256" y="304"/>
                        <a:pt x="288" y="288"/>
                      </a:cubicBezTo>
                      <a:cubicBezTo>
                        <a:pt x="320" y="272"/>
                        <a:pt x="368" y="264"/>
                        <a:pt x="384" y="240"/>
                      </a:cubicBezTo>
                      <a:cubicBezTo>
                        <a:pt x="400" y="216"/>
                        <a:pt x="376" y="168"/>
                        <a:pt x="384" y="144"/>
                      </a:cubicBezTo>
                      <a:cubicBezTo>
                        <a:pt x="392" y="120"/>
                        <a:pt x="416" y="104"/>
                        <a:pt x="432" y="96"/>
                      </a:cubicBezTo>
                      <a:cubicBezTo>
                        <a:pt x="448" y="88"/>
                        <a:pt x="464" y="96"/>
                        <a:pt x="480" y="96"/>
                      </a:cubicBezTo>
                      <a:cubicBezTo>
                        <a:pt x="496" y="96"/>
                        <a:pt x="512" y="112"/>
                        <a:pt x="528" y="96"/>
                      </a:cubicBezTo>
                      <a:cubicBezTo>
                        <a:pt x="544" y="80"/>
                        <a:pt x="560" y="40"/>
                        <a:pt x="576" y="0"/>
                      </a:cubicBezTo>
                    </a:path>
                  </a:pathLst>
                </a:custGeom>
                <a:noFill/>
                <a:ln w="5080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61" name="Group 78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0" y="896"/>
                  <a:chExt cx="2256" cy="1968"/>
                </a:xfrm>
              </p:grpSpPr>
              <p:sp>
                <p:nvSpPr>
                  <p:cNvPr id="62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6" y="2240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63" name="Line 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64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776" y="896"/>
                    <a:ext cx="0" cy="6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65" name="AutoShape 82"/>
                  <p:cNvSpPr>
                    <a:spLocks noChangeArrowheads="1"/>
                  </p:cNvSpPr>
                  <p:nvPr/>
                </p:nvSpPr>
                <p:spPr bwMode="auto">
                  <a:xfrm>
                    <a:off x="200" y="896"/>
                    <a:ext cx="2256" cy="624"/>
                  </a:xfrm>
                  <a:prstGeom prst="parallelogram">
                    <a:avLst>
                      <a:gd name="adj" fmla="val 90385"/>
                    </a:avLst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1520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68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896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0" name="Line 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8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1" name="Line 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864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2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200" y="2240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3" name="Line 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664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4" name="Line 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568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75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496" y="1799"/>
                    <a:ext cx="816" cy="185"/>
                    <a:chOff x="240" y="2359"/>
                    <a:chExt cx="864" cy="185"/>
                  </a:xfrm>
                </p:grpSpPr>
                <p:sp>
                  <p:nvSpPr>
                    <p:cNvPr id="76" name="Freeform 91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7" name="Freeform 92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57" name="Line 93"/>
              <p:cNvSpPr>
                <a:spLocks noChangeShapeType="1"/>
              </p:cNvSpPr>
              <p:nvPr/>
            </p:nvSpPr>
            <p:spPr bwMode="auto">
              <a:xfrm>
                <a:off x="204" y="1525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5" name="Line 94"/>
            <p:cNvSpPr>
              <a:spLocks noChangeShapeType="1"/>
            </p:cNvSpPr>
            <p:nvPr/>
          </p:nvSpPr>
          <p:spPr bwMode="auto">
            <a:xfrm>
              <a:off x="884" y="284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2" name="Line 99"/>
          <p:cNvSpPr>
            <a:spLocks noChangeShapeType="1"/>
          </p:cNvSpPr>
          <p:nvPr/>
        </p:nvSpPr>
        <p:spPr bwMode="auto">
          <a:xfrm flipV="1">
            <a:off x="7098177" y="5008279"/>
            <a:ext cx="0" cy="3889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3" name="Line 100"/>
          <p:cNvSpPr>
            <a:spLocks noChangeShapeType="1"/>
          </p:cNvSpPr>
          <p:nvPr/>
        </p:nvSpPr>
        <p:spPr bwMode="auto">
          <a:xfrm>
            <a:off x="7093415" y="6413500"/>
            <a:ext cx="1587" cy="4445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4" name="Text Box 45"/>
          <p:cNvSpPr txBox="1">
            <a:spLocks noChangeArrowheads="1"/>
          </p:cNvSpPr>
          <p:nvPr/>
        </p:nvSpPr>
        <p:spPr bwMode="auto">
          <a:xfrm>
            <a:off x="7096309" y="4848782"/>
            <a:ext cx="7080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600" b="0" dirty="0" err="1">
                <a:solidFill>
                  <a:srgbClr val="000000"/>
                </a:solidFill>
                <a:latin typeface="Arial" charset="0"/>
              </a:rPr>
              <a:t>G</a:t>
            </a:r>
            <a:r>
              <a:rPr lang="fr-FR" sz="1600" b="0" baseline="30000" dirty="0" err="1">
                <a:solidFill>
                  <a:srgbClr val="000000"/>
                </a:solidFill>
                <a:latin typeface="Arial" charset="0"/>
              </a:rPr>
              <a:t>ext</a:t>
            </a:r>
            <a:endParaRPr lang="fr-FR" sz="1600" b="0" baseline="30000" dirty="0">
              <a:solidFill>
                <a:srgbClr val="000000"/>
              </a:solidFill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1608366" y="6217043"/>
            <a:ext cx="1333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chemeClr val="tx1"/>
                </a:solidFill>
              </a:rPr>
              <a:t>J. </a:t>
            </a:r>
            <a:r>
              <a:rPr lang="fr-FR" sz="1200" i="1" dirty="0" err="1" smtClean="0">
                <a:solidFill>
                  <a:schemeClr val="tx1"/>
                </a:solidFill>
              </a:rPr>
              <a:t>Rice</a:t>
            </a:r>
            <a:r>
              <a:rPr lang="fr-FR" sz="1200" i="1" dirty="0">
                <a:solidFill>
                  <a:schemeClr val="tx1"/>
                </a:solidFill>
              </a:rPr>
              <a:t> </a:t>
            </a:r>
            <a:r>
              <a:rPr lang="fr-FR" sz="1200" i="1" dirty="0" smtClean="0">
                <a:solidFill>
                  <a:schemeClr val="tx1"/>
                </a:solidFill>
              </a:rPr>
              <a:t>(</a:t>
            </a:r>
            <a:r>
              <a:rPr lang="fr-FR" sz="1200" i="1" dirty="0" smtClean="0">
                <a:solidFill>
                  <a:schemeClr val="tx1"/>
                </a:solidFill>
              </a:rPr>
              <a:t>1985)</a:t>
            </a:r>
            <a:endParaRPr lang="fr-FR" sz="1200" i="1" dirty="0">
              <a:solidFill>
                <a:srgbClr val="000000"/>
              </a:solidFill>
            </a:endParaRPr>
          </a:p>
        </p:txBody>
      </p:sp>
      <p:sp>
        <p:nvSpPr>
          <p:cNvPr id="86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. Toughening and asymmetry in peeling of heterogeneous adhesives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8" name="Text Box 114"/>
          <p:cNvSpPr txBox="1">
            <a:spLocks noChangeArrowheads="1"/>
          </p:cNvSpPr>
          <p:nvPr/>
        </p:nvSpPr>
        <p:spPr bwMode="auto">
          <a:xfrm>
            <a:off x="6775711" y="1748119"/>
            <a:ext cx="22786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L</a:t>
            </a:r>
            <a:r>
              <a:rPr lang="fr-FR" sz="1200" i="1" dirty="0" smtClean="0">
                <a:solidFill>
                  <a:srgbClr val="000000"/>
                </a:solidFill>
              </a:rPr>
              <a:t>. </a:t>
            </a:r>
            <a:r>
              <a:rPr lang="fr-FR" sz="1200" i="1" dirty="0" smtClean="0">
                <a:solidFill>
                  <a:srgbClr val="000000"/>
                </a:solidFill>
              </a:rPr>
              <a:t>Ponson et al. </a:t>
            </a:r>
            <a:r>
              <a:rPr lang="fr-FR" sz="1200" i="1" dirty="0" smtClean="0">
                <a:solidFill>
                  <a:srgbClr val="000000"/>
                </a:solidFill>
              </a:rPr>
              <a:t>(2013)</a:t>
            </a:r>
            <a:endParaRPr lang="fr-FR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7261225" y="29882"/>
            <a:ext cx="1882775" cy="614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8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0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23" y="2670028"/>
            <a:ext cx="3188150" cy="34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1529" y="1562804"/>
            <a:ext cx="1974805" cy="198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 descr="fron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24" y="2061882"/>
            <a:ext cx="4902576" cy="3689863"/>
          </a:xfrm>
          <a:prstGeom prst="rect">
            <a:avLst/>
          </a:prstGeom>
        </p:spPr>
      </p:pic>
      <p:sp>
        <p:nvSpPr>
          <p:cNvPr id="64" name="ZoneTexte 63"/>
          <p:cNvSpPr txBox="1"/>
          <p:nvPr/>
        </p:nvSpPr>
        <p:spPr>
          <a:xfrm>
            <a:off x="2317543" y="3459996"/>
            <a:ext cx="28725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omic Sans MS"/>
              </a:rPr>
              <a:t>z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3471002" y="1640161"/>
            <a:ext cx="268022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omic Sans MS"/>
              </a:rPr>
              <a:t>z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3414227" y="3346445"/>
            <a:ext cx="268022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00" b="0" kern="0" dirty="0">
                <a:solidFill>
                  <a:srgbClr val="FF0000"/>
                </a:solidFill>
                <a:latin typeface="+mj-lt"/>
                <a:cs typeface="Comic Sans MS"/>
              </a:rPr>
              <a:t>x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2177098" y="5964141"/>
            <a:ext cx="28725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 kern="0" dirty="0">
                <a:solidFill>
                  <a:srgbClr val="FF0000"/>
                </a:solidFill>
                <a:latin typeface="+mj-lt"/>
                <a:cs typeface="Comic Sans MS"/>
              </a:rPr>
              <a:t>x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68" name="ZoneTexte 67"/>
          <p:cNvSpPr txBox="1"/>
          <p:nvPr/>
        </p:nvSpPr>
        <p:spPr>
          <a:xfrm rot="16200000">
            <a:off x="2907183" y="3687822"/>
            <a:ext cx="317207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δf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/d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046941" y="4616824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1706282" y="4933577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528917" y="5280212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442258" y="5208495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505012" y="5256308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373533" y="5139770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271936" y="5068055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123" name="Rectangle 122"/>
          <p:cNvSpPr/>
          <p:nvPr/>
        </p:nvSpPr>
        <p:spPr bwMode="auto">
          <a:xfrm>
            <a:off x="334690" y="5085986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127" name="Rectangle 126"/>
          <p:cNvSpPr/>
          <p:nvPr/>
        </p:nvSpPr>
        <p:spPr bwMode="auto">
          <a:xfrm>
            <a:off x="248034" y="4999330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310788" y="5032202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131" name="ZoneTexte 130"/>
          <p:cNvSpPr txBox="1"/>
          <p:nvPr/>
        </p:nvSpPr>
        <p:spPr>
          <a:xfrm>
            <a:off x="4990355" y="1498486"/>
            <a:ext cx="363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000000"/>
                </a:solidFill>
                <a:latin typeface="Comic Sans MS" pitchFamily="66" charset="0"/>
              </a:rPr>
              <a:t>Deformation</a:t>
            </a: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 of the front</a:t>
            </a:r>
            <a:endParaRPr lang="fr-FR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28203" y="1944454"/>
            <a:ext cx="2710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Theoretical</a:t>
            </a:r>
            <a:r>
              <a:rPr lang="fr-FR" b="0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fr-FR" b="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predictions</a:t>
            </a:r>
            <a:endParaRPr lang="fr-FR" b="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6590720" y="2450354"/>
            <a:ext cx="1059164" cy="918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Contrast</a:t>
            </a:r>
            <a:r>
              <a:rPr kumimoji="0" lang="fr-FR" sz="16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ΔG</a:t>
            </a:r>
            <a:r>
              <a:rPr kumimoji="0" lang="fr-FR" sz="1600" b="0" i="0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c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/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G</a:t>
            </a:r>
            <a:r>
              <a:rPr kumimoji="0" lang="fr-FR" sz="16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c0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0" kern="0" baseline="-25000" dirty="0">
                <a:solidFill>
                  <a:sysClr val="windowText" lastClr="000000"/>
                </a:solidFill>
                <a:latin typeface="+mj-lt"/>
                <a:cs typeface="Comic Sans MS"/>
              </a:rPr>
              <a:t> </a:t>
            </a:r>
            <a:endParaRPr kumimoji="0" lang="fr-FR" sz="22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134" name="Rectangle 133"/>
          <p:cNvSpPr/>
          <p:nvPr/>
        </p:nvSpPr>
        <p:spPr bwMode="auto">
          <a:xfrm>
            <a:off x="6170706" y="2480237"/>
            <a:ext cx="418354" cy="83670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133" name="ZoneTexte 132"/>
          <p:cNvSpPr txBox="1"/>
          <p:nvPr/>
        </p:nvSpPr>
        <p:spPr>
          <a:xfrm>
            <a:off x="6070766" y="2393578"/>
            <a:ext cx="57805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1.25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kern="0" dirty="0" smtClean="0">
                <a:solidFill>
                  <a:sysClr val="windowText" lastClr="000000"/>
                </a:solidFill>
                <a:latin typeface="+mj-lt"/>
                <a:cs typeface="Comic Sans MS"/>
              </a:rPr>
              <a:t>1.00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0.75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kern="0" dirty="0" smtClean="0">
                <a:solidFill>
                  <a:sysClr val="windowText" lastClr="000000"/>
                </a:solidFill>
                <a:latin typeface="+mj-lt"/>
                <a:cs typeface="Comic Sans MS"/>
              </a:rPr>
              <a:t>0.</a:t>
            </a:r>
            <a:r>
              <a: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50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kern="0" dirty="0" smtClean="0">
                <a:solidFill>
                  <a:sysClr val="windowText" lastClr="000000"/>
                </a:solidFill>
                <a:latin typeface="+mj-lt"/>
                <a:cs typeface="Comic Sans MS"/>
              </a:rPr>
              <a:t>0.25</a:t>
            </a:r>
            <a:endParaRPr lang="fr-FR" sz="1200" b="0" kern="0" baseline="-25000" dirty="0">
              <a:solidFill>
                <a:sysClr val="windowText" lastClr="000000"/>
              </a:solidFill>
              <a:latin typeface="+mj-lt"/>
              <a:cs typeface="Comic Sans MS"/>
            </a:endParaRPr>
          </a:p>
        </p:txBody>
      </p:sp>
      <p:sp>
        <p:nvSpPr>
          <p:cNvPr id="136" name="Rectangle 135"/>
          <p:cNvSpPr/>
          <p:nvPr/>
        </p:nvSpPr>
        <p:spPr bwMode="auto">
          <a:xfrm>
            <a:off x="1643530" y="4721413"/>
            <a:ext cx="134470" cy="10458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135" name="ZoneTexte 134"/>
          <p:cNvSpPr txBox="1"/>
          <p:nvPr/>
        </p:nvSpPr>
        <p:spPr>
          <a:xfrm>
            <a:off x="1479182" y="4586948"/>
            <a:ext cx="388471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i="0" u="none" strike="noStrike" kern="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j-lt"/>
                <a:cs typeface="Comic Sans MS"/>
              </a:rPr>
              <a:t>δf</a:t>
            </a:r>
            <a:endParaRPr kumimoji="0" lang="fr-FR" sz="130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itre 1"/>
          <p:cNvSpPr txBox="1">
            <a:spLocks/>
          </p:cNvSpPr>
          <p:nvPr/>
        </p:nvSpPr>
        <p:spPr bwMode="auto">
          <a:xfrm>
            <a:off x="149412" y="513754"/>
            <a:ext cx="866588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600" dirty="0" err="1" smtClean="0">
                <a:solidFill>
                  <a:srgbClr val="FF0000"/>
                </a:solidFill>
              </a:rPr>
              <a:t>Experiments</a:t>
            </a:r>
            <a:r>
              <a:rPr lang="fr-FR" sz="2600" dirty="0" smtClean="0">
                <a:solidFill>
                  <a:srgbClr val="FF0000"/>
                </a:solidFill>
              </a:rPr>
              <a:t> on single </a:t>
            </a:r>
            <a:r>
              <a:rPr lang="fr-FR" sz="2600" dirty="0" err="1" smtClean="0">
                <a:solidFill>
                  <a:srgbClr val="FF0000"/>
                </a:solidFill>
              </a:rPr>
              <a:t>defects</a:t>
            </a:r>
            <a:r>
              <a:rPr lang="fr-FR" sz="2600" dirty="0" smtClean="0">
                <a:solidFill>
                  <a:srgbClr val="FF0000"/>
                </a:solidFill>
              </a:rPr>
              <a:t>: </a:t>
            </a:r>
            <a:r>
              <a:rPr lang="fr-FR" sz="2600" dirty="0">
                <a:solidFill>
                  <a:srgbClr val="FF0000"/>
                </a:solidFill>
              </a:rPr>
              <a:t>t</a:t>
            </a:r>
            <a:r>
              <a:rPr lang="fr-FR" sz="2600" dirty="0" smtClean="0">
                <a:solidFill>
                  <a:srgbClr val="FF0000"/>
                </a:solidFill>
              </a:rPr>
              <a:t>est of the </a:t>
            </a:r>
            <a:r>
              <a:rPr lang="fr-FR" sz="2600" dirty="0" err="1" smtClean="0">
                <a:solidFill>
                  <a:srgbClr val="FF0000"/>
                </a:solidFill>
              </a:rPr>
              <a:t>approach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5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. Toughening and asymmetry in peeling of heterogeneous adhesives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53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35"/>
          <p:cNvGrpSpPr>
            <a:grpSpLocks/>
          </p:cNvGrpSpPr>
          <p:nvPr/>
        </p:nvGrpSpPr>
        <p:grpSpPr bwMode="auto">
          <a:xfrm>
            <a:off x="59764" y="1696852"/>
            <a:ext cx="3306763" cy="2752725"/>
            <a:chOff x="-57" y="993"/>
            <a:chExt cx="2083" cy="1734"/>
          </a:xfrm>
        </p:grpSpPr>
        <p:grpSp>
          <p:nvGrpSpPr>
            <p:cNvPr id="109" name="Group 2"/>
            <p:cNvGrpSpPr>
              <a:grpSpLocks/>
            </p:cNvGrpSpPr>
            <p:nvPr/>
          </p:nvGrpSpPr>
          <p:grpSpPr bwMode="auto">
            <a:xfrm>
              <a:off x="407" y="993"/>
              <a:ext cx="1468" cy="1734"/>
              <a:chOff x="335" y="813"/>
              <a:chExt cx="1468" cy="1734"/>
            </a:xfrm>
          </p:grpSpPr>
          <p:sp>
            <p:nvSpPr>
              <p:cNvPr id="114" name="Line 3"/>
              <p:cNvSpPr>
                <a:spLocks noChangeShapeType="1"/>
              </p:cNvSpPr>
              <p:nvPr/>
            </p:nvSpPr>
            <p:spPr bwMode="auto">
              <a:xfrm>
                <a:off x="1386" y="813"/>
                <a:ext cx="1" cy="17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5" name="Line 4"/>
              <p:cNvSpPr>
                <a:spLocks noChangeShapeType="1"/>
              </p:cNvSpPr>
              <p:nvPr/>
            </p:nvSpPr>
            <p:spPr bwMode="auto">
              <a:xfrm flipH="1">
                <a:off x="1592" y="813"/>
                <a:ext cx="2" cy="1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" name="Line 5"/>
              <p:cNvSpPr>
                <a:spLocks noChangeShapeType="1"/>
              </p:cNvSpPr>
              <p:nvPr/>
            </p:nvSpPr>
            <p:spPr bwMode="auto">
              <a:xfrm>
                <a:off x="1802" y="813"/>
                <a:ext cx="1" cy="17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7" name="Line 6"/>
              <p:cNvSpPr>
                <a:spLocks noChangeShapeType="1"/>
              </p:cNvSpPr>
              <p:nvPr/>
            </p:nvSpPr>
            <p:spPr bwMode="auto">
              <a:xfrm>
                <a:off x="748" y="814"/>
                <a:ext cx="1" cy="17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" name="Line 7"/>
              <p:cNvSpPr>
                <a:spLocks noChangeShapeType="1"/>
              </p:cNvSpPr>
              <p:nvPr/>
            </p:nvSpPr>
            <p:spPr bwMode="auto">
              <a:xfrm flipH="1">
                <a:off x="954" y="814"/>
                <a:ext cx="2" cy="1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9" name="Line 8"/>
              <p:cNvSpPr>
                <a:spLocks noChangeShapeType="1"/>
              </p:cNvSpPr>
              <p:nvPr/>
            </p:nvSpPr>
            <p:spPr bwMode="auto">
              <a:xfrm>
                <a:off x="1164" y="814"/>
                <a:ext cx="1" cy="17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" name="Line 9"/>
              <p:cNvSpPr>
                <a:spLocks noChangeShapeType="1"/>
              </p:cNvSpPr>
              <p:nvPr/>
            </p:nvSpPr>
            <p:spPr bwMode="auto">
              <a:xfrm>
                <a:off x="335" y="815"/>
                <a:ext cx="1" cy="17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1" name="Line 10"/>
              <p:cNvSpPr>
                <a:spLocks noChangeShapeType="1"/>
              </p:cNvSpPr>
              <p:nvPr/>
            </p:nvSpPr>
            <p:spPr bwMode="auto">
              <a:xfrm flipH="1">
                <a:off x="541" y="815"/>
                <a:ext cx="2" cy="1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10" name="Rectangle 34"/>
            <p:cNvSpPr>
              <a:spLocks noChangeArrowheads="1"/>
            </p:cNvSpPr>
            <p:nvPr/>
          </p:nvSpPr>
          <p:spPr bwMode="auto">
            <a:xfrm>
              <a:off x="325" y="1719"/>
              <a:ext cx="644" cy="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Freeform 27"/>
            <p:cNvSpPr>
              <a:spLocks/>
            </p:cNvSpPr>
            <p:nvPr/>
          </p:nvSpPr>
          <p:spPr bwMode="auto">
            <a:xfrm>
              <a:off x="285" y="1171"/>
              <a:ext cx="1741" cy="1364"/>
            </a:xfrm>
            <a:custGeom>
              <a:avLst/>
              <a:gdLst>
                <a:gd name="T0" fmla="*/ 0 w 1717"/>
                <a:gd name="T1" fmla="*/ 1 h 2392"/>
                <a:gd name="T2" fmla="*/ 2144 w 1717"/>
                <a:gd name="T3" fmla="*/ 1 h 2392"/>
                <a:gd name="T4" fmla="*/ 2144 w 1717"/>
                <a:gd name="T5" fmla="*/ 0 h 2392"/>
                <a:gd name="T6" fmla="*/ 3 w 1717"/>
                <a:gd name="T7" fmla="*/ 0 h 2392"/>
                <a:gd name="T8" fmla="*/ 5 w 1717"/>
                <a:gd name="T9" fmla="*/ 1 h 2392"/>
                <a:gd name="T10" fmla="*/ 835 w 1717"/>
                <a:gd name="T11" fmla="*/ 1 h 2392"/>
                <a:gd name="T12" fmla="*/ 0 w 1717"/>
                <a:gd name="T13" fmla="*/ 1 h 2392"/>
                <a:gd name="T14" fmla="*/ 0 w 1717"/>
                <a:gd name="T15" fmla="*/ 1 h 23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17"/>
                <a:gd name="T25" fmla="*/ 0 h 2392"/>
                <a:gd name="T26" fmla="*/ 1717 w 1717"/>
                <a:gd name="T27" fmla="*/ 2392 h 23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17" h="2392">
                  <a:moveTo>
                    <a:pt x="0" y="2391"/>
                  </a:moveTo>
                  <a:lnTo>
                    <a:pt x="1717" y="2392"/>
                  </a:lnTo>
                  <a:lnTo>
                    <a:pt x="1717" y="0"/>
                  </a:lnTo>
                  <a:lnTo>
                    <a:pt x="3" y="0"/>
                  </a:lnTo>
                  <a:lnTo>
                    <a:pt x="5" y="1146"/>
                  </a:lnTo>
                  <a:lnTo>
                    <a:pt x="669" y="1196"/>
                  </a:lnTo>
                  <a:lnTo>
                    <a:pt x="0" y="1236"/>
                  </a:lnTo>
                  <a:lnTo>
                    <a:pt x="0" y="239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" name="Line 28"/>
            <p:cNvSpPr>
              <a:spLocks noChangeShapeType="1"/>
            </p:cNvSpPr>
            <p:nvPr/>
          </p:nvSpPr>
          <p:spPr bwMode="auto">
            <a:xfrm>
              <a:off x="994" y="2061"/>
              <a:ext cx="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" name="Line 32"/>
            <p:cNvSpPr>
              <a:spLocks noChangeShapeType="1"/>
            </p:cNvSpPr>
            <p:nvPr/>
          </p:nvSpPr>
          <p:spPr bwMode="auto">
            <a:xfrm>
              <a:off x="-57" y="2063"/>
              <a:ext cx="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8" name="Text Box 30"/>
          <p:cNvSpPr txBox="1">
            <a:spLocks noChangeArrowheads="1"/>
          </p:cNvSpPr>
          <p:nvPr/>
        </p:nvSpPr>
        <p:spPr bwMode="auto">
          <a:xfrm>
            <a:off x="1757548" y="1289047"/>
            <a:ext cx="4476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sz="2200" b="0">
                <a:solidFill>
                  <a:schemeClr val="tx1"/>
                </a:solidFill>
                <a:latin typeface="Symbol" charset="0"/>
              </a:rPr>
              <a:t>s</a:t>
            </a:r>
            <a:r>
              <a:rPr lang="fr-FR" sz="2200" b="0" baseline="-25000">
                <a:solidFill>
                  <a:schemeClr val="tx1"/>
                </a:solidFill>
                <a:latin typeface="Symbol" charset="0"/>
              </a:rPr>
              <a:t>0</a:t>
            </a:r>
            <a:endParaRPr lang="fr-FR" sz="2200" b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60" name="Line 41"/>
          <p:cNvSpPr>
            <a:spLocks noChangeShapeType="1"/>
          </p:cNvSpPr>
          <p:nvPr/>
        </p:nvSpPr>
        <p:spPr bwMode="auto">
          <a:xfrm>
            <a:off x="1727385" y="3389310"/>
            <a:ext cx="15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2" name="Text Box 57"/>
          <p:cNvSpPr txBox="1">
            <a:spLocks noChangeArrowheads="1"/>
          </p:cNvSpPr>
          <p:nvPr/>
        </p:nvSpPr>
        <p:spPr bwMode="auto">
          <a:xfrm>
            <a:off x="1800410" y="4343397"/>
            <a:ext cx="4476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sz="2200" b="0">
                <a:solidFill>
                  <a:schemeClr val="tx1"/>
                </a:solidFill>
                <a:latin typeface="Symbol" charset="0"/>
              </a:rPr>
              <a:t>s</a:t>
            </a:r>
            <a:r>
              <a:rPr lang="fr-FR" sz="2200" b="0" baseline="-25000">
                <a:solidFill>
                  <a:schemeClr val="tx1"/>
                </a:solidFill>
                <a:latin typeface="Symbol" charset="0"/>
              </a:rPr>
              <a:t>0</a:t>
            </a:r>
            <a:endParaRPr lang="fr-FR" sz="2200" b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63" name="Oval 68"/>
          <p:cNvSpPr>
            <a:spLocks noChangeArrowheads="1"/>
          </p:cNvSpPr>
          <p:nvPr/>
        </p:nvSpPr>
        <p:spPr bwMode="auto">
          <a:xfrm>
            <a:off x="2441760" y="2260597"/>
            <a:ext cx="436563" cy="9525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Oval 69"/>
          <p:cNvSpPr>
            <a:spLocks noChangeArrowheads="1"/>
          </p:cNvSpPr>
          <p:nvPr/>
        </p:nvSpPr>
        <p:spPr bwMode="auto">
          <a:xfrm>
            <a:off x="1528948" y="2633660"/>
            <a:ext cx="300037" cy="9525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Oval 70"/>
          <p:cNvSpPr>
            <a:spLocks noChangeArrowheads="1"/>
          </p:cNvSpPr>
          <p:nvPr/>
        </p:nvSpPr>
        <p:spPr bwMode="auto">
          <a:xfrm flipV="1">
            <a:off x="2373498" y="2901947"/>
            <a:ext cx="300037" cy="42863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Oval 71"/>
          <p:cNvSpPr>
            <a:spLocks noChangeArrowheads="1"/>
          </p:cNvSpPr>
          <p:nvPr/>
        </p:nvSpPr>
        <p:spPr bwMode="auto">
          <a:xfrm flipV="1">
            <a:off x="2075048" y="2574922"/>
            <a:ext cx="300037" cy="42863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Oval 72"/>
          <p:cNvSpPr>
            <a:spLocks noChangeArrowheads="1"/>
          </p:cNvSpPr>
          <p:nvPr/>
        </p:nvSpPr>
        <p:spPr bwMode="auto">
          <a:xfrm flipV="1">
            <a:off x="1133660" y="2182810"/>
            <a:ext cx="80963" cy="1936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Oval 74"/>
          <p:cNvSpPr>
            <a:spLocks noChangeArrowheads="1"/>
          </p:cNvSpPr>
          <p:nvPr/>
        </p:nvSpPr>
        <p:spPr bwMode="auto">
          <a:xfrm flipV="1">
            <a:off x="2194110" y="3254372"/>
            <a:ext cx="109538" cy="125413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Oval 75"/>
          <p:cNvSpPr>
            <a:spLocks noChangeArrowheads="1"/>
          </p:cNvSpPr>
          <p:nvPr/>
        </p:nvSpPr>
        <p:spPr bwMode="auto">
          <a:xfrm flipV="1">
            <a:off x="2438585" y="3470272"/>
            <a:ext cx="246063" cy="5715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Oval 76"/>
          <p:cNvSpPr>
            <a:spLocks noChangeArrowheads="1"/>
          </p:cNvSpPr>
          <p:nvPr/>
        </p:nvSpPr>
        <p:spPr bwMode="auto">
          <a:xfrm flipV="1">
            <a:off x="2900548" y="3167060"/>
            <a:ext cx="246062" cy="112712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Oval 77"/>
          <p:cNvSpPr>
            <a:spLocks noChangeArrowheads="1"/>
          </p:cNvSpPr>
          <p:nvPr/>
        </p:nvSpPr>
        <p:spPr bwMode="auto">
          <a:xfrm flipV="1">
            <a:off x="1473385" y="3333747"/>
            <a:ext cx="123825" cy="3048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Oval 78"/>
          <p:cNvSpPr>
            <a:spLocks noChangeArrowheads="1"/>
          </p:cNvSpPr>
          <p:nvPr/>
        </p:nvSpPr>
        <p:spPr bwMode="auto">
          <a:xfrm flipV="1">
            <a:off x="2075048" y="3649660"/>
            <a:ext cx="123825" cy="3048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Oval 79"/>
          <p:cNvSpPr>
            <a:spLocks noChangeArrowheads="1"/>
          </p:cNvSpPr>
          <p:nvPr/>
        </p:nvSpPr>
        <p:spPr bwMode="auto">
          <a:xfrm flipV="1">
            <a:off x="1017773" y="3822697"/>
            <a:ext cx="396875" cy="46038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Oval 44"/>
          <p:cNvSpPr>
            <a:spLocks noChangeArrowheads="1"/>
          </p:cNvSpPr>
          <p:nvPr/>
        </p:nvSpPr>
        <p:spPr bwMode="auto">
          <a:xfrm flipV="1">
            <a:off x="2003610" y="2965447"/>
            <a:ext cx="80963" cy="1936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51"/>
          <p:cNvSpPr>
            <a:spLocks noChangeArrowheads="1"/>
          </p:cNvSpPr>
          <p:nvPr/>
        </p:nvSpPr>
        <p:spPr bwMode="auto">
          <a:xfrm>
            <a:off x="7240588" y="14941"/>
            <a:ext cx="1882775" cy="614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Rectangle 2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Text Box 29"/>
          <p:cNvSpPr txBox="1">
            <a:spLocks noChangeArrowheads="1"/>
          </p:cNvSpPr>
          <p:nvPr/>
        </p:nvSpPr>
        <p:spPr bwMode="auto">
          <a:xfrm>
            <a:off x="582706" y="42863"/>
            <a:ext cx="820270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FF0000"/>
                </a:solidFill>
              </a:rPr>
              <a:t>Predicting the effective toughness of heterogeneous systems:</a:t>
            </a:r>
            <a:endParaRPr lang="en-US" sz="28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2800" dirty="0">
                <a:solidFill>
                  <a:srgbClr val="FF0000"/>
                </a:solidFill>
              </a:rPr>
              <a:t>A challenging </a:t>
            </a:r>
            <a:r>
              <a:rPr lang="en-US" sz="2800" dirty="0" smtClean="0">
                <a:solidFill>
                  <a:srgbClr val="FF0000"/>
                </a:solidFill>
              </a:rPr>
              <a:t>multi-scale </a:t>
            </a:r>
            <a:r>
              <a:rPr lang="en-US" sz="2800" dirty="0">
                <a:solidFill>
                  <a:srgbClr val="FF0000"/>
                </a:solidFill>
              </a:rPr>
              <a:t>problem</a:t>
            </a:r>
          </a:p>
        </p:txBody>
      </p:sp>
      <p:sp>
        <p:nvSpPr>
          <p:cNvPr id="123" name="Text Box 13"/>
          <p:cNvSpPr txBox="1">
            <a:spLocks noChangeArrowheads="1"/>
          </p:cNvSpPr>
          <p:nvPr/>
        </p:nvSpPr>
        <p:spPr bwMode="auto">
          <a:xfrm rot="16200000">
            <a:off x="4437063" y="2856470"/>
            <a:ext cx="8270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2400" b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fr-FR" sz="2400" b="0">
                <a:solidFill>
                  <a:srgbClr val="000000"/>
                </a:solidFill>
              </a:rPr>
              <a:t> (r)</a:t>
            </a:r>
          </a:p>
        </p:txBody>
      </p:sp>
      <p:sp>
        <p:nvSpPr>
          <p:cNvPr id="124" name="Text Box 14"/>
          <p:cNvSpPr txBox="1">
            <a:spLocks noChangeArrowheads="1"/>
          </p:cNvSpPr>
          <p:nvPr/>
        </p:nvSpPr>
        <p:spPr bwMode="auto">
          <a:xfrm>
            <a:off x="7974013" y="3766108"/>
            <a:ext cx="33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2400" b="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125" name="Freeform 16"/>
          <p:cNvSpPr>
            <a:spLocks/>
          </p:cNvSpPr>
          <p:nvPr/>
        </p:nvSpPr>
        <p:spPr bwMode="auto">
          <a:xfrm>
            <a:off x="5332413" y="1965883"/>
            <a:ext cx="2351087" cy="1976438"/>
          </a:xfrm>
          <a:custGeom>
            <a:avLst/>
            <a:gdLst>
              <a:gd name="T0" fmla="*/ 0 w 1156"/>
              <a:gd name="T1" fmla="*/ 0 h 1323"/>
              <a:gd name="T2" fmla="*/ 2147483647 w 1156"/>
              <a:gd name="T3" fmla="*/ 2147483647 h 1323"/>
              <a:gd name="T4" fmla="*/ 2147483647 w 1156"/>
              <a:gd name="T5" fmla="*/ 2147483647 h 1323"/>
              <a:gd name="T6" fmla="*/ 2147483647 w 1156"/>
              <a:gd name="T7" fmla="*/ 2147483647 h 1323"/>
              <a:gd name="T8" fmla="*/ 2147483647 w 1156"/>
              <a:gd name="T9" fmla="*/ 2147483647 h 1323"/>
              <a:gd name="T10" fmla="*/ 2147483647 w 1156"/>
              <a:gd name="T11" fmla="*/ 2147483647 h 1323"/>
              <a:gd name="T12" fmla="*/ 2147483647 w 1156"/>
              <a:gd name="T13" fmla="*/ 2147483647 h 13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56"/>
              <a:gd name="T22" fmla="*/ 0 h 1323"/>
              <a:gd name="T23" fmla="*/ 1156 w 1156"/>
              <a:gd name="T24" fmla="*/ 1323 h 13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56" h="1323">
                <a:moveTo>
                  <a:pt x="0" y="0"/>
                </a:moveTo>
                <a:cubicBezTo>
                  <a:pt x="26" y="177"/>
                  <a:pt x="52" y="355"/>
                  <a:pt x="90" y="499"/>
                </a:cubicBezTo>
                <a:cubicBezTo>
                  <a:pt x="128" y="643"/>
                  <a:pt x="174" y="764"/>
                  <a:pt x="227" y="862"/>
                </a:cubicBezTo>
                <a:cubicBezTo>
                  <a:pt x="280" y="960"/>
                  <a:pt x="325" y="1021"/>
                  <a:pt x="408" y="1089"/>
                </a:cubicBezTo>
                <a:cubicBezTo>
                  <a:pt x="491" y="1157"/>
                  <a:pt x="613" y="1232"/>
                  <a:pt x="726" y="1270"/>
                </a:cubicBezTo>
                <a:cubicBezTo>
                  <a:pt x="839" y="1308"/>
                  <a:pt x="1020" y="1307"/>
                  <a:pt x="1088" y="1315"/>
                </a:cubicBezTo>
                <a:cubicBezTo>
                  <a:pt x="1156" y="1323"/>
                  <a:pt x="1145" y="1319"/>
                  <a:pt x="1134" y="1315"/>
                </a:cubicBezTo>
              </a:path>
            </a:pathLst>
          </a:custGeom>
          <a:noFill/>
          <a:ln w="254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126" name="Group 20"/>
          <p:cNvGrpSpPr>
            <a:grpSpLocks/>
          </p:cNvGrpSpPr>
          <p:nvPr/>
        </p:nvGrpSpPr>
        <p:grpSpPr bwMode="auto">
          <a:xfrm>
            <a:off x="5187950" y="2181783"/>
            <a:ext cx="2708275" cy="1800225"/>
            <a:chOff x="2290" y="2296"/>
            <a:chExt cx="1452" cy="1724"/>
          </a:xfrm>
        </p:grpSpPr>
        <p:sp>
          <p:nvSpPr>
            <p:cNvPr id="127" name="Line 21"/>
            <p:cNvSpPr>
              <a:spLocks noChangeShapeType="1"/>
            </p:cNvSpPr>
            <p:nvPr/>
          </p:nvSpPr>
          <p:spPr bwMode="auto">
            <a:xfrm>
              <a:off x="2290" y="2296"/>
              <a:ext cx="0" cy="1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Line 22"/>
            <p:cNvSpPr>
              <a:spLocks noChangeShapeType="1"/>
            </p:cNvSpPr>
            <p:nvPr/>
          </p:nvSpPr>
          <p:spPr bwMode="auto">
            <a:xfrm>
              <a:off x="2290" y="4020"/>
              <a:ext cx="14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2" name="ZoneTexte 110"/>
          <p:cNvSpPr txBox="1">
            <a:spLocks noChangeArrowheads="1"/>
          </p:cNvSpPr>
          <p:nvPr/>
        </p:nvSpPr>
        <p:spPr bwMode="auto">
          <a:xfrm>
            <a:off x="1323698" y="4852427"/>
            <a:ext cx="64087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300" dirty="0" smtClean="0">
                <a:solidFill>
                  <a:srgbClr val="FF0000"/>
                </a:solidFill>
              </a:rPr>
              <a:t>Macroscopic failure properties strongly dependent on material heterogeneities</a:t>
            </a:r>
            <a:endParaRPr lang="en-US" sz="2300" dirty="0">
              <a:solidFill>
                <a:srgbClr val="FF0000"/>
              </a:solidFill>
            </a:endParaRPr>
          </a:p>
        </p:txBody>
      </p:sp>
      <p:sp>
        <p:nvSpPr>
          <p:cNvPr id="43" name="ZoneTexte 108"/>
          <p:cNvSpPr txBox="1">
            <a:spLocks noChangeArrowheads="1"/>
          </p:cNvSpPr>
          <p:nvPr/>
        </p:nvSpPr>
        <p:spPr bwMode="auto">
          <a:xfrm>
            <a:off x="5773738" y="2240521"/>
            <a:ext cx="2278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Stress field diverges at the crack tip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05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7261225" y="29882"/>
            <a:ext cx="1882775" cy="614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8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0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23" y="2670028"/>
            <a:ext cx="3188150" cy="34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1529" y="1562804"/>
            <a:ext cx="1974805" cy="198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ZoneTexte 63"/>
          <p:cNvSpPr txBox="1"/>
          <p:nvPr/>
        </p:nvSpPr>
        <p:spPr>
          <a:xfrm>
            <a:off x="2317543" y="3459996"/>
            <a:ext cx="28725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omic Sans MS"/>
              </a:rPr>
              <a:t>z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3471002" y="1640161"/>
            <a:ext cx="268022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omic Sans MS"/>
              </a:rPr>
              <a:t>z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3414227" y="3346445"/>
            <a:ext cx="268022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00" b="0" kern="0" dirty="0">
                <a:solidFill>
                  <a:srgbClr val="FF0000"/>
                </a:solidFill>
                <a:latin typeface="+mj-lt"/>
                <a:cs typeface="Comic Sans MS"/>
              </a:rPr>
              <a:t>x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2177098" y="5964141"/>
            <a:ext cx="28725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 kern="0" dirty="0">
                <a:solidFill>
                  <a:srgbClr val="FF0000"/>
                </a:solidFill>
                <a:latin typeface="+mj-lt"/>
                <a:cs typeface="Comic Sans MS"/>
              </a:rPr>
              <a:t>x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046941" y="4616824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1706282" y="4933577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528917" y="5280212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442258" y="5208495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505012" y="5256308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373533" y="5139770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271936" y="5068055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123" name="Rectangle 122"/>
          <p:cNvSpPr/>
          <p:nvPr/>
        </p:nvSpPr>
        <p:spPr bwMode="auto">
          <a:xfrm>
            <a:off x="334690" y="5085986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127" name="Rectangle 126"/>
          <p:cNvSpPr/>
          <p:nvPr/>
        </p:nvSpPr>
        <p:spPr bwMode="auto">
          <a:xfrm>
            <a:off x="248034" y="4999330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310788" y="5032202"/>
            <a:ext cx="463177" cy="5827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136" name="Rectangle 135"/>
          <p:cNvSpPr/>
          <p:nvPr/>
        </p:nvSpPr>
        <p:spPr bwMode="auto">
          <a:xfrm>
            <a:off x="1643530" y="4721413"/>
            <a:ext cx="134470" cy="10458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135" name="ZoneTexte 134"/>
          <p:cNvSpPr txBox="1"/>
          <p:nvPr/>
        </p:nvSpPr>
        <p:spPr>
          <a:xfrm>
            <a:off x="1479182" y="4586948"/>
            <a:ext cx="388471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i="0" u="none" strike="noStrike" kern="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j-lt"/>
                <a:cs typeface="Comic Sans MS"/>
              </a:rPr>
              <a:t>δf</a:t>
            </a:r>
            <a:endParaRPr kumimoji="0" lang="fr-FR" sz="130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itre 1"/>
          <p:cNvSpPr txBox="1">
            <a:spLocks/>
          </p:cNvSpPr>
          <p:nvPr/>
        </p:nvSpPr>
        <p:spPr bwMode="auto">
          <a:xfrm>
            <a:off x="149412" y="513754"/>
            <a:ext cx="866588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600" dirty="0" err="1" smtClean="0">
                <a:solidFill>
                  <a:srgbClr val="FF0000"/>
                </a:solidFill>
              </a:rPr>
              <a:t>Experiments</a:t>
            </a:r>
            <a:r>
              <a:rPr lang="fr-FR" sz="2600" dirty="0" smtClean="0">
                <a:solidFill>
                  <a:srgbClr val="FF0000"/>
                </a:solidFill>
              </a:rPr>
              <a:t> on single </a:t>
            </a:r>
            <a:r>
              <a:rPr lang="fr-FR" sz="2600" dirty="0" err="1" smtClean="0">
                <a:solidFill>
                  <a:srgbClr val="FF0000"/>
                </a:solidFill>
              </a:rPr>
              <a:t>defects</a:t>
            </a:r>
            <a:r>
              <a:rPr lang="fr-FR" sz="2600" dirty="0" smtClean="0">
                <a:solidFill>
                  <a:srgbClr val="FF0000"/>
                </a:solidFill>
              </a:rPr>
              <a:t>: </a:t>
            </a:r>
            <a:r>
              <a:rPr lang="fr-FR" sz="2600" dirty="0">
                <a:solidFill>
                  <a:srgbClr val="FF0000"/>
                </a:solidFill>
              </a:rPr>
              <a:t>t</a:t>
            </a:r>
            <a:r>
              <a:rPr lang="fr-FR" sz="2600" dirty="0" smtClean="0">
                <a:solidFill>
                  <a:srgbClr val="FF0000"/>
                </a:solidFill>
              </a:rPr>
              <a:t>est of the </a:t>
            </a:r>
            <a:r>
              <a:rPr lang="fr-FR" sz="2600" dirty="0" err="1" smtClean="0">
                <a:solidFill>
                  <a:srgbClr val="FF0000"/>
                </a:solidFill>
              </a:rPr>
              <a:t>approach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5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. Toughening and asymmetry in peeling of heterogeneous adhesives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4788648" y="2166473"/>
            <a:ext cx="3868872" cy="325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5160712" y="2034100"/>
            <a:ext cx="3334830" cy="507831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fr-FR" b="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Comparison</a:t>
            </a:r>
            <a:r>
              <a:rPr lang="fr-FR" b="0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fr-FR" b="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with</a:t>
            </a:r>
            <a:r>
              <a:rPr lang="fr-FR" b="0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fr-FR" b="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experiments</a:t>
            </a:r>
            <a:endParaRPr lang="fr-FR" b="0" dirty="0" smtClean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algn="ctr"/>
            <a:r>
              <a:rPr lang="fr-FR" sz="900" b="0" dirty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endParaRPr lang="fr-FR" sz="900" b="0" dirty="0" smtClean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4766246" y="2510133"/>
            <a:ext cx="463177" cy="289857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 rot="16200000">
            <a:off x="3823091" y="3628062"/>
            <a:ext cx="236525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Δ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f/d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6350011" y="2883661"/>
            <a:ext cx="1195283" cy="74704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smtClean="0">
              <a:ln>
                <a:noFill/>
              </a:ln>
              <a:solidFill>
                <a:srgbClr val="336600"/>
              </a:solidFill>
              <a:effectLst/>
              <a:latin typeface="Comic Sans MS" pitchFamily="66" charset="0"/>
            </a:endParaRP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5294" y="2917853"/>
            <a:ext cx="1159435" cy="732275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678" y="2450353"/>
            <a:ext cx="429781" cy="2808942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4471" y="5254170"/>
            <a:ext cx="3316941" cy="609495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 rot="16200000">
            <a:off x="3417030" y="3722897"/>
            <a:ext cx="279399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0" kern="0" dirty="0" err="1">
                <a:solidFill>
                  <a:sysClr val="windowText" lastClr="000000"/>
                </a:solidFill>
                <a:cs typeface="Comic Sans MS"/>
              </a:rPr>
              <a:t>δ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f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 (</a:t>
            </a:r>
            <a:r>
              <a:rPr kumimoji="0" lang="fr-FR" sz="16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μm</a:t>
            </a:r>
            <a:r>
              <a:rPr kumimoji="0" lang="fr-FR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)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5496840" y="5369413"/>
            <a:ext cx="279399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kern="0" dirty="0">
                <a:solidFill>
                  <a:sysClr val="windowText" lastClr="000000"/>
                </a:solidFill>
                <a:latin typeface="+mj-lt"/>
                <a:cs typeface="Comic Sans MS"/>
              </a:rPr>
              <a:t>z</a:t>
            </a:r>
            <a:r>
              <a:rPr kumimoji="0" lang="fr-FR" sz="1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 (</a:t>
            </a:r>
            <a:r>
              <a:rPr lang="fr-FR" sz="1400" b="0" kern="0" dirty="0" err="1">
                <a:solidFill>
                  <a:sysClr val="windowText" lastClr="000000"/>
                </a:solidFill>
                <a:latin typeface="+mj-lt"/>
                <a:cs typeface="Comic Sans MS"/>
              </a:rPr>
              <a:t>m</a:t>
            </a:r>
            <a:r>
              <a:rPr kumimoji="0" lang="fr-FR" sz="1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cs typeface="Comic Sans MS"/>
              </a:rPr>
              <a:t>m)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9030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Titre 1"/>
          <p:cNvSpPr txBox="1">
            <a:spLocks/>
          </p:cNvSpPr>
          <p:nvPr/>
        </p:nvSpPr>
        <p:spPr bwMode="auto">
          <a:xfrm>
            <a:off x="990545" y="663164"/>
            <a:ext cx="71453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600" dirty="0" err="1" smtClean="0">
                <a:solidFill>
                  <a:srgbClr val="FF0000"/>
                </a:solidFill>
              </a:rPr>
              <a:t>From</a:t>
            </a:r>
            <a:r>
              <a:rPr lang="fr-FR" sz="2600" dirty="0" smtClean="0">
                <a:solidFill>
                  <a:srgbClr val="FF0000"/>
                </a:solidFill>
              </a:rPr>
              <a:t> the local </a:t>
            </a:r>
            <a:r>
              <a:rPr lang="fr-FR" sz="2600" dirty="0" err="1" smtClean="0">
                <a:solidFill>
                  <a:srgbClr val="FF0000"/>
                </a:solidFill>
              </a:rPr>
              <a:t>field</a:t>
            </a:r>
            <a:r>
              <a:rPr lang="fr-FR" sz="2600" dirty="0" smtClean="0">
                <a:solidFill>
                  <a:srgbClr val="FF0000"/>
                </a:solidFill>
              </a:rPr>
              <a:t> of fracture </a:t>
            </a:r>
            <a:r>
              <a:rPr lang="fr-FR" sz="2600" dirty="0" err="1" smtClean="0">
                <a:solidFill>
                  <a:srgbClr val="FF0000"/>
                </a:solidFill>
              </a:rPr>
              <a:t>energy</a:t>
            </a:r>
            <a:r>
              <a:rPr lang="fr-FR" sz="2600" dirty="0" smtClean="0">
                <a:solidFill>
                  <a:srgbClr val="FF0000"/>
                </a:solidFill>
              </a:rPr>
              <a:t> …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8679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1. Theory: deriving </a:t>
            </a:r>
            <a:r>
              <a:rPr lang="en-US" sz="2000" dirty="0" smtClean="0">
                <a:solidFill>
                  <a:srgbClr val="FF0000"/>
                </a:solidFill>
              </a:rPr>
              <a:t>an </a:t>
            </a:r>
            <a:r>
              <a:rPr lang="en-US" sz="2000" dirty="0">
                <a:solidFill>
                  <a:srgbClr val="FF0000"/>
                </a:solidFill>
              </a:rPr>
              <a:t>equation of motion </a:t>
            </a:r>
            <a:r>
              <a:rPr lang="en-US" sz="2000" dirty="0" smtClean="0">
                <a:solidFill>
                  <a:srgbClr val="FF0000"/>
                </a:solidFill>
              </a:rPr>
              <a:t>for a peeling front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76" name="Gef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950" y="1916832"/>
            <a:ext cx="84201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1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6792">
                <p:cTn id="7" fill="hold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Titre 1"/>
          <p:cNvSpPr txBox="1">
            <a:spLocks/>
          </p:cNvSpPr>
          <p:nvPr/>
        </p:nvSpPr>
        <p:spPr bwMode="auto">
          <a:xfrm>
            <a:off x="990545" y="663164"/>
            <a:ext cx="71453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600" dirty="0" smtClean="0">
                <a:solidFill>
                  <a:srgbClr val="FF0000"/>
                </a:solidFill>
              </a:rPr>
              <a:t>… to the effective </a:t>
            </a:r>
            <a:r>
              <a:rPr lang="fr-FR" sz="2600" dirty="0" err="1" smtClean="0">
                <a:solidFill>
                  <a:srgbClr val="FF0000"/>
                </a:solidFill>
              </a:rPr>
              <a:t>adhesion</a:t>
            </a:r>
            <a:r>
              <a:rPr lang="fr-FR" sz="2600" dirty="0" smtClean="0">
                <a:solidFill>
                  <a:srgbClr val="FF0000"/>
                </a:solidFill>
              </a:rPr>
              <a:t> </a:t>
            </a:r>
            <a:r>
              <a:rPr lang="fr-FR" sz="2600" dirty="0" err="1" smtClean="0">
                <a:solidFill>
                  <a:srgbClr val="FF0000"/>
                </a:solidFill>
              </a:rPr>
              <a:t>properties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8679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1. Theory: deriving </a:t>
            </a:r>
            <a:r>
              <a:rPr lang="en-US" sz="2000" dirty="0" smtClean="0">
                <a:solidFill>
                  <a:srgbClr val="FF0000"/>
                </a:solidFill>
              </a:rPr>
              <a:t>an </a:t>
            </a:r>
            <a:r>
              <a:rPr lang="en-US" sz="2000" dirty="0">
                <a:solidFill>
                  <a:srgbClr val="FF0000"/>
                </a:solidFill>
              </a:rPr>
              <a:t>equation of motion </a:t>
            </a:r>
            <a:r>
              <a:rPr lang="en-US" sz="2000" dirty="0" smtClean="0">
                <a:solidFill>
                  <a:srgbClr val="FF0000"/>
                </a:solidFill>
              </a:rPr>
              <a:t>for a peeling front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" cstate="print"/>
          <a:srcRect l="6018" r="8022"/>
          <a:stretch>
            <a:fillRect/>
          </a:stretch>
        </p:blipFill>
        <p:spPr bwMode="auto">
          <a:xfrm>
            <a:off x="323528" y="2348880"/>
            <a:ext cx="284139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" name="Groupe 28"/>
          <p:cNvGrpSpPr/>
          <p:nvPr/>
        </p:nvGrpSpPr>
        <p:grpSpPr>
          <a:xfrm>
            <a:off x="1923728" y="3992270"/>
            <a:ext cx="76200" cy="76200"/>
            <a:chOff x="685800" y="1600200"/>
            <a:chExt cx="76200" cy="76200"/>
          </a:xfrm>
        </p:grpSpPr>
        <p:cxnSp>
          <p:nvCxnSpPr>
            <p:cNvPr id="55" name="Connecteur droit 54"/>
            <p:cNvCxnSpPr/>
            <p:nvPr/>
          </p:nvCxnSpPr>
          <p:spPr>
            <a:xfrm rot="16200000" flipH="1">
              <a:off x="685800" y="1600200"/>
              <a:ext cx="76200" cy="762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6" name="Connecteur droit 55"/>
            <p:cNvCxnSpPr/>
            <p:nvPr/>
          </p:nvCxnSpPr>
          <p:spPr>
            <a:xfrm rot="5400000">
              <a:off x="685800" y="1600200"/>
              <a:ext cx="76200" cy="762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57" name="ZoneTexte 56"/>
          <p:cNvSpPr txBox="1"/>
          <p:nvPr/>
        </p:nvSpPr>
        <p:spPr>
          <a:xfrm>
            <a:off x="1923728" y="3992270"/>
            <a:ext cx="308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58" name="Connecteur droit avec flèche 57"/>
          <p:cNvCxnSpPr/>
          <p:nvPr/>
        </p:nvCxnSpPr>
        <p:spPr>
          <a:xfrm>
            <a:off x="1151112" y="3435896"/>
            <a:ext cx="792088" cy="57606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59" name="ZoneTexte 58"/>
          <p:cNvSpPr txBox="1"/>
          <p:nvPr/>
        </p:nvSpPr>
        <p:spPr>
          <a:xfrm>
            <a:off x="1511152" y="3507904"/>
            <a:ext cx="40754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</a:t>
            </a:r>
            <a:r>
              <a:rPr kumimoji="0" lang="fr-FR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(z)</a:t>
            </a:r>
            <a:endParaRPr kumimoji="0" lang="fr-FR" sz="13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60" name="Connecteur droit avec flèche 59"/>
          <p:cNvCxnSpPr/>
          <p:nvPr/>
        </p:nvCxnSpPr>
        <p:spPr>
          <a:xfrm flipV="1">
            <a:off x="568328" y="2883480"/>
            <a:ext cx="1656184" cy="86409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1" name="Connecteur droit avec flèche 60"/>
          <p:cNvCxnSpPr/>
          <p:nvPr/>
        </p:nvCxnSpPr>
        <p:spPr>
          <a:xfrm>
            <a:off x="583432" y="3804320"/>
            <a:ext cx="1863824" cy="128776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62" name="ZoneTexte 61"/>
          <p:cNvSpPr txBox="1"/>
          <p:nvPr/>
        </p:nvSpPr>
        <p:spPr>
          <a:xfrm>
            <a:off x="2015208" y="2643808"/>
            <a:ext cx="2407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2375248" y="4804048"/>
            <a:ext cx="248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4" name="Picture 25" descr="D:\Expose\Conference Composites_India_11\Figures\Peeling force evolution_hard only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132856"/>
            <a:ext cx="4176514" cy="313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ZoneTexte 64"/>
          <p:cNvSpPr txBox="1"/>
          <p:nvPr/>
        </p:nvSpPr>
        <p:spPr>
          <a:xfrm rot="16200000">
            <a:off x="2764387" y="3472505"/>
            <a:ext cx="2899602" cy="29238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Peeling force G per unit </a:t>
            </a:r>
            <a:r>
              <a:rPr kumimoji="0" lang="fr-FR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length</a:t>
            </a: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(N/m)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4644058" y="4977210"/>
            <a:ext cx="3285938" cy="29238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Average</a:t>
            </a: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position of the peeling front (mm)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67" name="Picture 25" descr="D:\Expose\Conference Composites_India_11\Figures\Peeling force evolution_hard only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132856"/>
            <a:ext cx="4176514" cy="313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ZoneTexte 67"/>
          <p:cNvSpPr txBox="1"/>
          <p:nvPr/>
        </p:nvSpPr>
        <p:spPr>
          <a:xfrm rot="16200000">
            <a:off x="2764387" y="3472505"/>
            <a:ext cx="2899602" cy="29238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Peeling force G per unit </a:t>
            </a:r>
            <a:r>
              <a:rPr kumimoji="0" lang="fr-FR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length</a:t>
            </a: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(N/m)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644058" y="4977210"/>
            <a:ext cx="3285938" cy="29238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Average</a:t>
            </a: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position of the peeling front (mm)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70" name="Connecteur droit avec flèche 32"/>
          <p:cNvCxnSpPr>
            <a:cxnSpLocks noChangeShapeType="1"/>
          </p:cNvCxnSpPr>
          <p:nvPr/>
        </p:nvCxnSpPr>
        <p:spPr bwMode="auto">
          <a:xfrm>
            <a:off x="4604569" y="2600946"/>
            <a:ext cx="3207841" cy="20886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</p:spPr>
      </p:cxnSp>
      <p:sp>
        <p:nvSpPr>
          <p:cNvPr id="72" name="ZoneTexte 71"/>
          <p:cNvSpPr txBox="1"/>
          <p:nvPr/>
        </p:nvSpPr>
        <p:spPr>
          <a:xfrm>
            <a:off x="4788024" y="5517232"/>
            <a:ext cx="2798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00FF"/>
                </a:solidFill>
                <a:latin typeface="Comic Sans MS" pitchFamily="66" charset="0"/>
              </a:rPr>
              <a:t>Effective peeling </a:t>
            </a:r>
            <a:r>
              <a:rPr lang="fr-FR" sz="1600" dirty="0" err="1" smtClean="0">
                <a:solidFill>
                  <a:srgbClr val="0000FF"/>
                </a:solidFill>
                <a:latin typeface="Comic Sans MS" pitchFamily="66" charset="0"/>
              </a:rPr>
              <a:t>strength</a:t>
            </a:r>
            <a:endParaRPr lang="fr-FR" sz="1400" dirty="0">
              <a:latin typeface="Comic Sans MS" pitchFamily="66" charset="0"/>
            </a:endParaRPr>
          </a:p>
        </p:txBody>
      </p:sp>
      <p:graphicFrame>
        <p:nvGraphicFramePr>
          <p:cNvPr id="73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462120"/>
              </p:ext>
            </p:extLst>
          </p:nvPr>
        </p:nvGraphicFramePr>
        <p:xfrm>
          <a:off x="5677279" y="5949280"/>
          <a:ext cx="209391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60" name="Équation" r:id="rId6" imgW="1142640" imgH="292320" progId="Equation.3">
                  <p:embed/>
                </p:oleObj>
              </mc:Choice>
              <mc:Fallback>
                <p:oleObj name="Équation" r:id="rId6" imgW="1142640" imgH="292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7279" y="5949280"/>
                        <a:ext cx="2093913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Line 58"/>
          <p:cNvSpPr>
            <a:spLocks noChangeShapeType="1"/>
          </p:cNvSpPr>
          <p:nvPr/>
        </p:nvSpPr>
        <p:spPr bwMode="auto">
          <a:xfrm flipV="1">
            <a:off x="4929344" y="6165304"/>
            <a:ext cx="609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Rectangle 47"/>
          <p:cNvSpPr>
            <a:spLocks noChangeArrowheads="1"/>
          </p:cNvSpPr>
          <p:nvPr/>
        </p:nvSpPr>
        <p:spPr bwMode="auto">
          <a:xfrm>
            <a:off x="7466853" y="2659530"/>
            <a:ext cx="25773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  </a:t>
            </a:r>
            <a:endParaRPr lang="fr-FR" sz="1400" baseline="30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0" name="Rectangle 47"/>
          <p:cNvSpPr>
            <a:spLocks noChangeArrowheads="1"/>
          </p:cNvSpPr>
          <p:nvPr/>
        </p:nvSpPr>
        <p:spPr bwMode="auto">
          <a:xfrm>
            <a:off x="6453292" y="2600560"/>
            <a:ext cx="165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fr-FR" sz="1400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max</a:t>
            </a:r>
            <a:endParaRPr lang="fr-FR" sz="1400" baseline="30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16744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Titre 1"/>
          <p:cNvSpPr txBox="1">
            <a:spLocks/>
          </p:cNvSpPr>
          <p:nvPr/>
        </p:nvSpPr>
        <p:spPr bwMode="auto">
          <a:xfrm>
            <a:off x="990545" y="663164"/>
            <a:ext cx="71453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600" dirty="0" smtClean="0">
                <a:solidFill>
                  <a:srgbClr val="FF0000"/>
                </a:solidFill>
              </a:rPr>
              <a:t>… to the effective </a:t>
            </a:r>
            <a:r>
              <a:rPr lang="fr-FR" sz="2600" dirty="0" err="1" smtClean="0">
                <a:solidFill>
                  <a:srgbClr val="FF0000"/>
                </a:solidFill>
              </a:rPr>
              <a:t>adhesion</a:t>
            </a:r>
            <a:r>
              <a:rPr lang="fr-FR" sz="2600" dirty="0" smtClean="0">
                <a:solidFill>
                  <a:srgbClr val="FF0000"/>
                </a:solidFill>
              </a:rPr>
              <a:t> </a:t>
            </a:r>
            <a:r>
              <a:rPr lang="fr-FR" sz="2600" dirty="0" err="1" smtClean="0">
                <a:solidFill>
                  <a:srgbClr val="FF0000"/>
                </a:solidFill>
              </a:rPr>
              <a:t>properties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8679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1. Theory: deriving </a:t>
            </a:r>
            <a:r>
              <a:rPr lang="en-US" sz="2000" dirty="0" smtClean="0">
                <a:solidFill>
                  <a:srgbClr val="FF0000"/>
                </a:solidFill>
              </a:rPr>
              <a:t>an </a:t>
            </a:r>
            <a:r>
              <a:rPr lang="en-US" sz="2000" dirty="0">
                <a:solidFill>
                  <a:srgbClr val="FF0000"/>
                </a:solidFill>
              </a:rPr>
              <a:t>equation of motion </a:t>
            </a:r>
            <a:r>
              <a:rPr lang="en-US" sz="2000" dirty="0" smtClean="0">
                <a:solidFill>
                  <a:srgbClr val="FF0000"/>
                </a:solidFill>
              </a:rPr>
              <a:t>for a peeling front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96" name="Picture 6"/>
          <p:cNvPicPr>
            <a:picLocks noChangeAspect="1" noChangeArrowheads="1"/>
          </p:cNvPicPr>
          <p:nvPr/>
        </p:nvPicPr>
        <p:blipFill>
          <a:blip r:embed="rId4" cstate="print"/>
          <a:srcRect l="6018" r="8022"/>
          <a:stretch>
            <a:fillRect/>
          </a:stretch>
        </p:blipFill>
        <p:spPr bwMode="auto">
          <a:xfrm>
            <a:off x="323528" y="2348880"/>
            <a:ext cx="284139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7" name="Groupe 28"/>
          <p:cNvGrpSpPr/>
          <p:nvPr/>
        </p:nvGrpSpPr>
        <p:grpSpPr>
          <a:xfrm>
            <a:off x="1923728" y="3992270"/>
            <a:ext cx="76200" cy="76200"/>
            <a:chOff x="685800" y="1600200"/>
            <a:chExt cx="76200" cy="76200"/>
          </a:xfrm>
        </p:grpSpPr>
        <p:cxnSp>
          <p:nvCxnSpPr>
            <p:cNvPr id="98" name="Connecteur droit 97"/>
            <p:cNvCxnSpPr/>
            <p:nvPr/>
          </p:nvCxnSpPr>
          <p:spPr>
            <a:xfrm rot="16200000" flipH="1">
              <a:off x="685800" y="1600200"/>
              <a:ext cx="76200" cy="762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9" name="Connecteur droit 98"/>
            <p:cNvCxnSpPr/>
            <p:nvPr/>
          </p:nvCxnSpPr>
          <p:spPr>
            <a:xfrm rot="5400000">
              <a:off x="685800" y="1600200"/>
              <a:ext cx="76200" cy="762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00" name="ZoneTexte 99"/>
          <p:cNvSpPr txBox="1"/>
          <p:nvPr/>
        </p:nvSpPr>
        <p:spPr>
          <a:xfrm>
            <a:off x="1923728" y="3992270"/>
            <a:ext cx="308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01" name="Connecteur droit avec flèche 100"/>
          <p:cNvCxnSpPr/>
          <p:nvPr/>
        </p:nvCxnSpPr>
        <p:spPr>
          <a:xfrm>
            <a:off x="1151112" y="3435896"/>
            <a:ext cx="792088" cy="57606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02" name="ZoneTexte 101"/>
          <p:cNvSpPr txBox="1"/>
          <p:nvPr/>
        </p:nvSpPr>
        <p:spPr>
          <a:xfrm>
            <a:off x="1511152" y="3507904"/>
            <a:ext cx="40754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</a:t>
            </a:r>
            <a:r>
              <a:rPr kumimoji="0" lang="fr-FR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(z)</a:t>
            </a:r>
            <a:endParaRPr kumimoji="0" lang="fr-FR" sz="13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03" name="Connecteur droit avec flèche 102"/>
          <p:cNvCxnSpPr/>
          <p:nvPr/>
        </p:nvCxnSpPr>
        <p:spPr>
          <a:xfrm flipV="1">
            <a:off x="568328" y="2883480"/>
            <a:ext cx="1656184" cy="86409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04" name="Connecteur droit avec flèche 103"/>
          <p:cNvCxnSpPr/>
          <p:nvPr/>
        </p:nvCxnSpPr>
        <p:spPr>
          <a:xfrm>
            <a:off x="583432" y="3804320"/>
            <a:ext cx="1863824" cy="128776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05" name="ZoneTexte 104"/>
          <p:cNvSpPr txBox="1"/>
          <p:nvPr/>
        </p:nvSpPr>
        <p:spPr>
          <a:xfrm>
            <a:off x="2015208" y="2643808"/>
            <a:ext cx="2407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ZoneTexte 105"/>
          <p:cNvSpPr txBox="1"/>
          <p:nvPr/>
        </p:nvSpPr>
        <p:spPr>
          <a:xfrm>
            <a:off x="2375248" y="4804048"/>
            <a:ext cx="248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7" name="Picture 25" descr="D:\Expose\Conference Composites_India_11\Figures\Peeling force evolution_hard only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132856"/>
            <a:ext cx="4176514" cy="313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" name="ZoneTexte 107"/>
          <p:cNvSpPr txBox="1"/>
          <p:nvPr/>
        </p:nvSpPr>
        <p:spPr>
          <a:xfrm rot="16200000">
            <a:off x="2764387" y="3472505"/>
            <a:ext cx="2899602" cy="29238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Peeling force G per unit </a:t>
            </a:r>
            <a:r>
              <a:rPr kumimoji="0" lang="fr-FR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length</a:t>
            </a: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(N/m)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9" name="ZoneTexte 108"/>
          <p:cNvSpPr txBox="1"/>
          <p:nvPr/>
        </p:nvSpPr>
        <p:spPr>
          <a:xfrm>
            <a:off x="4644058" y="4977210"/>
            <a:ext cx="3285938" cy="29238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Average</a:t>
            </a: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position of the peeling front (mm)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0" name="Picture 25" descr="D:\Expose\Conference Composites_India_11\Figures\Peeling force evolution_hard only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132856"/>
            <a:ext cx="4176514" cy="313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ZoneTexte 110"/>
          <p:cNvSpPr txBox="1"/>
          <p:nvPr/>
        </p:nvSpPr>
        <p:spPr>
          <a:xfrm rot="16200000">
            <a:off x="2764387" y="3472505"/>
            <a:ext cx="2899602" cy="29238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Peeling force G per unit </a:t>
            </a:r>
            <a:r>
              <a:rPr kumimoji="0" lang="fr-FR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length</a:t>
            </a: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(N/m)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4644058" y="4977210"/>
            <a:ext cx="3285938" cy="29238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Average</a:t>
            </a: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position of the peeling front (mm)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113" name="Connecteur droit avec flèche 32"/>
          <p:cNvCxnSpPr>
            <a:cxnSpLocks noChangeShapeType="1"/>
          </p:cNvCxnSpPr>
          <p:nvPr/>
        </p:nvCxnSpPr>
        <p:spPr bwMode="auto">
          <a:xfrm>
            <a:off x="4604569" y="2600946"/>
            <a:ext cx="3207841" cy="20886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</p:spPr>
      </p:cxnSp>
      <p:sp>
        <p:nvSpPr>
          <p:cNvPr id="114" name="Rectangle 47"/>
          <p:cNvSpPr>
            <a:spLocks noChangeArrowheads="1"/>
          </p:cNvSpPr>
          <p:nvPr/>
        </p:nvSpPr>
        <p:spPr bwMode="auto">
          <a:xfrm>
            <a:off x="6449442" y="2600946"/>
            <a:ext cx="165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fr-FR" sz="1400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max</a:t>
            </a:r>
            <a:endParaRPr lang="fr-FR" sz="1400" baseline="30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17" name="Picture 4" descr="D:\Expose\Conference Composites_India_11\Figures\Peeling force evolution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132856"/>
            <a:ext cx="4176001" cy="31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8" name="Connecteur droit avec flèche 32"/>
          <p:cNvCxnSpPr>
            <a:cxnSpLocks noChangeShapeType="1"/>
          </p:cNvCxnSpPr>
          <p:nvPr/>
        </p:nvCxnSpPr>
        <p:spPr bwMode="auto">
          <a:xfrm>
            <a:off x="4643545" y="3074734"/>
            <a:ext cx="3199903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119" name="Rectangle 47"/>
          <p:cNvSpPr>
            <a:spLocks noChangeArrowheads="1"/>
          </p:cNvSpPr>
          <p:nvPr/>
        </p:nvSpPr>
        <p:spPr bwMode="auto">
          <a:xfrm>
            <a:off x="6947801" y="3084871"/>
            <a:ext cx="1008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G</a:t>
            </a:r>
            <a:r>
              <a:rPr lang="fr-FR" sz="1400" baseline="-25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</a:t>
            </a:r>
            <a:r>
              <a:rPr lang="fr-FR" sz="1400" baseline="30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easy</a:t>
            </a:r>
            <a:endParaRPr lang="fr-FR" sz="1400" baseline="30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120" name="Connecteur droit avec flèche 32"/>
          <p:cNvCxnSpPr>
            <a:cxnSpLocks noChangeShapeType="1"/>
          </p:cNvCxnSpPr>
          <p:nvPr/>
        </p:nvCxnSpPr>
        <p:spPr bwMode="auto">
          <a:xfrm>
            <a:off x="4604056" y="2600560"/>
            <a:ext cx="3207841" cy="20886"/>
          </a:xfrm>
          <a:prstGeom prst="straightConnector1">
            <a:avLst/>
          </a:prstGeom>
          <a:noFill/>
          <a:ln w="9525" algn="ctr">
            <a:solidFill>
              <a:srgbClr val="0000FF"/>
            </a:solidFill>
            <a:prstDash val="dash"/>
            <a:round/>
            <a:headEnd/>
            <a:tailEnd/>
          </a:ln>
        </p:spPr>
      </p:cxnSp>
      <p:sp>
        <p:nvSpPr>
          <p:cNvPr id="121" name="Rectangle 47"/>
          <p:cNvSpPr>
            <a:spLocks noChangeArrowheads="1"/>
          </p:cNvSpPr>
          <p:nvPr/>
        </p:nvSpPr>
        <p:spPr bwMode="auto">
          <a:xfrm>
            <a:off x="6587761" y="2600560"/>
            <a:ext cx="1651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</a:t>
            </a:r>
            <a:r>
              <a:rPr lang="fr-FR" sz="1400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max</a:t>
            </a:r>
            <a:r>
              <a:rPr lang="fr-FR" sz="1400" baseline="30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hard</a:t>
            </a:r>
            <a:endParaRPr lang="fr-FR" sz="1400" baseline="30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22" name="ZoneTexte 121"/>
          <p:cNvSpPr txBox="1"/>
          <p:nvPr/>
        </p:nvSpPr>
        <p:spPr>
          <a:xfrm>
            <a:off x="4643545" y="4976824"/>
            <a:ext cx="3285938" cy="29238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Average</a:t>
            </a: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position of the peeling front (mm)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3" name="ZoneTexte 122"/>
          <p:cNvSpPr txBox="1"/>
          <p:nvPr/>
        </p:nvSpPr>
        <p:spPr>
          <a:xfrm rot="16200000">
            <a:off x="2763874" y="3472119"/>
            <a:ext cx="2899602" cy="292388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Peeling force G per unit </a:t>
            </a:r>
            <a:r>
              <a:rPr kumimoji="0" lang="fr-FR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length</a:t>
            </a:r>
            <a:r>
              <a:rPr kumimoji="0" lang="fr-FR" sz="1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(N/m)</a:t>
            </a:r>
            <a:endParaRPr kumimoji="0" lang="fr-FR" sz="1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4" name="Picture 6"/>
          <p:cNvPicPr>
            <a:picLocks noChangeAspect="1" noChangeArrowheads="1"/>
          </p:cNvPicPr>
          <p:nvPr/>
        </p:nvPicPr>
        <p:blipFill>
          <a:blip r:embed="rId4" cstate="print"/>
          <a:srcRect l="6018" r="8022"/>
          <a:stretch>
            <a:fillRect/>
          </a:stretch>
        </p:blipFill>
        <p:spPr bwMode="auto">
          <a:xfrm>
            <a:off x="323528" y="2348880"/>
            <a:ext cx="284139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5" name="Groupe 28"/>
          <p:cNvGrpSpPr/>
          <p:nvPr/>
        </p:nvGrpSpPr>
        <p:grpSpPr>
          <a:xfrm>
            <a:off x="1923728" y="3992270"/>
            <a:ext cx="76200" cy="76200"/>
            <a:chOff x="685800" y="1600200"/>
            <a:chExt cx="76200" cy="76200"/>
          </a:xfrm>
        </p:grpSpPr>
        <p:cxnSp>
          <p:nvCxnSpPr>
            <p:cNvPr id="126" name="Connecteur droit 125"/>
            <p:cNvCxnSpPr/>
            <p:nvPr/>
          </p:nvCxnSpPr>
          <p:spPr>
            <a:xfrm rot="16200000" flipH="1">
              <a:off x="685800" y="1600200"/>
              <a:ext cx="76200" cy="762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7" name="Connecteur droit 126"/>
            <p:cNvCxnSpPr/>
            <p:nvPr/>
          </p:nvCxnSpPr>
          <p:spPr>
            <a:xfrm rot="5400000">
              <a:off x="685800" y="1600200"/>
              <a:ext cx="76200" cy="7620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28" name="ZoneTexte 127"/>
          <p:cNvSpPr txBox="1"/>
          <p:nvPr/>
        </p:nvSpPr>
        <p:spPr>
          <a:xfrm>
            <a:off x="1923728" y="3992270"/>
            <a:ext cx="308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29" name="Connecteur droit avec flèche 128"/>
          <p:cNvCxnSpPr/>
          <p:nvPr/>
        </p:nvCxnSpPr>
        <p:spPr>
          <a:xfrm>
            <a:off x="1151112" y="3435896"/>
            <a:ext cx="792088" cy="57606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30" name="ZoneTexte 129"/>
          <p:cNvSpPr txBox="1"/>
          <p:nvPr/>
        </p:nvSpPr>
        <p:spPr>
          <a:xfrm>
            <a:off x="1511152" y="3507904"/>
            <a:ext cx="40754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</a:t>
            </a:r>
            <a:r>
              <a:rPr kumimoji="0" lang="fr-FR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(z)</a:t>
            </a:r>
            <a:endParaRPr kumimoji="0" lang="fr-FR" sz="13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31" name="Connecteur droit avec flèche 130"/>
          <p:cNvCxnSpPr/>
          <p:nvPr/>
        </p:nvCxnSpPr>
        <p:spPr>
          <a:xfrm flipV="1">
            <a:off x="568328" y="2883480"/>
            <a:ext cx="1656184" cy="86409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2" name="Connecteur droit avec flèche 131"/>
          <p:cNvCxnSpPr/>
          <p:nvPr/>
        </p:nvCxnSpPr>
        <p:spPr>
          <a:xfrm>
            <a:off x="583432" y="3804320"/>
            <a:ext cx="1863824" cy="128776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33" name="ZoneTexte 132"/>
          <p:cNvSpPr txBox="1"/>
          <p:nvPr/>
        </p:nvSpPr>
        <p:spPr>
          <a:xfrm>
            <a:off x="2015208" y="2643808"/>
            <a:ext cx="2407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2375248" y="4804048"/>
            <a:ext cx="248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5" name="ZoneTexte 29"/>
          <p:cNvSpPr txBox="1">
            <a:spLocks noChangeArrowheads="1"/>
          </p:cNvSpPr>
          <p:nvPr/>
        </p:nvSpPr>
        <p:spPr bwMode="auto">
          <a:xfrm>
            <a:off x="2434903" y="3234903"/>
            <a:ext cx="1066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300" dirty="0" err="1">
                <a:solidFill>
                  <a:srgbClr val="FF0000"/>
                </a:solidFill>
                <a:latin typeface="Comic Sans MS"/>
                <a:cs typeface="Comic Sans MS"/>
              </a:rPr>
              <a:t>Easy</a:t>
            </a:r>
            <a:endParaRPr lang="fr-FR" sz="13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/>
            <a:r>
              <a:rPr lang="fr-FR" sz="1300" dirty="0">
                <a:solidFill>
                  <a:srgbClr val="FF0000"/>
                </a:solidFill>
                <a:latin typeface="Comic Sans MS"/>
                <a:cs typeface="Comic Sans MS"/>
              </a:rPr>
              <a:t>direction</a:t>
            </a:r>
          </a:p>
        </p:txBody>
      </p:sp>
      <p:cxnSp>
        <p:nvCxnSpPr>
          <p:cNvPr id="136" name="Connecteur droit avec flèche 135"/>
          <p:cNvCxnSpPr/>
          <p:nvPr/>
        </p:nvCxnSpPr>
        <p:spPr>
          <a:xfrm rot="10800000">
            <a:off x="2331715" y="3458741"/>
            <a:ext cx="568325" cy="41275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37" name="Connecteur droit avec flèche 136"/>
          <p:cNvCxnSpPr/>
          <p:nvPr/>
        </p:nvCxnSpPr>
        <p:spPr>
          <a:xfrm>
            <a:off x="791072" y="4299992"/>
            <a:ext cx="682252" cy="448816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tailEnd type="arrow"/>
          </a:ln>
          <a:effectLst/>
        </p:spPr>
      </p:cxnSp>
      <p:sp>
        <p:nvSpPr>
          <p:cNvPr id="138" name="ZoneTexte 23"/>
          <p:cNvSpPr txBox="1">
            <a:spLocks noChangeArrowheads="1"/>
          </p:cNvSpPr>
          <p:nvPr/>
        </p:nvSpPr>
        <p:spPr bwMode="auto">
          <a:xfrm>
            <a:off x="323528" y="4527629"/>
            <a:ext cx="1066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300" dirty="0">
                <a:solidFill>
                  <a:srgbClr val="0000FF"/>
                </a:solidFill>
                <a:latin typeface="Comic Sans MS"/>
                <a:cs typeface="Comic Sans MS"/>
              </a:rPr>
              <a:t>Hard direction</a:t>
            </a:r>
          </a:p>
        </p:txBody>
      </p:sp>
      <p:sp>
        <p:nvSpPr>
          <p:cNvPr id="141" name="ZoneTexte 140"/>
          <p:cNvSpPr txBox="1"/>
          <p:nvPr/>
        </p:nvSpPr>
        <p:spPr>
          <a:xfrm>
            <a:off x="1727982" y="5978309"/>
            <a:ext cx="344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FF0000"/>
                </a:solidFill>
                <a:latin typeface="Comic Sans MS" pitchFamily="66" charset="0"/>
              </a:rPr>
              <a:t>Strength</a:t>
            </a:r>
            <a:r>
              <a:rPr lang="fr-FR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Comic Sans MS" pitchFamily="66" charset="0"/>
              </a:rPr>
              <a:t>asymmetry</a:t>
            </a:r>
            <a:endParaRPr lang="fr-FR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142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622182"/>
              </p:ext>
            </p:extLst>
          </p:nvPr>
        </p:nvGraphicFramePr>
        <p:xfrm>
          <a:off x="4476646" y="5806422"/>
          <a:ext cx="70802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84" name="Équation" r:id="rId7" imgW="368300" imgH="444500" progId="Equation.3">
                  <p:embed/>
                </p:oleObj>
              </mc:Choice>
              <mc:Fallback>
                <p:oleObj name="Équation" r:id="rId7" imgW="3683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646" y="5806422"/>
                        <a:ext cx="708025" cy="83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" name="Line 58"/>
          <p:cNvSpPr>
            <a:spLocks noChangeShapeType="1"/>
          </p:cNvSpPr>
          <p:nvPr/>
        </p:nvSpPr>
        <p:spPr bwMode="auto">
          <a:xfrm flipV="1">
            <a:off x="1029697" y="6210127"/>
            <a:ext cx="609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5430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FF0000"/>
                </a:solidFill>
              </a:rPr>
              <a:t>2. Confrontation with experiments on a model heterogeneous adhesive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8679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4" name="Picture 2" descr="F:\DCIM\101MSDCF\DSC00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0320" y="1676400"/>
            <a:ext cx="4145280" cy="3108960"/>
          </a:xfrm>
          <a:prstGeom prst="rect">
            <a:avLst/>
          </a:prstGeom>
          <a:noFill/>
        </p:spPr>
      </p:pic>
      <p:cxnSp>
        <p:nvCxnSpPr>
          <p:cNvPr id="15" name="Connecteur droit avec flèche 14"/>
          <p:cNvCxnSpPr>
            <a:stCxn id="16" idx="3"/>
          </p:cNvCxnSpPr>
          <p:nvPr/>
        </p:nvCxnSpPr>
        <p:spPr>
          <a:xfrm>
            <a:off x="2181409" y="2018089"/>
            <a:ext cx="2354729" cy="941461"/>
          </a:xfrm>
          <a:prstGeom prst="straightConnector1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49939" y="1587950"/>
            <a:ext cx="1531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 err="1" smtClean="0">
                <a:latin typeface="Comic Sans MS" pitchFamily="66" charset="0"/>
              </a:rPr>
              <a:t>Adhesive</a:t>
            </a:r>
            <a:r>
              <a:rPr lang="fr-FR" sz="1400" u="sng" dirty="0" smtClean="0">
                <a:latin typeface="Comic Sans MS" pitchFamily="66" charset="0"/>
              </a:rPr>
              <a:t>:</a:t>
            </a:r>
          </a:p>
          <a:p>
            <a:r>
              <a:rPr lang="fr-FR" sz="1400" dirty="0" smtClean="0"/>
              <a:t>PDMS </a:t>
            </a:r>
            <a:r>
              <a:rPr lang="fr-FR" sz="1400" dirty="0" err="1" smtClean="0"/>
              <a:t>thin</a:t>
            </a:r>
            <a:r>
              <a:rPr lang="fr-FR" sz="1400" dirty="0" smtClean="0"/>
              <a:t> film </a:t>
            </a:r>
            <a:r>
              <a:rPr lang="fr-FR" sz="1400" dirty="0" err="1" smtClean="0"/>
              <a:t>produced</a:t>
            </a:r>
            <a:r>
              <a:rPr lang="fr-FR" sz="1400" dirty="0" smtClean="0"/>
              <a:t> by </a:t>
            </a:r>
            <a:r>
              <a:rPr lang="fr-FR" sz="1400" dirty="0" smtClean="0">
                <a:latin typeface="Comic Sans MS" pitchFamily="66" charset="0"/>
              </a:rPr>
              <a:t>spin </a:t>
            </a:r>
            <a:r>
              <a:rPr lang="fr-FR" sz="1400" dirty="0" err="1" smtClean="0">
                <a:latin typeface="Comic Sans MS" pitchFamily="66" charset="0"/>
              </a:rPr>
              <a:t>coating</a:t>
            </a:r>
            <a:endParaRPr lang="fr-FR" sz="1400" dirty="0" smtClean="0">
              <a:latin typeface="Comic Sans MS" pitchFamily="66" charset="0"/>
            </a:endParaRPr>
          </a:p>
        </p:txBody>
      </p:sp>
      <p:cxnSp>
        <p:nvCxnSpPr>
          <p:cNvPr id="17" name="Connecteur droit avec flèche 16"/>
          <p:cNvCxnSpPr>
            <a:stCxn id="18" idx="1"/>
          </p:cNvCxnSpPr>
          <p:nvPr/>
        </p:nvCxnSpPr>
        <p:spPr>
          <a:xfrm flipH="1" flipV="1">
            <a:off x="4572001" y="3413761"/>
            <a:ext cx="2635994" cy="613950"/>
          </a:xfrm>
          <a:prstGeom prst="straightConnector1">
            <a:avLst/>
          </a:prstGeom>
          <a:ln w="19050">
            <a:solidFill>
              <a:schemeClr val="tx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207995" y="3550657"/>
            <a:ext cx="1936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u="sng" dirty="0" err="1" smtClean="0">
                <a:latin typeface="Comic Sans MS" pitchFamily="66" charset="0"/>
              </a:rPr>
              <a:t>Substrate</a:t>
            </a:r>
            <a:r>
              <a:rPr lang="fr-FR" sz="1400" u="sng" dirty="0" smtClean="0">
                <a:latin typeface="Comic Sans MS" pitchFamily="66" charset="0"/>
              </a:rPr>
              <a:t>:</a:t>
            </a:r>
          </a:p>
          <a:p>
            <a:pPr algn="ctr"/>
            <a:r>
              <a:rPr lang="fr-FR" sz="1400" dirty="0" smtClean="0">
                <a:latin typeface="Comic Sans MS" pitchFamily="66" charset="0"/>
              </a:rPr>
              <a:t>Transparent </a:t>
            </a:r>
            <a:r>
              <a:rPr lang="fr-FR" sz="1400" dirty="0" err="1" smtClean="0">
                <a:latin typeface="Comic Sans MS" pitchFamily="66" charset="0"/>
              </a:rPr>
              <a:t>sheet</a:t>
            </a:r>
            <a:r>
              <a:rPr lang="fr-FR" sz="1400" dirty="0"/>
              <a:t> </a:t>
            </a:r>
            <a:r>
              <a:rPr lang="fr-FR" sz="1400" dirty="0" err="1" smtClean="0"/>
              <a:t>printed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a standard printer</a:t>
            </a:r>
            <a:endParaRPr lang="fr-FR" sz="1400" dirty="0" smtClean="0">
              <a:latin typeface="Comic Sans MS" pitchFamily="66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0" y="5178623"/>
            <a:ext cx="1682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 dirty="0" err="1" smtClean="0">
                <a:latin typeface="Comic Sans MS" pitchFamily="66" charset="0"/>
              </a:rPr>
              <a:t>Adhesion</a:t>
            </a:r>
            <a:r>
              <a:rPr lang="fr-FR" sz="1400" u="sng" dirty="0" smtClean="0">
                <a:latin typeface="Comic Sans MS" pitchFamily="66" charset="0"/>
              </a:rPr>
              <a:t> </a:t>
            </a:r>
            <a:r>
              <a:rPr lang="fr-FR" sz="1400" u="sng" dirty="0" err="1" smtClean="0">
                <a:latin typeface="Comic Sans MS" pitchFamily="66" charset="0"/>
              </a:rPr>
              <a:t>energy</a:t>
            </a:r>
            <a:r>
              <a:rPr lang="fr-FR" sz="1400" u="sng" dirty="0" smtClean="0">
                <a:latin typeface="Comic Sans MS" pitchFamily="66" charset="0"/>
              </a:rPr>
              <a:t>:</a:t>
            </a:r>
            <a:endParaRPr lang="fr-FR" sz="1400" dirty="0">
              <a:latin typeface="Comic Sans MS" pitchFamily="66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828800" y="5105400"/>
            <a:ext cx="2514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Comic Sans MS" pitchFamily="66" charset="0"/>
              </a:rPr>
              <a:t>PDMS-</a:t>
            </a:r>
            <a:r>
              <a:rPr lang="fr-FR" sz="1400" dirty="0" err="1" smtClean="0"/>
              <a:t>ink</a:t>
            </a:r>
            <a:endParaRPr lang="fr-FR" sz="1400" dirty="0" smtClean="0">
              <a:latin typeface="Comic Sans MS" pitchFamily="66" charset="0"/>
            </a:endParaRPr>
          </a:p>
          <a:p>
            <a:endParaRPr lang="fr-FR" sz="600" dirty="0" smtClean="0">
              <a:latin typeface="Comic Sans MS" pitchFamily="66" charset="0"/>
            </a:endParaRPr>
          </a:p>
          <a:p>
            <a:r>
              <a:rPr lang="fr-FR" sz="1400" dirty="0" smtClean="0">
                <a:latin typeface="Comic Sans MS" pitchFamily="66" charset="0"/>
              </a:rPr>
              <a:t>PDMS-transparent </a:t>
            </a:r>
            <a:r>
              <a:rPr lang="fr-FR" sz="1400" dirty="0" err="1" smtClean="0">
                <a:latin typeface="Comic Sans MS" pitchFamily="66" charset="0"/>
              </a:rPr>
              <a:t>sheet</a:t>
            </a:r>
            <a:endParaRPr lang="fr-FR" sz="1400" dirty="0" smtClean="0">
              <a:latin typeface="Comic Sans MS" pitchFamily="66" charset="0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3287624" y="5257800"/>
            <a:ext cx="13716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4278224" y="5561012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4800600" y="51054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Comic Sans MS" pitchFamily="66" charset="0"/>
              </a:rPr>
              <a:t>G</a:t>
            </a:r>
            <a:r>
              <a:rPr lang="fr-FR" sz="1400" baseline="-25000" dirty="0" smtClean="0">
                <a:latin typeface="Comic Sans MS" pitchFamily="66" charset="0"/>
              </a:rPr>
              <a:t>c1</a:t>
            </a:r>
            <a:r>
              <a:rPr lang="fr-FR" sz="1400" dirty="0" smtClean="0">
                <a:latin typeface="Comic Sans MS" pitchFamily="66" charset="0"/>
              </a:rPr>
              <a:t> = 12 </a:t>
            </a:r>
            <a:r>
              <a:rPr lang="fr-FR" sz="1400" dirty="0" err="1" smtClean="0">
                <a:latin typeface="Comic Sans MS" pitchFamily="66" charset="0"/>
              </a:rPr>
              <a:t>J.m</a:t>
            </a:r>
            <a:r>
              <a:rPr lang="fr-FR" sz="1400" baseline="30000" dirty="0" smtClean="0">
                <a:latin typeface="Comic Sans MS" pitchFamily="66" charset="0"/>
              </a:rPr>
              <a:t>-2</a:t>
            </a:r>
          </a:p>
          <a:p>
            <a:endParaRPr lang="fr-FR" sz="600" baseline="30000" dirty="0" smtClean="0">
              <a:latin typeface="Comic Sans MS" pitchFamily="66" charset="0"/>
            </a:endParaRPr>
          </a:p>
          <a:p>
            <a:r>
              <a:rPr lang="fr-FR" sz="1400" dirty="0" smtClean="0">
                <a:latin typeface="Comic Sans MS" pitchFamily="66" charset="0"/>
              </a:rPr>
              <a:t>G</a:t>
            </a:r>
            <a:r>
              <a:rPr lang="fr-FR" sz="1400" baseline="-25000" dirty="0" smtClean="0">
                <a:latin typeface="Comic Sans MS" pitchFamily="66" charset="0"/>
              </a:rPr>
              <a:t>c2</a:t>
            </a:r>
            <a:r>
              <a:rPr lang="fr-FR" sz="1400" dirty="0" smtClean="0">
                <a:latin typeface="Comic Sans MS" pitchFamily="66" charset="0"/>
              </a:rPr>
              <a:t> = 4 </a:t>
            </a:r>
            <a:r>
              <a:rPr lang="fr-FR" sz="1400" dirty="0" err="1" smtClean="0">
                <a:latin typeface="Comic Sans MS" pitchFamily="66" charset="0"/>
              </a:rPr>
              <a:t>J.m</a:t>
            </a:r>
            <a:r>
              <a:rPr lang="fr-FR" sz="1400" baseline="30000" dirty="0" smtClean="0">
                <a:latin typeface="Comic Sans MS" pitchFamily="66" charset="0"/>
              </a:rPr>
              <a:t>-2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6261846" y="5334000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6733987" y="5105400"/>
            <a:ext cx="155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Comic Sans MS" pitchFamily="66" charset="0"/>
              </a:rPr>
              <a:t>Contrast</a:t>
            </a:r>
            <a:r>
              <a:rPr lang="fr-FR" sz="1400" dirty="0" smtClean="0">
                <a:latin typeface="Comic Sans MS" pitchFamily="66" charset="0"/>
              </a:rPr>
              <a:t>:</a:t>
            </a:r>
          </a:p>
          <a:p>
            <a:r>
              <a:rPr lang="fr-FR" sz="1400" dirty="0" smtClean="0">
                <a:latin typeface="Comic Sans MS" pitchFamily="66" charset="0"/>
              </a:rPr>
              <a:t>G</a:t>
            </a:r>
            <a:r>
              <a:rPr lang="fr-FR" sz="1400" baseline="-25000" dirty="0" smtClean="0">
                <a:latin typeface="Comic Sans MS" pitchFamily="66" charset="0"/>
              </a:rPr>
              <a:t>c1</a:t>
            </a:r>
            <a:r>
              <a:rPr lang="fr-FR" sz="1400" dirty="0" smtClean="0">
                <a:latin typeface="Comic Sans MS" pitchFamily="66" charset="0"/>
              </a:rPr>
              <a:t>/G</a:t>
            </a:r>
            <a:r>
              <a:rPr lang="fr-FR" sz="1400" baseline="-25000" dirty="0" smtClean="0">
                <a:latin typeface="Comic Sans MS" pitchFamily="66" charset="0"/>
              </a:rPr>
              <a:t>c0</a:t>
            </a:r>
            <a:r>
              <a:rPr lang="fr-FR" sz="1400" dirty="0" smtClean="0">
                <a:latin typeface="Comic Sans MS" pitchFamily="66" charset="0"/>
              </a:rPr>
              <a:t> ≈ 3</a:t>
            </a:r>
            <a:endParaRPr lang="fr-FR" sz="1400" baseline="30000" dirty="0" smtClean="0">
              <a:latin typeface="Comic Sans MS" pitchFamily="66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35751" y="4109740"/>
            <a:ext cx="1808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1400" dirty="0" err="1" smtClean="0">
                <a:solidFill>
                  <a:prstClr val="black"/>
                </a:solidFill>
                <a:latin typeface="Comic Sans MS" pitchFamily="66" charset="0"/>
              </a:rPr>
              <a:t>Thickness</a:t>
            </a:r>
            <a:r>
              <a:rPr lang="fr-FR" sz="1400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fr-FR" sz="1400" dirty="0" err="1" smtClean="0">
                <a:solidFill>
                  <a:prstClr val="black"/>
                </a:solidFill>
                <a:latin typeface="Comic Sans MS" pitchFamily="66" charset="0"/>
              </a:rPr>
              <a:t>between</a:t>
            </a:r>
            <a:endParaRPr lang="fr-FR" sz="14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lvl="0"/>
            <a:r>
              <a:rPr lang="fr-FR" sz="1400" dirty="0" smtClean="0">
                <a:solidFill>
                  <a:prstClr val="black"/>
                </a:solidFill>
                <a:latin typeface="Comic Sans MS" pitchFamily="66" charset="0"/>
              </a:rPr>
              <a:t>100µm </a:t>
            </a:r>
            <a:r>
              <a:rPr lang="fr-FR" sz="1400" dirty="0" smtClean="0">
                <a:solidFill>
                  <a:prstClr val="black"/>
                </a:solidFill>
              </a:rPr>
              <a:t>and</a:t>
            </a:r>
            <a:r>
              <a:rPr lang="fr-FR" sz="1400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fr-FR" sz="1400" dirty="0" smtClean="0">
                <a:solidFill>
                  <a:prstClr val="black"/>
                </a:solidFill>
                <a:latin typeface="Comic Sans MS" pitchFamily="66" charset="0"/>
              </a:rPr>
              <a:t>3mm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233085" y="4262140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" y="2575560"/>
            <a:ext cx="12287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re 1"/>
          <p:cNvSpPr txBox="1">
            <a:spLocks/>
          </p:cNvSpPr>
          <p:nvPr/>
        </p:nvSpPr>
        <p:spPr>
          <a:xfrm>
            <a:off x="228600" y="68580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 model system for </a:t>
            </a:r>
            <a:r>
              <a:rPr kumimoji="0" lang="fr-FR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heterogeneous</a:t>
            </a:r>
            <a:r>
              <a:rPr kumimoji="0" lang="fr-FR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fr-FR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adhesion</a:t>
            </a: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0" name="Line 58"/>
          <p:cNvSpPr>
            <a:spLocks noChangeShapeType="1"/>
          </p:cNvSpPr>
          <p:nvPr/>
        </p:nvSpPr>
        <p:spPr bwMode="auto">
          <a:xfrm>
            <a:off x="227105" y="6306669"/>
            <a:ext cx="6143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>
            <a:off x="912905" y="5942105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Local </a:t>
            </a:r>
            <a:r>
              <a:rPr kumimoji="0" lang="fr-FR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field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fr-FR" b="0" dirty="0" err="1">
                <a:solidFill>
                  <a:srgbClr val="FF0000"/>
                </a:solidFill>
              </a:rPr>
              <a:t>G</a:t>
            </a:r>
            <a:r>
              <a:rPr lang="fr-FR" b="0" baseline="-25000" dirty="0" err="1">
                <a:solidFill>
                  <a:srgbClr val="FF0000"/>
                </a:solidFill>
              </a:rPr>
              <a:t>c</a:t>
            </a:r>
            <a:r>
              <a:rPr lang="fr-FR" b="0" dirty="0">
                <a:solidFill>
                  <a:srgbClr val="FF0000"/>
                </a:solidFill>
              </a:rPr>
              <a:t>(M</a:t>
            </a:r>
            <a:r>
              <a:rPr lang="fr-FR" b="0" dirty="0" smtClean="0">
                <a:solidFill>
                  <a:srgbClr val="FF0000"/>
                </a:solidFill>
              </a:rPr>
              <a:t>)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of local </a:t>
            </a:r>
            <a:r>
              <a:rPr kumimoji="0" lang="fr-FR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adhesion</a:t>
            </a: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fr-FR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energy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fr-FR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perfectly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fr-FR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controled</a:t>
            </a: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and </a:t>
            </a:r>
            <a:r>
              <a:rPr kumimoji="0" lang="fr-FR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known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0980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FF0000"/>
                </a:solidFill>
              </a:rPr>
              <a:t>2. Confrontation with experiments on a model heterogeneous adhesive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2" name="Titre 1"/>
          <p:cNvSpPr txBox="1">
            <a:spLocks/>
          </p:cNvSpPr>
          <p:nvPr/>
        </p:nvSpPr>
        <p:spPr bwMode="auto">
          <a:xfrm>
            <a:off x="239059" y="1413536"/>
            <a:ext cx="440764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600" dirty="0" err="1" smtClean="0">
                <a:solidFill>
                  <a:srgbClr val="FF0000"/>
                </a:solidFill>
              </a:rPr>
              <a:t>Asymmetric</a:t>
            </a:r>
            <a:r>
              <a:rPr lang="fr-FR" sz="2600" dirty="0" smtClean="0">
                <a:solidFill>
                  <a:srgbClr val="FF0000"/>
                </a:solidFill>
              </a:rPr>
              <a:t> </a:t>
            </a:r>
            <a:r>
              <a:rPr lang="fr-FR" sz="2600" dirty="0" err="1" smtClean="0">
                <a:solidFill>
                  <a:srgbClr val="FF0000"/>
                </a:solidFill>
              </a:rPr>
              <a:t>adhesives</a:t>
            </a:r>
            <a:endParaRPr lang="fr-FR" sz="2600" dirty="0">
              <a:solidFill>
                <a:srgbClr val="FF0000"/>
              </a:solidFill>
            </a:endParaRPr>
          </a:p>
        </p:txBody>
      </p:sp>
      <p:pic>
        <p:nvPicPr>
          <p:cNvPr id="53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59" y="2755413"/>
            <a:ext cx="6749286" cy="341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114"/>
          <p:cNvSpPr txBox="1">
            <a:spLocks noChangeArrowheads="1"/>
          </p:cNvSpPr>
          <p:nvPr/>
        </p:nvSpPr>
        <p:spPr bwMode="auto">
          <a:xfrm>
            <a:off x="-44824" y="620653"/>
            <a:ext cx="4870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S. </a:t>
            </a:r>
            <a:r>
              <a:rPr lang="fr-FR" sz="1200" i="1" dirty="0" err="1" smtClean="0">
                <a:solidFill>
                  <a:srgbClr val="000000"/>
                </a:solidFill>
              </a:rPr>
              <a:t>Xia</a:t>
            </a:r>
            <a:r>
              <a:rPr lang="fr-FR" sz="1200" i="1" dirty="0" smtClean="0">
                <a:solidFill>
                  <a:srgbClr val="000000"/>
                </a:solidFill>
              </a:rPr>
              <a:t>, L. Ponson, G. </a:t>
            </a:r>
            <a:r>
              <a:rPr lang="fr-FR" sz="1200" i="1" dirty="0" err="1" smtClean="0">
                <a:solidFill>
                  <a:srgbClr val="000000"/>
                </a:solidFill>
              </a:rPr>
              <a:t>Ravichandran</a:t>
            </a:r>
            <a:r>
              <a:rPr lang="fr-FR" sz="1200" i="1" dirty="0" smtClean="0">
                <a:solidFill>
                  <a:srgbClr val="000000"/>
                </a:solidFill>
              </a:rPr>
              <a:t> and K. </a:t>
            </a:r>
            <a:r>
              <a:rPr lang="fr-FR" sz="1200" i="1" dirty="0" err="1" smtClean="0">
                <a:solidFill>
                  <a:srgbClr val="000000"/>
                </a:solidFill>
              </a:rPr>
              <a:t>Bhattacharya</a:t>
            </a:r>
            <a:r>
              <a:rPr lang="fr-FR" sz="1200" i="1" dirty="0" smtClean="0">
                <a:solidFill>
                  <a:srgbClr val="000000"/>
                </a:solidFill>
              </a:rPr>
              <a:t>, Phys. </a:t>
            </a:r>
            <a:r>
              <a:rPr lang="fr-FR" sz="1200" i="1" dirty="0" err="1" smtClean="0">
                <a:solidFill>
                  <a:srgbClr val="000000"/>
                </a:solidFill>
              </a:rPr>
              <a:t>Rev</a:t>
            </a:r>
            <a:r>
              <a:rPr lang="fr-FR" sz="1200" i="1" dirty="0" smtClean="0">
                <a:solidFill>
                  <a:srgbClr val="000000"/>
                </a:solidFill>
              </a:rPr>
              <a:t>. </a:t>
            </a:r>
            <a:r>
              <a:rPr lang="fr-FR" sz="1200" i="1" dirty="0" err="1" smtClean="0">
                <a:solidFill>
                  <a:srgbClr val="000000"/>
                </a:solidFill>
              </a:rPr>
              <a:t>Lett</a:t>
            </a:r>
            <a:r>
              <a:rPr lang="fr-FR" sz="1200" i="1" dirty="0" smtClean="0">
                <a:solidFill>
                  <a:srgbClr val="000000"/>
                </a:solidFill>
              </a:rPr>
              <a:t>. 2012 and </a:t>
            </a:r>
            <a:r>
              <a:rPr lang="fr-FR" sz="1200" i="1" dirty="0">
                <a:solidFill>
                  <a:srgbClr val="000000"/>
                </a:solidFill>
              </a:rPr>
              <a:t>i</a:t>
            </a:r>
            <a:r>
              <a:rPr lang="fr-FR" sz="1200" i="1" dirty="0" smtClean="0">
                <a:solidFill>
                  <a:srgbClr val="000000"/>
                </a:solidFill>
              </a:rPr>
              <a:t>nternational patent 2011</a:t>
            </a:r>
            <a:endParaRPr lang="fr-FR" sz="1200" i="1" dirty="0">
              <a:solidFill>
                <a:srgbClr val="000000"/>
              </a:solidFill>
            </a:endParaRPr>
          </a:p>
        </p:txBody>
      </p:sp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4" cstate="print"/>
          <a:srcRect l="6018" r="8022"/>
          <a:stretch>
            <a:fillRect/>
          </a:stretch>
        </p:blipFill>
        <p:spPr bwMode="auto">
          <a:xfrm>
            <a:off x="5348934" y="548237"/>
            <a:ext cx="2124365" cy="207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6" name="Connecteur droit avec flèche 55"/>
          <p:cNvCxnSpPr/>
          <p:nvPr/>
        </p:nvCxnSpPr>
        <p:spPr>
          <a:xfrm>
            <a:off x="5567242" y="1929201"/>
            <a:ext cx="608012" cy="45720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23"/>
          <p:cNvSpPr txBox="1">
            <a:spLocks noChangeArrowheads="1"/>
          </p:cNvSpPr>
          <p:nvPr/>
        </p:nvSpPr>
        <p:spPr bwMode="auto">
          <a:xfrm>
            <a:off x="4919376" y="2021837"/>
            <a:ext cx="1066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300" dirty="0" smtClean="0">
                <a:solidFill>
                  <a:srgbClr val="0000FF"/>
                </a:solidFill>
                <a:latin typeface="Comic Sans MS"/>
                <a:cs typeface="Comic Sans MS"/>
              </a:rPr>
              <a:t>Hard direction</a:t>
            </a:r>
            <a:endParaRPr lang="fr-FR" sz="13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8" name="ZoneTexte 29"/>
          <p:cNvSpPr txBox="1">
            <a:spLocks noChangeArrowheads="1"/>
          </p:cNvSpPr>
          <p:nvPr/>
        </p:nvSpPr>
        <p:spPr bwMode="auto">
          <a:xfrm>
            <a:off x="6933053" y="1039544"/>
            <a:ext cx="1066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3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Easy</a:t>
            </a:r>
            <a:r>
              <a:rPr lang="fr-FR" sz="1300" dirty="0" smtClean="0">
                <a:solidFill>
                  <a:srgbClr val="FF0000"/>
                </a:solidFill>
                <a:latin typeface="Comic Sans MS"/>
                <a:cs typeface="Comic Sans MS"/>
              </a:rPr>
              <a:t> direction</a:t>
            </a:r>
            <a:endParaRPr lang="fr-FR" sz="13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59" name="Connecteur droit avec flèche 58"/>
          <p:cNvCxnSpPr/>
          <p:nvPr/>
        </p:nvCxnSpPr>
        <p:spPr>
          <a:xfrm rot="10800000">
            <a:off x="6829865" y="1323146"/>
            <a:ext cx="568325" cy="4127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9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86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itre 1"/>
          <p:cNvSpPr txBox="1">
            <a:spLocks/>
          </p:cNvSpPr>
          <p:nvPr/>
        </p:nvSpPr>
        <p:spPr bwMode="auto">
          <a:xfrm>
            <a:off x="239059" y="1413536"/>
            <a:ext cx="440764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600" dirty="0" err="1" smtClean="0">
                <a:solidFill>
                  <a:srgbClr val="FF0000"/>
                </a:solidFill>
              </a:rPr>
              <a:t>Asymmetric</a:t>
            </a:r>
            <a:r>
              <a:rPr lang="fr-FR" sz="2600" dirty="0" smtClean="0">
                <a:solidFill>
                  <a:srgbClr val="FF0000"/>
                </a:solidFill>
              </a:rPr>
              <a:t> </a:t>
            </a:r>
            <a:r>
              <a:rPr lang="fr-FR" sz="2600" dirty="0" err="1" smtClean="0">
                <a:solidFill>
                  <a:srgbClr val="FF0000"/>
                </a:solidFill>
              </a:rPr>
              <a:t>adhesives</a:t>
            </a:r>
            <a:endParaRPr lang="fr-FR" sz="2600" dirty="0">
              <a:solidFill>
                <a:srgbClr val="FF0000"/>
              </a:solidFill>
            </a:endParaRPr>
          </a:p>
        </p:txBody>
      </p:sp>
      <p:pic>
        <p:nvPicPr>
          <p:cNvPr id="53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59" y="2755413"/>
            <a:ext cx="6749286" cy="341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4" cstate="print"/>
          <a:srcRect l="6018" r="8022"/>
          <a:stretch>
            <a:fillRect/>
          </a:stretch>
        </p:blipFill>
        <p:spPr bwMode="auto">
          <a:xfrm>
            <a:off x="5348934" y="548237"/>
            <a:ext cx="2124365" cy="207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6" name="Connecteur droit avec flèche 55"/>
          <p:cNvCxnSpPr/>
          <p:nvPr/>
        </p:nvCxnSpPr>
        <p:spPr>
          <a:xfrm>
            <a:off x="5567242" y="1929201"/>
            <a:ext cx="608012" cy="45720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23"/>
          <p:cNvSpPr txBox="1">
            <a:spLocks noChangeArrowheads="1"/>
          </p:cNvSpPr>
          <p:nvPr/>
        </p:nvSpPr>
        <p:spPr bwMode="auto">
          <a:xfrm>
            <a:off x="4919376" y="2021837"/>
            <a:ext cx="1066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300" dirty="0" smtClean="0">
                <a:solidFill>
                  <a:srgbClr val="0000FF"/>
                </a:solidFill>
                <a:latin typeface="Comic Sans MS"/>
                <a:cs typeface="Comic Sans MS"/>
              </a:rPr>
              <a:t>Hard direction</a:t>
            </a:r>
            <a:endParaRPr lang="fr-FR" sz="13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8" name="ZoneTexte 29"/>
          <p:cNvSpPr txBox="1">
            <a:spLocks noChangeArrowheads="1"/>
          </p:cNvSpPr>
          <p:nvPr/>
        </p:nvSpPr>
        <p:spPr bwMode="auto">
          <a:xfrm>
            <a:off x="6933053" y="1039544"/>
            <a:ext cx="1066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3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Easy</a:t>
            </a:r>
            <a:r>
              <a:rPr lang="fr-FR" sz="1300" dirty="0" smtClean="0">
                <a:solidFill>
                  <a:srgbClr val="FF0000"/>
                </a:solidFill>
                <a:latin typeface="Comic Sans MS"/>
                <a:cs typeface="Comic Sans MS"/>
              </a:rPr>
              <a:t> direction</a:t>
            </a:r>
            <a:endParaRPr lang="fr-FR" sz="13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59" name="Connecteur droit avec flèche 58"/>
          <p:cNvCxnSpPr/>
          <p:nvPr/>
        </p:nvCxnSpPr>
        <p:spPr>
          <a:xfrm rot="10800000">
            <a:off x="6829865" y="1323146"/>
            <a:ext cx="568325" cy="4127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9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0" name="ZoneTexte 59"/>
          <p:cNvSpPr txBox="1"/>
          <p:nvPr/>
        </p:nvSpPr>
        <p:spPr>
          <a:xfrm>
            <a:off x="1703301" y="6143306"/>
            <a:ext cx="561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Optimization</a:t>
            </a:r>
            <a:r>
              <a:rPr lang="fr-FR" dirty="0" smtClean="0">
                <a:solidFill>
                  <a:srgbClr val="FF0000"/>
                </a:solidFill>
                <a:latin typeface="Comic Sans MS"/>
                <a:cs typeface="Comic Sans MS"/>
              </a:rPr>
              <a:t> of the </a:t>
            </a:r>
            <a:r>
              <a:rPr lang="fr-FR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asymmetry</a:t>
            </a:r>
            <a:r>
              <a:rPr lang="fr-FR" dirty="0" smtClean="0">
                <a:solidFill>
                  <a:srgbClr val="FF0000"/>
                </a:solidFill>
                <a:latin typeface="Comic Sans MS"/>
                <a:cs typeface="Comic Sans MS"/>
              </a:rPr>
              <a:t> by </a:t>
            </a:r>
            <a:r>
              <a:rPr lang="fr-FR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changing</a:t>
            </a:r>
            <a:r>
              <a:rPr lang="fr-FR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shape</a:t>
            </a:r>
            <a:r>
              <a:rPr lang="fr-FR" dirty="0" smtClean="0">
                <a:solidFill>
                  <a:srgbClr val="FF0000"/>
                </a:solidFill>
                <a:latin typeface="Comic Sans MS"/>
                <a:cs typeface="Comic Sans MS"/>
              </a:rPr>
              <a:t> and </a:t>
            </a:r>
            <a:r>
              <a:rPr lang="fr-FR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contrast</a:t>
            </a:r>
            <a:r>
              <a:rPr lang="fr-FR" dirty="0" smtClean="0">
                <a:solidFill>
                  <a:srgbClr val="FF0000"/>
                </a:solidFill>
                <a:latin typeface="Comic Sans MS"/>
                <a:cs typeface="Comic Sans MS"/>
              </a:rPr>
              <a:t> of </a:t>
            </a:r>
            <a:r>
              <a:rPr lang="fr-FR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pinning</a:t>
            </a:r>
            <a:r>
              <a:rPr lang="fr-FR" dirty="0" smtClean="0">
                <a:solidFill>
                  <a:srgbClr val="FF0000"/>
                </a:solidFill>
                <a:latin typeface="Comic Sans MS"/>
                <a:cs typeface="Comic Sans MS"/>
              </a:rPr>
              <a:t> sites</a:t>
            </a:r>
            <a:endParaRPr lang="fr-FR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1" name="Line 58"/>
          <p:cNvSpPr>
            <a:spLocks noChangeShapeType="1"/>
          </p:cNvSpPr>
          <p:nvPr/>
        </p:nvSpPr>
        <p:spPr bwMode="auto">
          <a:xfrm flipV="1">
            <a:off x="1031159" y="6448982"/>
            <a:ext cx="595990" cy="0"/>
          </a:xfrm>
          <a:prstGeom prst="line">
            <a:avLst/>
          </a:prstGeom>
          <a:noFill/>
          <a:ln w="76200" cmpd="sng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FF0000"/>
                </a:solidFill>
              </a:rPr>
              <a:t>2. Confrontation with experiments on a model heterogeneous adhesive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Text Box 114"/>
          <p:cNvSpPr txBox="1">
            <a:spLocks noChangeArrowheads="1"/>
          </p:cNvSpPr>
          <p:nvPr/>
        </p:nvSpPr>
        <p:spPr bwMode="auto">
          <a:xfrm>
            <a:off x="-44824" y="620653"/>
            <a:ext cx="4870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S. </a:t>
            </a:r>
            <a:r>
              <a:rPr lang="fr-FR" sz="1200" i="1" dirty="0" err="1" smtClean="0">
                <a:solidFill>
                  <a:srgbClr val="000000"/>
                </a:solidFill>
              </a:rPr>
              <a:t>Xia</a:t>
            </a:r>
            <a:r>
              <a:rPr lang="fr-FR" sz="1200" i="1" dirty="0" smtClean="0">
                <a:solidFill>
                  <a:srgbClr val="000000"/>
                </a:solidFill>
              </a:rPr>
              <a:t>, L. Ponson, G. </a:t>
            </a:r>
            <a:r>
              <a:rPr lang="fr-FR" sz="1200" i="1" dirty="0" err="1" smtClean="0">
                <a:solidFill>
                  <a:srgbClr val="000000"/>
                </a:solidFill>
              </a:rPr>
              <a:t>Ravichandran</a:t>
            </a:r>
            <a:r>
              <a:rPr lang="fr-FR" sz="1200" i="1" dirty="0" smtClean="0">
                <a:solidFill>
                  <a:srgbClr val="000000"/>
                </a:solidFill>
              </a:rPr>
              <a:t> and K. </a:t>
            </a:r>
            <a:r>
              <a:rPr lang="fr-FR" sz="1200" i="1" dirty="0" err="1" smtClean="0">
                <a:solidFill>
                  <a:srgbClr val="000000"/>
                </a:solidFill>
              </a:rPr>
              <a:t>Bhattacharya</a:t>
            </a:r>
            <a:r>
              <a:rPr lang="fr-FR" sz="1200" i="1" dirty="0" smtClean="0">
                <a:solidFill>
                  <a:srgbClr val="000000"/>
                </a:solidFill>
              </a:rPr>
              <a:t>, Phys. </a:t>
            </a:r>
            <a:r>
              <a:rPr lang="fr-FR" sz="1200" i="1" dirty="0" err="1" smtClean="0">
                <a:solidFill>
                  <a:srgbClr val="000000"/>
                </a:solidFill>
              </a:rPr>
              <a:t>Rev</a:t>
            </a:r>
            <a:r>
              <a:rPr lang="fr-FR" sz="1200" i="1" dirty="0" smtClean="0">
                <a:solidFill>
                  <a:srgbClr val="000000"/>
                </a:solidFill>
              </a:rPr>
              <a:t>. </a:t>
            </a:r>
            <a:r>
              <a:rPr lang="fr-FR" sz="1200" i="1" dirty="0" err="1" smtClean="0">
                <a:solidFill>
                  <a:srgbClr val="000000"/>
                </a:solidFill>
              </a:rPr>
              <a:t>Lett</a:t>
            </a:r>
            <a:r>
              <a:rPr lang="fr-FR" sz="1200" i="1" dirty="0" smtClean="0">
                <a:solidFill>
                  <a:srgbClr val="000000"/>
                </a:solidFill>
              </a:rPr>
              <a:t>. 2012 and </a:t>
            </a:r>
            <a:r>
              <a:rPr lang="fr-FR" sz="1200" i="1" dirty="0">
                <a:solidFill>
                  <a:srgbClr val="000000"/>
                </a:solidFill>
              </a:rPr>
              <a:t>i</a:t>
            </a:r>
            <a:r>
              <a:rPr lang="fr-FR" sz="1200" i="1" dirty="0" smtClean="0">
                <a:solidFill>
                  <a:srgbClr val="000000"/>
                </a:solidFill>
              </a:rPr>
              <a:t>nternational patent 2011</a:t>
            </a:r>
            <a:endParaRPr lang="fr-FR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18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. Optimization and design of adhesives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8679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6" name="Image 15" descr="F8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08" y="2898587"/>
            <a:ext cx="4952555" cy="3902544"/>
          </a:xfrm>
          <a:prstGeom prst="rect">
            <a:avLst/>
          </a:prstGeom>
        </p:spPr>
      </p:pic>
      <p:sp>
        <p:nvSpPr>
          <p:cNvPr id="18" name="Line 58"/>
          <p:cNvSpPr>
            <a:spLocks noChangeShapeType="1"/>
          </p:cNvSpPr>
          <p:nvPr/>
        </p:nvSpPr>
        <p:spPr bwMode="auto">
          <a:xfrm>
            <a:off x="2179339" y="2547266"/>
            <a:ext cx="1080120" cy="504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79512" y="1404685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000000"/>
                </a:solidFill>
                <a:latin typeface="Comic Sans MS" pitchFamily="66" charset="0"/>
              </a:rPr>
              <a:t>Algorithm</a:t>
            </a: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omic Sans MS" pitchFamily="66" charset="0"/>
              </a:rPr>
              <a:t>predicting</a:t>
            </a: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omic Sans MS" pitchFamily="66" charset="0"/>
              </a:rPr>
              <a:t>G</a:t>
            </a:r>
            <a:r>
              <a:rPr lang="fr-FR" baseline="-25000" dirty="0" err="1" smtClean="0">
                <a:solidFill>
                  <a:srgbClr val="000000"/>
                </a:solidFill>
                <a:latin typeface="Comic Sans MS" pitchFamily="66" charset="0"/>
              </a:rPr>
              <a:t>max</a:t>
            </a: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omic Sans MS" pitchFamily="66" charset="0"/>
              </a:rPr>
              <a:t>from</a:t>
            </a: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 the local </a:t>
            </a:r>
            <a:r>
              <a:rPr lang="fr-FR" dirty="0" err="1" smtClean="0">
                <a:solidFill>
                  <a:srgbClr val="000000"/>
                </a:solidFill>
                <a:latin typeface="Comic Sans MS" pitchFamily="66" charset="0"/>
              </a:rPr>
              <a:t>field</a:t>
            </a: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omic Sans MS" pitchFamily="66" charset="0"/>
              </a:rPr>
              <a:t>G</a:t>
            </a:r>
            <a:r>
              <a:rPr lang="fr-FR" baseline="-25000" dirty="0" err="1" smtClean="0">
                <a:solidFill>
                  <a:srgbClr val="000000"/>
                </a:solidFill>
                <a:latin typeface="Comic Sans MS" pitchFamily="66" charset="0"/>
              </a:rPr>
              <a:t>c</a:t>
            </a: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(</a:t>
            </a:r>
            <a:r>
              <a:rPr lang="fr-FR" dirty="0" err="1" smtClean="0">
                <a:solidFill>
                  <a:srgbClr val="000000"/>
                </a:solidFill>
                <a:latin typeface="Comic Sans MS" pitchFamily="66" charset="0"/>
              </a:rPr>
              <a:t>x,z</a:t>
            </a: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) </a:t>
            </a:r>
            <a:endParaRPr lang="fr-FR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" name="Line 58"/>
          <p:cNvSpPr>
            <a:spLocks noChangeShapeType="1"/>
          </p:cNvSpPr>
          <p:nvPr/>
        </p:nvSpPr>
        <p:spPr bwMode="auto">
          <a:xfrm flipH="1">
            <a:off x="5649214" y="2562206"/>
            <a:ext cx="1080000" cy="504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4848008" y="1506575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000000"/>
                </a:solidFill>
                <a:latin typeface="Comic Sans MS" pitchFamily="66" charset="0"/>
              </a:rPr>
              <a:t>Genetic</a:t>
            </a: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omic Sans MS" pitchFamily="66" charset="0"/>
              </a:rPr>
              <a:t>algorithm</a:t>
            </a:r>
            <a:endParaRPr lang="fr-FR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2" name="Text Box 1076"/>
          <p:cNvSpPr txBox="1">
            <a:spLocks noChangeArrowheads="1"/>
          </p:cNvSpPr>
          <p:nvPr/>
        </p:nvSpPr>
        <p:spPr bwMode="auto">
          <a:xfrm>
            <a:off x="759117" y="2055454"/>
            <a:ext cx="29228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i="1" kern="0" dirty="0" smtClean="0">
                <a:solidFill>
                  <a:sysClr val="windowText" lastClr="000000"/>
                </a:solidFill>
                <a:latin typeface="Comic Sans MS"/>
                <a:cs typeface="Comic Sans MS"/>
              </a:rPr>
              <a:t>A. Rosso and W. </a:t>
            </a:r>
            <a:r>
              <a:rPr lang="fr-FR" sz="1200" b="1" i="1" kern="0" dirty="0" err="1" smtClean="0">
                <a:solidFill>
                  <a:sysClr val="windowText" lastClr="000000"/>
                </a:solidFill>
                <a:latin typeface="Comic Sans MS"/>
                <a:cs typeface="Comic Sans MS"/>
              </a:rPr>
              <a:t>Krauth</a:t>
            </a:r>
            <a:r>
              <a:rPr lang="fr-FR" sz="1200" b="1" i="1" kern="0" dirty="0" smtClean="0">
                <a:solidFill>
                  <a:sysClr val="windowText" lastClr="000000"/>
                </a:solidFill>
                <a:latin typeface="Comic Sans MS"/>
                <a:cs typeface="Comic Sans MS"/>
              </a:rPr>
              <a:t>, PRE 2001</a:t>
            </a:r>
            <a:endParaRPr lang="fr-FR" sz="1200" b="1" i="1" kern="0" dirty="0">
              <a:solidFill>
                <a:sysClr val="windowText" lastClr="000000"/>
              </a:solidFill>
              <a:latin typeface="Comic Sans MS"/>
              <a:cs typeface="Comic Sans MS"/>
            </a:endParaRPr>
          </a:p>
        </p:txBody>
      </p:sp>
      <p:sp>
        <p:nvSpPr>
          <p:cNvPr id="23" name="Text Box 1076"/>
          <p:cNvSpPr txBox="1">
            <a:spLocks noChangeArrowheads="1"/>
          </p:cNvSpPr>
          <p:nvPr/>
        </p:nvSpPr>
        <p:spPr bwMode="auto">
          <a:xfrm>
            <a:off x="4779846" y="2028269"/>
            <a:ext cx="44346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i="1" kern="0" dirty="0" smtClean="0">
                <a:solidFill>
                  <a:sysClr val="windowText" lastClr="000000"/>
                </a:solidFill>
                <a:latin typeface="Comic Sans MS"/>
                <a:cs typeface="Comic Sans MS"/>
              </a:rPr>
              <a:t>BIANCA </a:t>
            </a:r>
            <a:r>
              <a:rPr lang="fr-FR" sz="1200" i="1" kern="0" dirty="0" err="1" smtClean="0">
                <a:solidFill>
                  <a:sysClr val="windowText" lastClr="000000"/>
                </a:solidFill>
                <a:latin typeface="Comic Sans MS"/>
                <a:cs typeface="Comic Sans MS"/>
              </a:rPr>
              <a:t>algorithm</a:t>
            </a:r>
            <a:r>
              <a:rPr lang="fr-FR" sz="1200" b="1" i="1" kern="0" dirty="0" smtClean="0">
                <a:solidFill>
                  <a:sysClr val="windowText" lastClr="000000"/>
                </a:solidFill>
                <a:latin typeface="Comic Sans MS"/>
                <a:cs typeface="Comic Sans MS"/>
              </a:rPr>
              <a:t>, </a:t>
            </a:r>
            <a:r>
              <a:rPr lang="fr-FR" sz="1200" b="1" i="1" kern="0" dirty="0" err="1" smtClean="0">
                <a:solidFill>
                  <a:sysClr val="windowText" lastClr="000000"/>
                </a:solidFill>
                <a:latin typeface="Comic Sans MS"/>
                <a:cs typeface="Comic Sans MS"/>
              </a:rPr>
              <a:t>Vincenti</a:t>
            </a:r>
            <a:r>
              <a:rPr lang="fr-FR" sz="1200" b="1" i="1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 </a:t>
            </a:r>
            <a:r>
              <a:rPr lang="fr-FR" sz="1200" b="1" i="1" kern="0" dirty="0" smtClean="0">
                <a:solidFill>
                  <a:sysClr val="windowText" lastClr="000000"/>
                </a:solidFill>
                <a:latin typeface="Comic Sans MS"/>
                <a:cs typeface="Comic Sans MS"/>
              </a:rPr>
              <a:t>et al., J. </a:t>
            </a:r>
            <a:r>
              <a:rPr lang="fr-FR" sz="1200" b="1" i="1" kern="0" dirty="0" err="1" smtClean="0">
                <a:solidFill>
                  <a:sysClr val="windowText" lastClr="000000"/>
                </a:solidFill>
                <a:latin typeface="Comic Sans MS"/>
                <a:cs typeface="Comic Sans MS"/>
              </a:rPr>
              <a:t>Glob</a:t>
            </a:r>
            <a:r>
              <a:rPr lang="fr-FR" sz="1200" b="1" i="1" kern="0" dirty="0" smtClean="0">
                <a:solidFill>
                  <a:sysClr val="windowText" lastClr="000000"/>
                </a:solidFill>
                <a:latin typeface="Comic Sans MS"/>
                <a:cs typeface="Comic Sans MS"/>
              </a:rPr>
              <a:t>. </a:t>
            </a:r>
            <a:r>
              <a:rPr lang="fr-FR" sz="1200" b="1" i="1" kern="0" dirty="0" err="1" smtClean="0">
                <a:solidFill>
                  <a:sysClr val="windowText" lastClr="000000"/>
                </a:solidFill>
                <a:latin typeface="Comic Sans MS"/>
                <a:cs typeface="Comic Sans MS"/>
              </a:rPr>
              <a:t>Opt</a:t>
            </a:r>
            <a:r>
              <a:rPr lang="fr-FR" sz="1200" b="1" i="1" kern="0" dirty="0" smtClean="0">
                <a:solidFill>
                  <a:sysClr val="windowText" lastClr="000000"/>
                </a:solidFill>
                <a:latin typeface="Comic Sans MS"/>
                <a:cs typeface="Comic Sans MS"/>
              </a:rPr>
              <a:t>. 2010 </a:t>
            </a:r>
            <a:endParaRPr lang="fr-FR" sz="1200" b="1" i="1" kern="0" dirty="0">
              <a:solidFill>
                <a:sysClr val="windowText" lastClr="000000"/>
              </a:solidFill>
              <a:latin typeface="Comic Sans MS"/>
              <a:cs typeface="Comic Sans M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393500" y="6087081"/>
            <a:ext cx="213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0" dirty="0" err="1" smtClean="0">
                <a:solidFill>
                  <a:srgbClr val="000000"/>
                </a:solidFill>
                <a:latin typeface="Comic Sans MS" pitchFamily="66" charset="0"/>
              </a:rPr>
              <a:t>Elementary</a:t>
            </a:r>
            <a:r>
              <a:rPr lang="fr-FR" sz="1400" b="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400" b="0" dirty="0" err="1" smtClean="0">
                <a:solidFill>
                  <a:srgbClr val="000000"/>
                </a:solidFill>
                <a:latin typeface="Comic Sans MS" pitchFamily="66" charset="0"/>
              </a:rPr>
              <a:t>cell</a:t>
            </a:r>
            <a:r>
              <a:rPr lang="fr-FR" sz="1400" b="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400" b="0" dirty="0" err="1" smtClean="0">
                <a:solidFill>
                  <a:srgbClr val="000000"/>
                </a:solidFill>
                <a:latin typeface="Comic Sans MS" pitchFamily="66" charset="0"/>
              </a:rPr>
              <a:t>L</a:t>
            </a:r>
            <a:r>
              <a:rPr lang="fr-FR" sz="1400" b="0" baseline="-25000" dirty="0" err="1" smtClean="0">
                <a:solidFill>
                  <a:srgbClr val="000000"/>
                </a:solidFill>
                <a:latin typeface="Comic Sans MS" pitchFamily="66" charset="0"/>
              </a:rPr>
              <a:t>z</a:t>
            </a:r>
            <a:r>
              <a:rPr lang="fr-FR" sz="1400" b="0" dirty="0" smtClean="0">
                <a:solidFill>
                  <a:srgbClr val="000000"/>
                </a:solidFill>
                <a:latin typeface="Comic Sans MS" pitchFamily="66" charset="0"/>
              </a:rPr>
              <a:t> x L</a:t>
            </a:r>
            <a:r>
              <a:rPr lang="fr-FR" sz="1400" b="0" baseline="-25000" dirty="0" smtClean="0">
                <a:solidFill>
                  <a:srgbClr val="000000"/>
                </a:solidFill>
                <a:latin typeface="Comic Sans MS" pitchFamily="66" charset="0"/>
              </a:rPr>
              <a:t>x</a:t>
            </a:r>
            <a:endParaRPr lang="fr-FR" sz="1400" b="0" baseline="-25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427429" y="3355842"/>
            <a:ext cx="2743277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0" dirty="0" err="1" smtClean="0">
                <a:solidFill>
                  <a:srgbClr val="000000"/>
                </a:solidFill>
              </a:rPr>
              <a:t>Defect</a:t>
            </a:r>
            <a:endParaRPr lang="fr-FR" sz="1400" b="0" dirty="0" smtClean="0">
              <a:solidFill>
                <a:srgbClr val="000000"/>
              </a:solidFill>
            </a:endParaRPr>
          </a:p>
          <a:p>
            <a:r>
              <a:rPr lang="fr-FR" sz="400" b="0" dirty="0">
                <a:solidFill>
                  <a:srgbClr val="000000"/>
                </a:solidFill>
              </a:rPr>
              <a:t> </a:t>
            </a:r>
            <a:endParaRPr lang="fr-FR" sz="400" b="0" dirty="0" smtClean="0">
              <a:solidFill>
                <a:srgbClr val="000000"/>
              </a:solidFill>
            </a:endParaRPr>
          </a:p>
          <a:p>
            <a:r>
              <a:rPr lang="fr-FR" sz="1400" b="0" dirty="0" smtClean="0">
                <a:solidFill>
                  <a:srgbClr val="000000"/>
                </a:solidFill>
              </a:rPr>
              <a:t>Front in the </a:t>
            </a:r>
            <a:r>
              <a:rPr lang="fr-FR" sz="1400" b="0" dirty="0" err="1" smtClean="0">
                <a:solidFill>
                  <a:srgbClr val="000000"/>
                </a:solidFill>
              </a:rPr>
              <a:t>difficult</a:t>
            </a:r>
            <a:r>
              <a:rPr lang="fr-FR" sz="1400" b="0" dirty="0" smtClean="0">
                <a:solidFill>
                  <a:srgbClr val="000000"/>
                </a:solidFill>
              </a:rPr>
              <a:t> direction</a:t>
            </a:r>
          </a:p>
          <a:p>
            <a:r>
              <a:rPr lang="fr-FR" sz="400" b="0" dirty="0">
                <a:solidFill>
                  <a:srgbClr val="000000"/>
                </a:solidFill>
              </a:rPr>
              <a:t> </a:t>
            </a:r>
            <a:endParaRPr lang="fr-FR" sz="400" b="0" dirty="0" smtClean="0">
              <a:solidFill>
                <a:srgbClr val="000000"/>
              </a:solidFill>
            </a:endParaRPr>
          </a:p>
          <a:p>
            <a:r>
              <a:rPr lang="fr-FR" sz="1400" b="0" dirty="0">
                <a:solidFill>
                  <a:srgbClr val="000000"/>
                </a:solidFill>
              </a:rPr>
              <a:t>Front in the </a:t>
            </a:r>
            <a:r>
              <a:rPr lang="fr-FR" sz="1400" b="0" dirty="0" err="1" smtClean="0">
                <a:solidFill>
                  <a:srgbClr val="000000"/>
                </a:solidFill>
              </a:rPr>
              <a:t>easy</a:t>
            </a:r>
            <a:r>
              <a:rPr lang="fr-FR" sz="1400" b="0" dirty="0" smtClean="0">
                <a:solidFill>
                  <a:srgbClr val="000000"/>
                </a:solidFill>
              </a:rPr>
              <a:t> direction</a:t>
            </a:r>
            <a:endParaRPr lang="fr-FR" sz="1400" b="0" dirty="0">
              <a:solidFill>
                <a:srgbClr val="000000"/>
              </a:solidFill>
            </a:endParaRPr>
          </a:p>
        </p:txBody>
      </p:sp>
      <p:sp>
        <p:nvSpPr>
          <p:cNvPr id="26" name="Titre 1"/>
          <p:cNvSpPr txBox="1">
            <a:spLocks/>
          </p:cNvSpPr>
          <p:nvPr/>
        </p:nvSpPr>
        <p:spPr bwMode="auto">
          <a:xfrm>
            <a:off x="2375640" y="591773"/>
            <a:ext cx="440764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600" dirty="0" err="1" smtClean="0">
                <a:solidFill>
                  <a:srgbClr val="FF0000"/>
                </a:solidFill>
              </a:rPr>
              <a:t>Optimization</a:t>
            </a:r>
            <a:r>
              <a:rPr lang="fr-FR" sz="2600" dirty="0" smtClean="0">
                <a:solidFill>
                  <a:srgbClr val="FF0000"/>
                </a:solidFill>
              </a:rPr>
              <a:t> </a:t>
            </a:r>
            <a:r>
              <a:rPr lang="fr-FR" sz="2600" dirty="0" err="1" smtClean="0">
                <a:solidFill>
                  <a:srgbClr val="FF0000"/>
                </a:solidFill>
              </a:rPr>
              <a:t>procedure</a:t>
            </a:r>
            <a:endParaRPr lang="fr-FR" sz="2600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471196" y="5901767"/>
            <a:ext cx="307864" cy="2539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fr-FR" sz="1400" b="0" baseline="-250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" name="Titre 1"/>
          <p:cNvSpPr txBox="1">
            <a:spLocks/>
          </p:cNvSpPr>
          <p:nvPr/>
        </p:nvSpPr>
        <p:spPr bwMode="auto">
          <a:xfrm>
            <a:off x="2256112" y="591773"/>
            <a:ext cx="440764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600" dirty="0" err="1" smtClean="0">
                <a:solidFill>
                  <a:srgbClr val="FF0000"/>
                </a:solidFill>
              </a:rPr>
              <a:t>Optimization</a:t>
            </a:r>
            <a:r>
              <a:rPr lang="fr-FR" sz="2600" dirty="0" smtClean="0">
                <a:solidFill>
                  <a:srgbClr val="FF0000"/>
                </a:solidFill>
              </a:rPr>
              <a:t> </a:t>
            </a:r>
            <a:r>
              <a:rPr lang="fr-FR" sz="2600" dirty="0" err="1" smtClean="0">
                <a:solidFill>
                  <a:srgbClr val="FF0000"/>
                </a:solidFill>
              </a:rPr>
              <a:t>result</a:t>
            </a:r>
            <a:endParaRPr lang="fr-FR" sz="2600" dirty="0">
              <a:solidFill>
                <a:srgbClr val="FF0000"/>
              </a:solidFill>
            </a:endParaRPr>
          </a:p>
        </p:txBody>
      </p:sp>
      <p:sp>
        <p:nvSpPr>
          <p:cNvPr id="17" name="Line 58"/>
          <p:cNvSpPr>
            <a:spLocks noChangeShapeType="1"/>
          </p:cNvSpPr>
          <p:nvPr/>
        </p:nvSpPr>
        <p:spPr bwMode="auto">
          <a:xfrm flipV="1">
            <a:off x="360104" y="1645197"/>
            <a:ext cx="576000" cy="0"/>
          </a:xfrm>
          <a:prstGeom prst="line">
            <a:avLst/>
          </a:prstGeom>
          <a:noFill/>
          <a:ln w="76200" cmpd="sng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1080120" y="1429173"/>
            <a:ext cx="3635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rgbClr val="FF0000"/>
                </a:solidFill>
                <a:latin typeface="Comic Sans MS" pitchFamily="66" charset="0"/>
              </a:rPr>
              <a:t>Thin</a:t>
            </a:r>
            <a:r>
              <a:rPr lang="fr-FR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Comic Sans MS" pitchFamily="66" charset="0"/>
              </a:rPr>
              <a:t>defects</a:t>
            </a:r>
            <a:r>
              <a:rPr lang="fr-FR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Comic Sans MS" pitchFamily="66" charset="0"/>
              </a:rPr>
              <a:t>with</a:t>
            </a:r>
            <a:r>
              <a:rPr lang="fr-FR" sz="2000" dirty="0" smtClean="0">
                <a:solidFill>
                  <a:srgbClr val="FF0000"/>
                </a:solidFill>
                <a:latin typeface="Comic Sans MS" pitchFamily="66" charset="0"/>
              </a:rPr>
              <a:t> U </a:t>
            </a:r>
            <a:r>
              <a:rPr lang="fr-FR" sz="2000" dirty="0" err="1" smtClean="0">
                <a:solidFill>
                  <a:srgbClr val="FF0000"/>
                </a:solidFill>
                <a:latin typeface="Comic Sans MS" pitchFamily="66" charset="0"/>
              </a:rPr>
              <a:t>shape</a:t>
            </a:r>
            <a:endParaRPr lang="fr-FR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8" name="Line 58"/>
          <p:cNvSpPr>
            <a:spLocks noChangeShapeType="1"/>
          </p:cNvSpPr>
          <p:nvPr/>
        </p:nvSpPr>
        <p:spPr bwMode="auto">
          <a:xfrm>
            <a:off x="360040" y="2293269"/>
            <a:ext cx="51244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975533" y="2077245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G</a:t>
            </a:r>
            <a:r>
              <a:rPr lang="fr-FR" baseline="-25000" dirty="0" smtClean="0">
                <a:solidFill>
                  <a:srgbClr val="000000"/>
                </a:solidFill>
                <a:latin typeface="Comic Sans MS" pitchFamily="66" charset="0"/>
              </a:rPr>
              <a:t>c1</a:t>
            </a: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 as </a:t>
            </a:r>
            <a:r>
              <a:rPr lang="fr-FR" dirty="0" err="1" smtClean="0">
                <a:solidFill>
                  <a:srgbClr val="000000"/>
                </a:solidFill>
                <a:latin typeface="Comic Sans MS" pitchFamily="66" charset="0"/>
              </a:rPr>
              <a:t>upper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bound</a:t>
            </a:r>
            <a:r>
              <a:rPr lang="fr-FR" dirty="0" smtClean="0">
                <a:solidFill>
                  <a:srgbClr val="000000"/>
                </a:solidFill>
              </a:rPr>
              <a:t> of </a:t>
            </a:r>
            <a:r>
              <a:rPr lang="fr-FR" dirty="0" err="1" smtClean="0">
                <a:solidFill>
                  <a:srgbClr val="000000"/>
                </a:solidFill>
              </a:rPr>
              <a:t>G</a:t>
            </a:r>
            <a:r>
              <a:rPr lang="fr-FR" baseline="30000" dirty="0" err="1" smtClean="0">
                <a:solidFill>
                  <a:srgbClr val="000000"/>
                </a:solidFill>
              </a:rPr>
              <a:t>hard</a:t>
            </a:r>
            <a:endParaRPr lang="fr-FR" baseline="30000" dirty="0">
              <a:solidFill>
                <a:srgbClr val="000000"/>
              </a:solidFill>
            </a:endParaRPr>
          </a:p>
        </p:txBody>
      </p:sp>
      <p:sp>
        <p:nvSpPr>
          <p:cNvPr id="30" name="Line 58"/>
          <p:cNvSpPr>
            <a:spLocks noChangeShapeType="1"/>
          </p:cNvSpPr>
          <p:nvPr/>
        </p:nvSpPr>
        <p:spPr bwMode="auto">
          <a:xfrm>
            <a:off x="4669893" y="2252619"/>
            <a:ext cx="51244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5292016" y="2063780"/>
            <a:ext cx="352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G</a:t>
            </a:r>
            <a:r>
              <a:rPr lang="fr-FR" baseline="-25000" dirty="0" smtClean="0">
                <a:solidFill>
                  <a:srgbClr val="000000"/>
                </a:solidFill>
                <a:latin typeface="Comic Sans MS" pitchFamily="66" charset="0"/>
              </a:rPr>
              <a:t>c0</a:t>
            </a: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 as </a:t>
            </a:r>
            <a:r>
              <a:rPr lang="fr-FR" dirty="0" err="1" smtClean="0">
                <a:solidFill>
                  <a:srgbClr val="000000"/>
                </a:solidFill>
                <a:latin typeface="Comic Sans MS" pitchFamily="66" charset="0"/>
              </a:rPr>
              <a:t>lower</a:t>
            </a: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Comic Sans MS" pitchFamily="66" charset="0"/>
              </a:rPr>
              <a:t>bound</a:t>
            </a: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 of </a:t>
            </a:r>
            <a:r>
              <a:rPr lang="fr-FR" dirty="0" err="1" smtClean="0">
                <a:solidFill>
                  <a:srgbClr val="000000"/>
                </a:solidFill>
                <a:latin typeface="Comic Sans MS" pitchFamily="66" charset="0"/>
              </a:rPr>
              <a:t>G</a:t>
            </a:r>
            <a:r>
              <a:rPr lang="fr-FR" baseline="30000" dirty="0" err="1" smtClean="0">
                <a:solidFill>
                  <a:srgbClr val="000000"/>
                </a:solidFill>
                <a:latin typeface="Comic Sans MS" pitchFamily="66" charset="0"/>
              </a:rPr>
              <a:t>easy</a:t>
            </a:r>
            <a:endParaRPr lang="fr-FR" baseline="-25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87" y="2477569"/>
            <a:ext cx="3566452" cy="3698056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41" y="2446577"/>
            <a:ext cx="3572541" cy="3704369"/>
          </a:xfrm>
          <a:prstGeom prst="rect">
            <a:avLst/>
          </a:prstGeom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. Optimization and design of adhesives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5" name="Line 58"/>
          <p:cNvSpPr>
            <a:spLocks noChangeShapeType="1"/>
          </p:cNvSpPr>
          <p:nvPr/>
        </p:nvSpPr>
        <p:spPr bwMode="auto">
          <a:xfrm flipV="1">
            <a:off x="2455125" y="6483644"/>
            <a:ext cx="720080" cy="0"/>
          </a:xfrm>
          <a:prstGeom prst="line">
            <a:avLst/>
          </a:prstGeom>
          <a:noFill/>
          <a:ln w="76200" cmpd="sng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3289339" y="622661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FF0000"/>
                </a:solidFill>
                <a:latin typeface="Comic Sans MS" pitchFamily="66" charset="0"/>
              </a:rPr>
              <a:t>Asymmetry</a:t>
            </a:r>
            <a:r>
              <a:rPr lang="fr-FR" sz="2400" dirty="0" smtClean="0">
                <a:solidFill>
                  <a:srgbClr val="FF0000"/>
                </a:solidFill>
                <a:latin typeface="Comic Sans MS" pitchFamily="66" charset="0"/>
              </a:rPr>
              <a:t> ≤ G</a:t>
            </a:r>
            <a:r>
              <a:rPr lang="fr-FR" sz="2400" baseline="-25000" dirty="0" smtClean="0">
                <a:solidFill>
                  <a:srgbClr val="FF0000"/>
                </a:solidFill>
                <a:latin typeface="Comic Sans MS" pitchFamily="66" charset="0"/>
              </a:rPr>
              <a:t>c1</a:t>
            </a:r>
            <a:r>
              <a:rPr lang="fr-FR" sz="2400" dirty="0" smtClean="0">
                <a:solidFill>
                  <a:srgbClr val="FF0000"/>
                </a:solidFill>
                <a:latin typeface="Comic Sans MS" pitchFamily="66" charset="0"/>
              </a:rPr>
              <a:t>/G</a:t>
            </a:r>
            <a:r>
              <a:rPr lang="fr-FR" sz="2400" baseline="-25000" dirty="0" smtClean="0">
                <a:solidFill>
                  <a:srgbClr val="FF0000"/>
                </a:solidFill>
                <a:latin typeface="Comic Sans MS" pitchFamily="66" charset="0"/>
              </a:rPr>
              <a:t>c0</a:t>
            </a:r>
            <a:endParaRPr lang="fr-FR" sz="2400" baseline="-250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90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" name="Titre 1"/>
          <p:cNvSpPr txBox="1">
            <a:spLocks/>
          </p:cNvSpPr>
          <p:nvPr/>
        </p:nvSpPr>
        <p:spPr bwMode="auto">
          <a:xfrm>
            <a:off x="2256112" y="591773"/>
            <a:ext cx="440764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800" dirty="0" err="1" smtClean="0">
                <a:solidFill>
                  <a:srgbClr val="FF0000"/>
                </a:solidFill>
              </a:rPr>
              <a:t>Parametric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study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. Optimization and design of adhesives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4" name="Image 23" descr="defect shap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9" y="2599767"/>
            <a:ext cx="3230035" cy="2465292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678893" y="2256120"/>
            <a:ext cx="14427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Defect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shape</a:t>
            </a:r>
            <a:endParaRPr lang="fr-FR" sz="15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707936" y="4777805"/>
            <a:ext cx="479618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z/d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/>
              <a:cs typeface="Comic Sans MS"/>
            </a:endParaRPr>
          </a:p>
        </p:txBody>
      </p:sp>
      <p:sp>
        <p:nvSpPr>
          <p:cNvPr id="28" name="ZoneTexte 27"/>
          <p:cNvSpPr txBox="1"/>
          <p:nvPr/>
        </p:nvSpPr>
        <p:spPr>
          <a:xfrm rot="16200000">
            <a:off x="-48950" y="3585500"/>
            <a:ext cx="473257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f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/d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/>
              <a:cs typeface="Comic Sans MS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667160" y="2420089"/>
            <a:ext cx="422060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G</a:t>
            </a:r>
            <a:r>
              <a:rPr kumimoji="0" lang="fr-FR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c1</a:t>
            </a:r>
            <a:endParaRPr kumimoji="0" lang="fr-FR" sz="14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/>
              <a:cs typeface="Comic Sans MS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655210" y="2124256"/>
            <a:ext cx="441230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G</a:t>
            </a:r>
            <a:r>
              <a:rPr kumimoji="0" lang="fr-FR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c0</a:t>
            </a:r>
            <a:endParaRPr kumimoji="0" lang="fr-FR" sz="14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/>
              <a:cs typeface="Comic Sans MS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344432" y="2216889"/>
            <a:ext cx="285214" cy="158757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/>
              <a:cs typeface="Comic Sans MS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347422" y="2503758"/>
            <a:ext cx="285214" cy="15875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/>
              <a:cs typeface="Comic Sans MS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87641" y="5665697"/>
            <a:ext cx="30384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Equilibrium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shape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of a front </a:t>
            </a:r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crossing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a </a:t>
            </a:r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stripe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with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larger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adhesion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energy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endParaRPr lang="fr-FR" sz="15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957657"/>
              </p:ext>
            </p:extLst>
          </p:nvPr>
        </p:nvGraphicFramePr>
        <p:xfrm>
          <a:off x="3967252" y="5786434"/>
          <a:ext cx="437832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12" name="Équation" r:id="rId5" imgW="2908300" imgH="393700" progId="Equation.3">
                  <p:embed/>
                </p:oleObj>
              </mc:Choice>
              <mc:Fallback>
                <p:oleObj name="Équation" r:id="rId5" imgW="2908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67252" y="5786434"/>
                        <a:ext cx="4378325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114"/>
          <p:cNvSpPr txBox="1">
            <a:spLocks noChangeArrowheads="1"/>
          </p:cNvSpPr>
          <p:nvPr/>
        </p:nvSpPr>
        <p:spPr bwMode="auto">
          <a:xfrm>
            <a:off x="89648" y="6567240"/>
            <a:ext cx="4870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M. </a:t>
            </a:r>
            <a:r>
              <a:rPr lang="fr-FR" sz="1200" i="1" dirty="0" err="1" smtClean="0">
                <a:solidFill>
                  <a:srgbClr val="000000"/>
                </a:solidFill>
              </a:rPr>
              <a:t>Vasoya</a:t>
            </a:r>
            <a:r>
              <a:rPr lang="fr-FR" sz="1200" i="1" dirty="0" smtClean="0">
                <a:solidFill>
                  <a:srgbClr val="000000"/>
                </a:solidFill>
              </a:rPr>
              <a:t>, J.B. Leblond and L. Ponson IJSS 2012</a:t>
            </a:r>
            <a:endParaRPr lang="fr-FR" sz="1200" i="1" dirty="0">
              <a:solidFill>
                <a:srgbClr val="000000"/>
              </a:solidFill>
            </a:endParaRPr>
          </a:p>
        </p:txBody>
      </p:sp>
      <p:sp>
        <p:nvSpPr>
          <p:cNvPr id="36" name="Line 58"/>
          <p:cNvSpPr>
            <a:spLocks noChangeShapeType="1"/>
          </p:cNvSpPr>
          <p:nvPr/>
        </p:nvSpPr>
        <p:spPr bwMode="auto">
          <a:xfrm>
            <a:off x="3340125" y="6107439"/>
            <a:ext cx="51244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694250" y="4775247"/>
            <a:ext cx="47544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b="0" dirty="0">
                <a:solidFill>
                  <a:srgbClr val="000000"/>
                </a:solidFill>
              </a:rPr>
              <a:t>y</a:t>
            </a:r>
            <a:r>
              <a:rPr lang="fr-FR" sz="1400" b="0" dirty="0" smtClean="0">
                <a:solidFill>
                  <a:srgbClr val="000000"/>
                </a:solidFill>
              </a:rPr>
              <a:t>/d</a:t>
            </a:r>
            <a:endParaRPr lang="fr-FR" sz="1400" b="0" baseline="-250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4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35"/>
          <p:cNvGrpSpPr>
            <a:grpSpLocks/>
          </p:cNvGrpSpPr>
          <p:nvPr/>
        </p:nvGrpSpPr>
        <p:grpSpPr bwMode="auto">
          <a:xfrm>
            <a:off x="59764" y="1696852"/>
            <a:ext cx="3306763" cy="2752725"/>
            <a:chOff x="-57" y="993"/>
            <a:chExt cx="2083" cy="1734"/>
          </a:xfrm>
        </p:grpSpPr>
        <p:grpSp>
          <p:nvGrpSpPr>
            <p:cNvPr id="109" name="Group 2"/>
            <p:cNvGrpSpPr>
              <a:grpSpLocks/>
            </p:cNvGrpSpPr>
            <p:nvPr/>
          </p:nvGrpSpPr>
          <p:grpSpPr bwMode="auto">
            <a:xfrm>
              <a:off x="407" y="993"/>
              <a:ext cx="1468" cy="1734"/>
              <a:chOff x="335" y="813"/>
              <a:chExt cx="1468" cy="1734"/>
            </a:xfrm>
          </p:grpSpPr>
          <p:sp>
            <p:nvSpPr>
              <p:cNvPr id="114" name="Line 3"/>
              <p:cNvSpPr>
                <a:spLocks noChangeShapeType="1"/>
              </p:cNvSpPr>
              <p:nvPr/>
            </p:nvSpPr>
            <p:spPr bwMode="auto">
              <a:xfrm>
                <a:off x="1386" y="813"/>
                <a:ext cx="1" cy="17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5" name="Line 4"/>
              <p:cNvSpPr>
                <a:spLocks noChangeShapeType="1"/>
              </p:cNvSpPr>
              <p:nvPr/>
            </p:nvSpPr>
            <p:spPr bwMode="auto">
              <a:xfrm flipH="1">
                <a:off x="1592" y="813"/>
                <a:ext cx="2" cy="1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6" name="Line 5"/>
              <p:cNvSpPr>
                <a:spLocks noChangeShapeType="1"/>
              </p:cNvSpPr>
              <p:nvPr/>
            </p:nvSpPr>
            <p:spPr bwMode="auto">
              <a:xfrm>
                <a:off x="1802" y="813"/>
                <a:ext cx="1" cy="17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7" name="Line 6"/>
              <p:cNvSpPr>
                <a:spLocks noChangeShapeType="1"/>
              </p:cNvSpPr>
              <p:nvPr/>
            </p:nvSpPr>
            <p:spPr bwMode="auto">
              <a:xfrm>
                <a:off x="748" y="814"/>
                <a:ext cx="1" cy="17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8" name="Line 7"/>
              <p:cNvSpPr>
                <a:spLocks noChangeShapeType="1"/>
              </p:cNvSpPr>
              <p:nvPr/>
            </p:nvSpPr>
            <p:spPr bwMode="auto">
              <a:xfrm flipH="1">
                <a:off x="954" y="814"/>
                <a:ext cx="2" cy="1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9" name="Line 8"/>
              <p:cNvSpPr>
                <a:spLocks noChangeShapeType="1"/>
              </p:cNvSpPr>
              <p:nvPr/>
            </p:nvSpPr>
            <p:spPr bwMode="auto">
              <a:xfrm>
                <a:off x="1164" y="814"/>
                <a:ext cx="1" cy="173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0" name="Line 9"/>
              <p:cNvSpPr>
                <a:spLocks noChangeShapeType="1"/>
              </p:cNvSpPr>
              <p:nvPr/>
            </p:nvSpPr>
            <p:spPr bwMode="auto">
              <a:xfrm>
                <a:off x="335" y="815"/>
                <a:ext cx="1" cy="17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1" name="Line 10"/>
              <p:cNvSpPr>
                <a:spLocks noChangeShapeType="1"/>
              </p:cNvSpPr>
              <p:nvPr/>
            </p:nvSpPr>
            <p:spPr bwMode="auto">
              <a:xfrm flipH="1">
                <a:off x="541" y="815"/>
                <a:ext cx="2" cy="1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10" name="Rectangle 34"/>
            <p:cNvSpPr>
              <a:spLocks noChangeArrowheads="1"/>
            </p:cNvSpPr>
            <p:nvPr/>
          </p:nvSpPr>
          <p:spPr bwMode="auto">
            <a:xfrm>
              <a:off x="325" y="1719"/>
              <a:ext cx="644" cy="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Freeform 27"/>
            <p:cNvSpPr>
              <a:spLocks/>
            </p:cNvSpPr>
            <p:nvPr/>
          </p:nvSpPr>
          <p:spPr bwMode="auto">
            <a:xfrm>
              <a:off x="285" y="1171"/>
              <a:ext cx="1741" cy="1364"/>
            </a:xfrm>
            <a:custGeom>
              <a:avLst/>
              <a:gdLst>
                <a:gd name="T0" fmla="*/ 0 w 1717"/>
                <a:gd name="T1" fmla="*/ 1 h 2392"/>
                <a:gd name="T2" fmla="*/ 2144 w 1717"/>
                <a:gd name="T3" fmla="*/ 1 h 2392"/>
                <a:gd name="T4" fmla="*/ 2144 w 1717"/>
                <a:gd name="T5" fmla="*/ 0 h 2392"/>
                <a:gd name="T6" fmla="*/ 3 w 1717"/>
                <a:gd name="T7" fmla="*/ 0 h 2392"/>
                <a:gd name="T8" fmla="*/ 5 w 1717"/>
                <a:gd name="T9" fmla="*/ 1 h 2392"/>
                <a:gd name="T10" fmla="*/ 835 w 1717"/>
                <a:gd name="T11" fmla="*/ 1 h 2392"/>
                <a:gd name="T12" fmla="*/ 0 w 1717"/>
                <a:gd name="T13" fmla="*/ 1 h 2392"/>
                <a:gd name="T14" fmla="*/ 0 w 1717"/>
                <a:gd name="T15" fmla="*/ 1 h 23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17"/>
                <a:gd name="T25" fmla="*/ 0 h 2392"/>
                <a:gd name="T26" fmla="*/ 1717 w 1717"/>
                <a:gd name="T27" fmla="*/ 2392 h 23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17" h="2392">
                  <a:moveTo>
                    <a:pt x="0" y="2391"/>
                  </a:moveTo>
                  <a:lnTo>
                    <a:pt x="1717" y="2392"/>
                  </a:lnTo>
                  <a:lnTo>
                    <a:pt x="1717" y="0"/>
                  </a:lnTo>
                  <a:lnTo>
                    <a:pt x="3" y="0"/>
                  </a:lnTo>
                  <a:lnTo>
                    <a:pt x="5" y="1146"/>
                  </a:lnTo>
                  <a:lnTo>
                    <a:pt x="669" y="1196"/>
                  </a:lnTo>
                  <a:lnTo>
                    <a:pt x="0" y="1236"/>
                  </a:lnTo>
                  <a:lnTo>
                    <a:pt x="0" y="239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" name="Line 28"/>
            <p:cNvSpPr>
              <a:spLocks noChangeShapeType="1"/>
            </p:cNvSpPr>
            <p:nvPr/>
          </p:nvSpPr>
          <p:spPr bwMode="auto">
            <a:xfrm>
              <a:off x="994" y="2061"/>
              <a:ext cx="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" name="Line 32"/>
            <p:cNvSpPr>
              <a:spLocks noChangeShapeType="1"/>
            </p:cNvSpPr>
            <p:nvPr/>
          </p:nvSpPr>
          <p:spPr bwMode="auto">
            <a:xfrm>
              <a:off x="-57" y="2063"/>
              <a:ext cx="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8" name="Text Box 30"/>
          <p:cNvSpPr txBox="1">
            <a:spLocks noChangeArrowheads="1"/>
          </p:cNvSpPr>
          <p:nvPr/>
        </p:nvSpPr>
        <p:spPr bwMode="auto">
          <a:xfrm>
            <a:off x="1757548" y="1289047"/>
            <a:ext cx="4476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sz="2200" b="0">
                <a:solidFill>
                  <a:schemeClr val="tx1"/>
                </a:solidFill>
                <a:latin typeface="Symbol" charset="0"/>
              </a:rPr>
              <a:t>s</a:t>
            </a:r>
            <a:r>
              <a:rPr lang="fr-FR" sz="2200" b="0" baseline="-25000">
                <a:solidFill>
                  <a:schemeClr val="tx1"/>
                </a:solidFill>
                <a:latin typeface="Symbol" charset="0"/>
              </a:rPr>
              <a:t>0</a:t>
            </a:r>
            <a:endParaRPr lang="fr-FR" sz="2200" b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60" name="Line 41"/>
          <p:cNvSpPr>
            <a:spLocks noChangeShapeType="1"/>
          </p:cNvSpPr>
          <p:nvPr/>
        </p:nvSpPr>
        <p:spPr bwMode="auto">
          <a:xfrm>
            <a:off x="1727385" y="3389310"/>
            <a:ext cx="15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2" name="Text Box 57"/>
          <p:cNvSpPr txBox="1">
            <a:spLocks noChangeArrowheads="1"/>
          </p:cNvSpPr>
          <p:nvPr/>
        </p:nvSpPr>
        <p:spPr bwMode="auto">
          <a:xfrm>
            <a:off x="1800410" y="4343397"/>
            <a:ext cx="4476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fr-FR" sz="2200" b="0">
                <a:solidFill>
                  <a:schemeClr val="tx1"/>
                </a:solidFill>
                <a:latin typeface="Symbol" charset="0"/>
              </a:rPr>
              <a:t>s</a:t>
            </a:r>
            <a:r>
              <a:rPr lang="fr-FR" sz="2200" b="0" baseline="-25000">
                <a:solidFill>
                  <a:schemeClr val="tx1"/>
                </a:solidFill>
                <a:latin typeface="Symbol" charset="0"/>
              </a:rPr>
              <a:t>0</a:t>
            </a:r>
            <a:endParaRPr lang="fr-FR" sz="2200" b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63" name="Oval 68"/>
          <p:cNvSpPr>
            <a:spLocks noChangeArrowheads="1"/>
          </p:cNvSpPr>
          <p:nvPr/>
        </p:nvSpPr>
        <p:spPr bwMode="auto">
          <a:xfrm>
            <a:off x="2441760" y="2260597"/>
            <a:ext cx="436563" cy="9525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Oval 69"/>
          <p:cNvSpPr>
            <a:spLocks noChangeArrowheads="1"/>
          </p:cNvSpPr>
          <p:nvPr/>
        </p:nvSpPr>
        <p:spPr bwMode="auto">
          <a:xfrm>
            <a:off x="1528948" y="2633660"/>
            <a:ext cx="300037" cy="9525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Oval 70"/>
          <p:cNvSpPr>
            <a:spLocks noChangeArrowheads="1"/>
          </p:cNvSpPr>
          <p:nvPr/>
        </p:nvSpPr>
        <p:spPr bwMode="auto">
          <a:xfrm flipV="1">
            <a:off x="2373498" y="2901947"/>
            <a:ext cx="300037" cy="42863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Oval 71"/>
          <p:cNvSpPr>
            <a:spLocks noChangeArrowheads="1"/>
          </p:cNvSpPr>
          <p:nvPr/>
        </p:nvSpPr>
        <p:spPr bwMode="auto">
          <a:xfrm flipV="1">
            <a:off x="2075048" y="2574922"/>
            <a:ext cx="300037" cy="42863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Oval 72"/>
          <p:cNvSpPr>
            <a:spLocks noChangeArrowheads="1"/>
          </p:cNvSpPr>
          <p:nvPr/>
        </p:nvSpPr>
        <p:spPr bwMode="auto">
          <a:xfrm flipV="1">
            <a:off x="1133660" y="2182810"/>
            <a:ext cx="80963" cy="1936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Oval 74"/>
          <p:cNvSpPr>
            <a:spLocks noChangeArrowheads="1"/>
          </p:cNvSpPr>
          <p:nvPr/>
        </p:nvSpPr>
        <p:spPr bwMode="auto">
          <a:xfrm flipV="1">
            <a:off x="2194110" y="3254372"/>
            <a:ext cx="109538" cy="125413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Oval 75"/>
          <p:cNvSpPr>
            <a:spLocks noChangeArrowheads="1"/>
          </p:cNvSpPr>
          <p:nvPr/>
        </p:nvSpPr>
        <p:spPr bwMode="auto">
          <a:xfrm flipV="1">
            <a:off x="2438585" y="3470272"/>
            <a:ext cx="246063" cy="5715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Oval 76"/>
          <p:cNvSpPr>
            <a:spLocks noChangeArrowheads="1"/>
          </p:cNvSpPr>
          <p:nvPr/>
        </p:nvSpPr>
        <p:spPr bwMode="auto">
          <a:xfrm flipV="1">
            <a:off x="2900548" y="3167060"/>
            <a:ext cx="246062" cy="112712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Oval 77"/>
          <p:cNvSpPr>
            <a:spLocks noChangeArrowheads="1"/>
          </p:cNvSpPr>
          <p:nvPr/>
        </p:nvSpPr>
        <p:spPr bwMode="auto">
          <a:xfrm flipV="1">
            <a:off x="1473385" y="3333747"/>
            <a:ext cx="123825" cy="3048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Oval 78"/>
          <p:cNvSpPr>
            <a:spLocks noChangeArrowheads="1"/>
          </p:cNvSpPr>
          <p:nvPr/>
        </p:nvSpPr>
        <p:spPr bwMode="auto">
          <a:xfrm flipV="1">
            <a:off x="2075048" y="3649660"/>
            <a:ext cx="123825" cy="3048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Oval 79"/>
          <p:cNvSpPr>
            <a:spLocks noChangeArrowheads="1"/>
          </p:cNvSpPr>
          <p:nvPr/>
        </p:nvSpPr>
        <p:spPr bwMode="auto">
          <a:xfrm flipV="1">
            <a:off x="1017773" y="3822697"/>
            <a:ext cx="396875" cy="46038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Oval 44"/>
          <p:cNvSpPr>
            <a:spLocks noChangeArrowheads="1"/>
          </p:cNvSpPr>
          <p:nvPr/>
        </p:nvSpPr>
        <p:spPr bwMode="auto">
          <a:xfrm flipV="1">
            <a:off x="2003610" y="2965447"/>
            <a:ext cx="80963" cy="193675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51"/>
          <p:cNvSpPr>
            <a:spLocks noChangeArrowheads="1"/>
          </p:cNvSpPr>
          <p:nvPr/>
        </p:nvSpPr>
        <p:spPr bwMode="auto">
          <a:xfrm>
            <a:off x="7240588" y="14941"/>
            <a:ext cx="1882775" cy="614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Rectangle 2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5" name="ZoneTexte 110"/>
          <p:cNvSpPr txBox="1">
            <a:spLocks noChangeArrowheads="1"/>
          </p:cNvSpPr>
          <p:nvPr/>
        </p:nvSpPr>
        <p:spPr bwMode="auto">
          <a:xfrm>
            <a:off x="1323698" y="4852427"/>
            <a:ext cx="64087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300" dirty="0" smtClean="0">
                <a:solidFill>
                  <a:srgbClr val="FF0000"/>
                </a:solidFill>
              </a:rPr>
              <a:t>Macroscopic failure properties strongly dependent on material heterogeneities</a:t>
            </a:r>
            <a:endParaRPr lang="en-US" sz="2300" dirty="0">
              <a:solidFill>
                <a:srgbClr val="FF0000"/>
              </a:solidFill>
            </a:endParaRPr>
          </a:p>
        </p:txBody>
      </p:sp>
      <p:sp>
        <p:nvSpPr>
          <p:cNvPr id="4126" name="Line 33"/>
          <p:cNvSpPr>
            <a:spLocks noChangeShapeType="1"/>
          </p:cNvSpPr>
          <p:nvPr/>
        </p:nvSpPr>
        <p:spPr bwMode="auto">
          <a:xfrm flipV="1">
            <a:off x="2022475" y="5964611"/>
            <a:ext cx="5397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27" name="ZoneTexte 110"/>
          <p:cNvSpPr txBox="1">
            <a:spLocks noChangeArrowheads="1"/>
          </p:cNvSpPr>
          <p:nvPr/>
        </p:nvSpPr>
        <p:spPr bwMode="auto">
          <a:xfrm>
            <a:off x="2601913" y="5756275"/>
            <a:ext cx="5068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>
                <a:solidFill>
                  <a:schemeClr val="tx1"/>
                </a:solidFill>
              </a:rPr>
              <a:t>Opens the door to microstructure design in order to achieve improved failure properties</a:t>
            </a:r>
          </a:p>
        </p:txBody>
      </p:sp>
      <p:sp>
        <p:nvSpPr>
          <p:cNvPr id="122" name="Text Box 29"/>
          <p:cNvSpPr txBox="1">
            <a:spLocks noChangeArrowheads="1"/>
          </p:cNvSpPr>
          <p:nvPr/>
        </p:nvSpPr>
        <p:spPr bwMode="auto">
          <a:xfrm>
            <a:off x="582706" y="42863"/>
            <a:ext cx="820270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FF0000"/>
                </a:solidFill>
              </a:rPr>
              <a:t>Predicting the effective toughness of heterogeneous systems:</a:t>
            </a:r>
            <a:endParaRPr lang="en-US" sz="28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2800" dirty="0">
                <a:solidFill>
                  <a:srgbClr val="FF0000"/>
                </a:solidFill>
              </a:rPr>
              <a:t>A challenging </a:t>
            </a:r>
            <a:r>
              <a:rPr lang="en-US" sz="2800" dirty="0" smtClean="0">
                <a:solidFill>
                  <a:srgbClr val="FF0000"/>
                </a:solidFill>
              </a:rPr>
              <a:t>multi-scale </a:t>
            </a:r>
            <a:r>
              <a:rPr lang="en-US" sz="2800" dirty="0">
                <a:solidFill>
                  <a:srgbClr val="FF0000"/>
                </a:solidFill>
              </a:rPr>
              <a:t>problem</a:t>
            </a:r>
          </a:p>
        </p:txBody>
      </p:sp>
      <p:sp>
        <p:nvSpPr>
          <p:cNvPr id="123" name="Text Box 13"/>
          <p:cNvSpPr txBox="1">
            <a:spLocks noChangeArrowheads="1"/>
          </p:cNvSpPr>
          <p:nvPr/>
        </p:nvSpPr>
        <p:spPr bwMode="auto">
          <a:xfrm rot="16200000">
            <a:off x="4437063" y="2856470"/>
            <a:ext cx="8270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2400" b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fr-FR" sz="2400" b="0">
                <a:solidFill>
                  <a:srgbClr val="000000"/>
                </a:solidFill>
              </a:rPr>
              <a:t> (r)</a:t>
            </a:r>
          </a:p>
        </p:txBody>
      </p:sp>
      <p:sp>
        <p:nvSpPr>
          <p:cNvPr id="124" name="Text Box 14"/>
          <p:cNvSpPr txBox="1">
            <a:spLocks noChangeArrowheads="1"/>
          </p:cNvSpPr>
          <p:nvPr/>
        </p:nvSpPr>
        <p:spPr bwMode="auto">
          <a:xfrm>
            <a:off x="7974013" y="3766108"/>
            <a:ext cx="33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2400" b="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125" name="Freeform 16"/>
          <p:cNvSpPr>
            <a:spLocks/>
          </p:cNvSpPr>
          <p:nvPr/>
        </p:nvSpPr>
        <p:spPr bwMode="auto">
          <a:xfrm>
            <a:off x="5332413" y="1965883"/>
            <a:ext cx="2351087" cy="1976438"/>
          </a:xfrm>
          <a:custGeom>
            <a:avLst/>
            <a:gdLst>
              <a:gd name="T0" fmla="*/ 0 w 1156"/>
              <a:gd name="T1" fmla="*/ 0 h 1323"/>
              <a:gd name="T2" fmla="*/ 2147483647 w 1156"/>
              <a:gd name="T3" fmla="*/ 2147483647 h 1323"/>
              <a:gd name="T4" fmla="*/ 2147483647 w 1156"/>
              <a:gd name="T5" fmla="*/ 2147483647 h 1323"/>
              <a:gd name="T6" fmla="*/ 2147483647 w 1156"/>
              <a:gd name="T7" fmla="*/ 2147483647 h 1323"/>
              <a:gd name="T8" fmla="*/ 2147483647 w 1156"/>
              <a:gd name="T9" fmla="*/ 2147483647 h 1323"/>
              <a:gd name="T10" fmla="*/ 2147483647 w 1156"/>
              <a:gd name="T11" fmla="*/ 2147483647 h 1323"/>
              <a:gd name="T12" fmla="*/ 2147483647 w 1156"/>
              <a:gd name="T13" fmla="*/ 2147483647 h 13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56"/>
              <a:gd name="T22" fmla="*/ 0 h 1323"/>
              <a:gd name="T23" fmla="*/ 1156 w 1156"/>
              <a:gd name="T24" fmla="*/ 1323 h 13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56" h="1323">
                <a:moveTo>
                  <a:pt x="0" y="0"/>
                </a:moveTo>
                <a:cubicBezTo>
                  <a:pt x="26" y="177"/>
                  <a:pt x="52" y="355"/>
                  <a:pt x="90" y="499"/>
                </a:cubicBezTo>
                <a:cubicBezTo>
                  <a:pt x="128" y="643"/>
                  <a:pt x="174" y="764"/>
                  <a:pt x="227" y="862"/>
                </a:cubicBezTo>
                <a:cubicBezTo>
                  <a:pt x="280" y="960"/>
                  <a:pt x="325" y="1021"/>
                  <a:pt x="408" y="1089"/>
                </a:cubicBezTo>
                <a:cubicBezTo>
                  <a:pt x="491" y="1157"/>
                  <a:pt x="613" y="1232"/>
                  <a:pt x="726" y="1270"/>
                </a:cubicBezTo>
                <a:cubicBezTo>
                  <a:pt x="839" y="1308"/>
                  <a:pt x="1020" y="1307"/>
                  <a:pt x="1088" y="1315"/>
                </a:cubicBezTo>
                <a:cubicBezTo>
                  <a:pt x="1156" y="1323"/>
                  <a:pt x="1145" y="1319"/>
                  <a:pt x="1134" y="1315"/>
                </a:cubicBezTo>
              </a:path>
            </a:pathLst>
          </a:custGeom>
          <a:noFill/>
          <a:ln w="254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126" name="Group 20"/>
          <p:cNvGrpSpPr>
            <a:grpSpLocks/>
          </p:cNvGrpSpPr>
          <p:nvPr/>
        </p:nvGrpSpPr>
        <p:grpSpPr bwMode="auto">
          <a:xfrm>
            <a:off x="5187950" y="2181783"/>
            <a:ext cx="2708275" cy="1800225"/>
            <a:chOff x="2290" y="2296"/>
            <a:chExt cx="1452" cy="1724"/>
          </a:xfrm>
        </p:grpSpPr>
        <p:sp>
          <p:nvSpPr>
            <p:cNvPr id="127" name="Line 21"/>
            <p:cNvSpPr>
              <a:spLocks noChangeShapeType="1"/>
            </p:cNvSpPr>
            <p:nvPr/>
          </p:nvSpPr>
          <p:spPr bwMode="auto">
            <a:xfrm>
              <a:off x="2290" y="2296"/>
              <a:ext cx="0" cy="1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Line 22"/>
            <p:cNvSpPr>
              <a:spLocks noChangeShapeType="1"/>
            </p:cNvSpPr>
            <p:nvPr/>
          </p:nvSpPr>
          <p:spPr bwMode="auto">
            <a:xfrm>
              <a:off x="2290" y="4020"/>
              <a:ext cx="14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4" name="ZoneTexte 108"/>
          <p:cNvSpPr txBox="1">
            <a:spLocks noChangeArrowheads="1"/>
          </p:cNvSpPr>
          <p:nvPr/>
        </p:nvSpPr>
        <p:spPr bwMode="auto">
          <a:xfrm>
            <a:off x="5773738" y="2240521"/>
            <a:ext cx="2278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Stress field diverges at the crack tip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8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" name="Titre 1"/>
          <p:cNvSpPr txBox="1">
            <a:spLocks/>
          </p:cNvSpPr>
          <p:nvPr/>
        </p:nvSpPr>
        <p:spPr bwMode="auto">
          <a:xfrm>
            <a:off x="2256112" y="591773"/>
            <a:ext cx="440764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800" dirty="0" err="1" smtClean="0">
                <a:solidFill>
                  <a:srgbClr val="FF0000"/>
                </a:solidFill>
              </a:rPr>
              <a:t>Parametric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study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. Optimization and design of adhesives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4" name="Image 23" descr="defect shap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9" y="2599767"/>
            <a:ext cx="3230035" cy="2465292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678893" y="2256120"/>
            <a:ext cx="14427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Defect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shape</a:t>
            </a:r>
            <a:endParaRPr lang="fr-FR" sz="15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 rot="16200000">
            <a:off x="-48950" y="3585500"/>
            <a:ext cx="473257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kern="0" dirty="0">
                <a:solidFill>
                  <a:sysClr val="windowText" lastClr="000000"/>
                </a:solidFill>
                <a:latin typeface="Comic Sans MS"/>
                <a:cs typeface="Comic Sans MS"/>
              </a:rPr>
              <a:t>f</a:t>
            </a: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/d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/>
              <a:cs typeface="Comic Sans MS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667160" y="2420089"/>
            <a:ext cx="422060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G</a:t>
            </a:r>
            <a:r>
              <a:rPr kumimoji="0" lang="fr-FR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c1</a:t>
            </a:r>
            <a:endParaRPr kumimoji="0" lang="fr-FR" sz="14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/>
              <a:cs typeface="Comic Sans MS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655210" y="2124256"/>
            <a:ext cx="441230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G</a:t>
            </a:r>
            <a:r>
              <a:rPr kumimoji="0" lang="fr-FR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c0</a:t>
            </a:r>
            <a:endParaRPr kumimoji="0" lang="fr-FR" sz="14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/>
              <a:cs typeface="Comic Sans MS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344432" y="2216889"/>
            <a:ext cx="285214" cy="158757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/>
              <a:cs typeface="Comic Sans MS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347422" y="2503758"/>
            <a:ext cx="285214" cy="15875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/>
              <a:cs typeface="Comic Sans MS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87641" y="5665697"/>
            <a:ext cx="30384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Equilibrium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shape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of a front </a:t>
            </a:r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crossing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a </a:t>
            </a:r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stripe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with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larger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adhesion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500" dirty="0" err="1" smtClean="0">
                <a:solidFill>
                  <a:srgbClr val="000000"/>
                </a:solidFill>
                <a:latin typeface="Comic Sans MS" pitchFamily="66" charset="0"/>
              </a:rPr>
              <a:t>energy</a:t>
            </a:r>
            <a:r>
              <a:rPr lang="fr-FR" sz="1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endParaRPr lang="fr-FR" sz="15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5" name="Text Box 114"/>
          <p:cNvSpPr txBox="1">
            <a:spLocks noChangeArrowheads="1"/>
          </p:cNvSpPr>
          <p:nvPr/>
        </p:nvSpPr>
        <p:spPr bwMode="auto">
          <a:xfrm>
            <a:off x="89648" y="6567240"/>
            <a:ext cx="4870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M. </a:t>
            </a:r>
            <a:r>
              <a:rPr lang="fr-FR" sz="1200" i="1" dirty="0" err="1" smtClean="0">
                <a:solidFill>
                  <a:srgbClr val="000000"/>
                </a:solidFill>
              </a:rPr>
              <a:t>Vasoya</a:t>
            </a:r>
            <a:r>
              <a:rPr lang="fr-FR" sz="1200" i="1" dirty="0" smtClean="0">
                <a:solidFill>
                  <a:srgbClr val="000000"/>
                </a:solidFill>
              </a:rPr>
              <a:t>, J.B. Leblond and L. Ponson IJSS </a:t>
            </a:r>
            <a:r>
              <a:rPr lang="fr-FR" sz="1200" i="1" dirty="0" smtClean="0">
                <a:solidFill>
                  <a:srgbClr val="000000"/>
                </a:solidFill>
              </a:rPr>
              <a:t>2013</a:t>
            </a:r>
            <a:endParaRPr lang="fr-FR" sz="1200" i="1" dirty="0">
              <a:solidFill>
                <a:srgbClr val="000000"/>
              </a:solidFill>
            </a:endParaRPr>
          </a:p>
        </p:txBody>
      </p:sp>
      <p:sp>
        <p:nvSpPr>
          <p:cNvPr id="36" name="Line 58"/>
          <p:cNvSpPr>
            <a:spLocks noChangeShapeType="1"/>
          </p:cNvSpPr>
          <p:nvPr/>
        </p:nvSpPr>
        <p:spPr bwMode="auto">
          <a:xfrm>
            <a:off x="3340125" y="6107439"/>
            <a:ext cx="51244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7" name="Image 36" descr="F9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21" y="1528251"/>
            <a:ext cx="5515363" cy="4129149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 rot="16200000">
            <a:off x="2752507" y="3307868"/>
            <a:ext cx="2341920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Contrast</a:t>
            </a: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 C = G</a:t>
            </a:r>
            <a:r>
              <a:rPr kumimoji="0" lang="fr-FR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c1</a:t>
            </a: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/G</a:t>
            </a:r>
            <a:r>
              <a:rPr kumimoji="0" lang="fr-FR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c0</a:t>
            </a:r>
            <a:endParaRPr kumimoji="0" lang="fr-FR" b="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/>
              <a:cs typeface="Comic Sans MS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4050723" y="5417292"/>
            <a:ext cx="4694180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Defect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width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 d/L</a:t>
            </a:r>
            <a:r>
              <a:rPr lang="fr-FR" sz="1600" b="0" kern="0" baseline="-25000" dirty="0" err="1">
                <a:solidFill>
                  <a:sysClr val="windowText" lastClr="000000"/>
                </a:solidFill>
                <a:latin typeface="Comic Sans MS"/>
                <a:cs typeface="Comic Sans MS"/>
              </a:rPr>
              <a:t>y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normalized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/>
                <a:cs typeface="Comic Sans MS"/>
              </a:rPr>
              <a:t> by </a:t>
            </a:r>
            <a:r>
              <a:rPr lang="fr-FR" sz="1600" b="0" kern="0" dirty="0" smtClean="0">
                <a:solidFill>
                  <a:sysClr val="windowText" lastClr="000000"/>
                </a:solidFill>
                <a:latin typeface="Comic Sans MS"/>
                <a:cs typeface="Comic Sans MS"/>
              </a:rPr>
              <a:t>the </a:t>
            </a:r>
            <a:r>
              <a:rPr lang="fr-FR" sz="1600" b="0" kern="0" dirty="0" err="1" smtClean="0">
                <a:solidFill>
                  <a:sysClr val="windowText" lastClr="000000"/>
                </a:solidFill>
                <a:latin typeface="Comic Sans MS"/>
                <a:cs typeface="Comic Sans MS"/>
              </a:rPr>
              <a:t>cell</a:t>
            </a:r>
            <a:r>
              <a:rPr lang="fr-FR" sz="1600" b="0" kern="0" dirty="0" smtClean="0">
                <a:solidFill>
                  <a:sysClr val="windowText" lastClr="000000"/>
                </a:solidFill>
                <a:latin typeface="Comic Sans MS"/>
                <a:cs typeface="Comic Sans MS"/>
              </a:rPr>
              <a:t> </a:t>
            </a:r>
            <a:r>
              <a:rPr lang="fr-FR" sz="1600" b="0" kern="0" dirty="0" err="1" smtClean="0">
                <a:solidFill>
                  <a:sysClr val="windowText" lastClr="000000"/>
                </a:solidFill>
                <a:latin typeface="Comic Sans MS"/>
                <a:cs typeface="Comic Sans MS"/>
              </a:rPr>
              <a:t>width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/>
              <a:cs typeface="Comic Sans MS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4142256" y="1274370"/>
            <a:ext cx="4176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err="1" smtClean="0">
                <a:solidFill>
                  <a:srgbClr val="000000"/>
                </a:solidFill>
                <a:latin typeface="Comic Sans MS" pitchFamily="66" charset="0"/>
              </a:rPr>
              <a:t>Asymmetry</a:t>
            </a:r>
            <a:endParaRPr lang="fr-FR" sz="22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900036"/>
              </p:ext>
            </p:extLst>
          </p:nvPr>
        </p:nvGraphicFramePr>
        <p:xfrm>
          <a:off x="3967252" y="5786434"/>
          <a:ext cx="437832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36" name="Équation" r:id="rId6" imgW="2908300" imgH="393700" progId="Equation.3">
                  <p:embed/>
                </p:oleObj>
              </mc:Choice>
              <mc:Fallback>
                <p:oleObj name="Équation" r:id="rId6" imgW="2908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67252" y="5786434"/>
                        <a:ext cx="4378325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ZoneTexte 40"/>
          <p:cNvSpPr txBox="1"/>
          <p:nvPr/>
        </p:nvSpPr>
        <p:spPr>
          <a:xfrm>
            <a:off x="1694250" y="4775247"/>
            <a:ext cx="47544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400" b="0" dirty="0">
                <a:solidFill>
                  <a:srgbClr val="000000"/>
                </a:solidFill>
              </a:rPr>
              <a:t>y</a:t>
            </a:r>
            <a:r>
              <a:rPr lang="fr-FR" sz="1400" b="0" dirty="0" smtClean="0">
                <a:solidFill>
                  <a:srgbClr val="000000"/>
                </a:solidFill>
              </a:rPr>
              <a:t>/d</a:t>
            </a:r>
            <a:endParaRPr lang="fr-FR" sz="1400" b="0" baseline="-250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43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itre 1"/>
          <p:cNvSpPr txBox="1">
            <a:spLocks/>
          </p:cNvSpPr>
          <p:nvPr/>
        </p:nvSpPr>
        <p:spPr bwMode="auto">
          <a:xfrm>
            <a:off x="597645" y="1219300"/>
            <a:ext cx="805329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800" dirty="0" err="1" smtClean="0">
                <a:solidFill>
                  <a:srgbClr val="FF0000"/>
                </a:solidFill>
              </a:rPr>
              <a:t>Beyond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asymmetry</a:t>
            </a:r>
            <a:r>
              <a:rPr lang="fr-FR" sz="2800" dirty="0" smtClean="0">
                <a:solidFill>
                  <a:srgbClr val="FF0000"/>
                </a:solidFill>
              </a:rPr>
              <a:t>:</a:t>
            </a:r>
            <a:endParaRPr lang="fr-FR" sz="2800" dirty="0">
              <a:solidFill>
                <a:srgbClr val="FF0000"/>
              </a:solidFill>
            </a:endParaRPr>
          </a:p>
          <a:p>
            <a:pPr marL="342900" indent="-342900" algn="ctr"/>
            <a:r>
              <a:rPr lang="fr-FR" sz="2800" dirty="0" smtClean="0">
                <a:solidFill>
                  <a:srgbClr val="FF0000"/>
                </a:solidFill>
              </a:rPr>
              <a:t>how </a:t>
            </a:r>
            <a:r>
              <a:rPr lang="fr-FR" sz="2800" dirty="0" err="1" smtClean="0">
                <a:solidFill>
                  <a:srgbClr val="FF0000"/>
                </a:solidFill>
              </a:rPr>
              <a:t>achieving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enhanced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peel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strength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0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itre 1"/>
          <p:cNvSpPr txBox="1">
            <a:spLocks/>
          </p:cNvSpPr>
          <p:nvPr/>
        </p:nvSpPr>
        <p:spPr bwMode="auto">
          <a:xfrm>
            <a:off x="597645" y="1219300"/>
            <a:ext cx="805329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800" dirty="0" err="1" smtClean="0">
                <a:solidFill>
                  <a:srgbClr val="FF0000"/>
                </a:solidFill>
              </a:rPr>
              <a:t>Beyond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asymmetry</a:t>
            </a:r>
            <a:r>
              <a:rPr lang="fr-FR" sz="2800" dirty="0" smtClean="0">
                <a:solidFill>
                  <a:srgbClr val="FF0000"/>
                </a:solidFill>
              </a:rPr>
              <a:t>:</a:t>
            </a:r>
            <a:endParaRPr lang="fr-FR" sz="2800" dirty="0">
              <a:solidFill>
                <a:srgbClr val="FF0000"/>
              </a:solidFill>
            </a:endParaRPr>
          </a:p>
          <a:p>
            <a:pPr marL="342900" indent="-342900" algn="ctr"/>
            <a:r>
              <a:rPr lang="fr-FR" sz="2800" dirty="0" smtClean="0">
                <a:solidFill>
                  <a:srgbClr val="FF0000"/>
                </a:solidFill>
              </a:rPr>
              <a:t>how </a:t>
            </a:r>
            <a:r>
              <a:rPr lang="fr-FR" sz="2800" dirty="0" err="1" smtClean="0">
                <a:solidFill>
                  <a:srgbClr val="FF0000"/>
                </a:solidFill>
              </a:rPr>
              <a:t>achieving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enhanced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peel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strength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82608" y="2992159"/>
            <a:ext cx="4609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000000"/>
                </a:solidFill>
                <a:latin typeface="Comic Sans MS" pitchFamily="66" charset="0"/>
              </a:rPr>
              <a:t>Heterogeneities</a:t>
            </a:r>
            <a:r>
              <a:rPr lang="fr-FR" sz="2000" dirty="0" smtClean="0">
                <a:solidFill>
                  <a:srgbClr val="000000"/>
                </a:solidFill>
                <a:latin typeface="Comic Sans MS" pitchFamily="66" charset="0"/>
              </a:rPr>
              <a:t> of </a:t>
            </a:r>
            <a:r>
              <a:rPr lang="fr-FR" sz="2000" dirty="0" err="1" smtClean="0">
                <a:solidFill>
                  <a:srgbClr val="000000"/>
                </a:solidFill>
                <a:latin typeface="Comic Sans MS" pitchFamily="66" charset="0"/>
              </a:rPr>
              <a:t>adhesion</a:t>
            </a:r>
            <a:r>
              <a:rPr lang="fr-FR" sz="20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Comic Sans MS" pitchFamily="66" charset="0"/>
              </a:rPr>
              <a:t>energy</a:t>
            </a:r>
            <a:endParaRPr lang="fr-FR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2" name="Line 58"/>
          <p:cNvSpPr>
            <a:spLocks noChangeShapeType="1"/>
          </p:cNvSpPr>
          <p:nvPr/>
        </p:nvSpPr>
        <p:spPr bwMode="auto">
          <a:xfrm>
            <a:off x="256977" y="3215335"/>
            <a:ext cx="72000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1538953" y="3506148"/>
            <a:ext cx="7542573" cy="967802"/>
            <a:chOff x="1538953" y="3506148"/>
            <a:chExt cx="7542573" cy="967802"/>
          </a:xfrm>
        </p:grpSpPr>
        <p:sp>
          <p:nvSpPr>
            <p:cNvPr id="19" name="Line 58"/>
            <p:cNvSpPr>
              <a:spLocks noChangeShapeType="1"/>
            </p:cNvSpPr>
            <p:nvPr/>
          </p:nvSpPr>
          <p:spPr bwMode="auto">
            <a:xfrm>
              <a:off x="1538953" y="3690464"/>
              <a:ext cx="105357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692037" y="3506148"/>
              <a:ext cx="63894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tx1"/>
                  </a:solidFill>
                </a:rPr>
                <a:t>Effective peeling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strength</a:t>
              </a:r>
              <a:r>
                <a:rPr lang="fr-FR" sz="1600" dirty="0" smtClean="0">
                  <a:solidFill>
                    <a:schemeClr val="tx1"/>
                  </a:solidFill>
                </a:rPr>
                <a:t>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bonded</a:t>
              </a:r>
              <a:r>
                <a:rPr lang="fr-FR" sz="1600" dirty="0" smtClean="0">
                  <a:solidFill>
                    <a:schemeClr val="tx1"/>
                  </a:solidFill>
                </a:rPr>
                <a:t> by the max of the local </a:t>
              </a:r>
              <a:r>
                <a:rPr lang="fr-FR" sz="1600" dirty="0" err="1" smtClean="0">
                  <a:solidFill>
                    <a:schemeClr val="tx1"/>
                  </a:solidFill>
                </a:rPr>
                <a:t>G</a:t>
              </a:r>
              <a:r>
                <a:rPr lang="fr-FR" sz="1600" baseline="-25000" dirty="0" err="1" smtClean="0">
                  <a:solidFill>
                    <a:schemeClr val="tx1"/>
                  </a:solidFill>
                </a:rPr>
                <a:t>c</a:t>
              </a:r>
              <a:endParaRPr lang="fr-FR" sz="1400" baseline="-25000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14" name="Object 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2105467"/>
                </p:ext>
              </p:extLst>
            </p:nvPr>
          </p:nvGraphicFramePr>
          <p:xfrm>
            <a:off x="4804712" y="3945313"/>
            <a:ext cx="2374900" cy="528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5160" name="Équation" r:id="rId4" imgW="1295400" imgH="279400" progId="Equation.3">
                    <p:embed/>
                  </p:oleObj>
                </mc:Choice>
                <mc:Fallback>
                  <p:oleObj name="Équation" r:id="rId4" imgW="12954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4712" y="3945313"/>
                          <a:ext cx="2374900" cy="5286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" name="Grouper 1"/>
          <p:cNvGrpSpPr/>
          <p:nvPr/>
        </p:nvGrpSpPr>
        <p:grpSpPr>
          <a:xfrm>
            <a:off x="1616646" y="2973294"/>
            <a:ext cx="3194413" cy="504000"/>
            <a:chOff x="1855705" y="5184588"/>
            <a:chExt cx="3194413" cy="504000"/>
          </a:xfrm>
        </p:grpSpPr>
        <p:sp>
          <p:nvSpPr>
            <p:cNvPr id="17" name="Line 58"/>
            <p:cNvSpPr>
              <a:spLocks noChangeShapeType="1"/>
            </p:cNvSpPr>
            <p:nvPr/>
          </p:nvSpPr>
          <p:spPr bwMode="auto">
            <a:xfrm>
              <a:off x="1855705" y="5202511"/>
              <a:ext cx="3179471" cy="4751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/>
              <a:tailEnd type="non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58"/>
            <p:cNvSpPr>
              <a:spLocks noChangeShapeType="1"/>
            </p:cNvSpPr>
            <p:nvPr/>
          </p:nvSpPr>
          <p:spPr bwMode="auto">
            <a:xfrm flipV="1">
              <a:off x="1858694" y="5184588"/>
              <a:ext cx="3191424" cy="5040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/>
              <a:tailEnd type="non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245024" y="4907632"/>
            <a:ext cx="5443258" cy="400110"/>
            <a:chOff x="245024" y="4907632"/>
            <a:chExt cx="5443258" cy="400110"/>
          </a:xfrm>
        </p:grpSpPr>
        <p:sp>
          <p:nvSpPr>
            <p:cNvPr id="22" name="ZoneTexte 21"/>
            <p:cNvSpPr txBox="1"/>
            <p:nvPr/>
          </p:nvSpPr>
          <p:spPr>
            <a:xfrm>
              <a:off x="1040756" y="4907632"/>
              <a:ext cx="46475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err="1" smtClean="0">
                  <a:solidFill>
                    <a:schemeClr val="tx1"/>
                  </a:solidFill>
                </a:rPr>
                <a:t>Heterogeneities</a:t>
              </a:r>
              <a:r>
                <a:rPr lang="fr-FR" sz="2000" dirty="0" smtClean="0">
                  <a:solidFill>
                    <a:schemeClr val="tx1"/>
                  </a:solidFill>
                </a:rPr>
                <a:t> of </a:t>
              </a:r>
              <a:r>
                <a:rPr lang="fr-FR" sz="2000" dirty="0" err="1" smtClean="0">
                  <a:solidFill>
                    <a:schemeClr val="tx1"/>
                  </a:solidFill>
                </a:rPr>
                <a:t>elastic</a:t>
              </a:r>
              <a:r>
                <a:rPr lang="fr-FR" sz="2000" dirty="0" smtClean="0">
                  <a:solidFill>
                    <a:schemeClr val="tx1"/>
                  </a:solidFill>
                </a:rPr>
                <a:t> </a:t>
              </a:r>
              <a:r>
                <a:rPr lang="fr-FR" sz="2000" dirty="0" err="1" smtClean="0">
                  <a:solidFill>
                    <a:schemeClr val="tx1"/>
                  </a:solidFill>
                </a:rPr>
                <a:t>stiffness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sp>
          <p:nvSpPr>
            <p:cNvPr id="23" name="Line 58"/>
            <p:cNvSpPr>
              <a:spLocks noChangeShapeType="1"/>
            </p:cNvSpPr>
            <p:nvPr/>
          </p:nvSpPr>
          <p:spPr bwMode="auto">
            <a:xfrm>
              <a:off x="245024" y="5130796"/>
              <a:ext cx="720000" cy="0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91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Expose\March meeting_Dallas_11\Figures\Toughening_1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00" y="2501427"/>
            <a:ext cx="4591586" cy="3960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1132835"/>
            <a:ext cx="52006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717011"/>
            <a:ext cx="30289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44"/>
          <p:cNvSpPr txBox="1">
            <a:spLocks noChangeArrowheads="1"/>
          </p:cNvSpPr>
          <p:nvPr/>
        </p:nvSpPr>
        <p:spPr bwMode="auto">
          <a:xfrm>
            <a:off x="179294" y="233666"/>
            <a:ext cx="878541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300" b="1" kern="0" dirty="0" err="1" smtClean="0">
                <a:solidFill>
                  <a:srgbClr val="FF0000"/>
                </a:solidFill>
              </a:rPr>
              <a:t>Adhesives</a:t>
            </a:r>
            <a:r>
              <a:rPr lang="fr-FR" sz="2300" b="1" kern="0" dirty="0" smtClean="0">
                <a:solidFill>
                  <a:srgbClr val="FF0000"/>
                </a:solidFill>
              </a:rPr>
              <a:t> </a:t>
            </a:r>
            <a:r>
              <a:rPr lang="fr-FR" sz="2300" kern="0" dirty="0" err="1" smtClean="0">
                <a:solidFill>
                  <a:srgbClr val="FF0000"/>
                </a:solidFill>
              </a:rPr>
              <a:t>with</a:t>
            </a:r>
            <a:r>
              <a:rPr lang="fr-FR" sz="2300" b="1" kern="0" dirty="0" smtClean="0">
                <a:solidFill>
                  <a:srgbClr val="FF0000"/>
                </a:solidFill>
              </a:rPr>
              <a:t> </a:t>
            </a:r>
            <a:r>
              <a:rPr lang="fr-FR" sz="2300" b="1" kern="0" dirty="0" err="1" smtClean="0">
                <a:solidFill>
                  <a:srgbClr val="FF0000"/>
                </a:solidFill>
              </a:rPr>
              <a:t>elastic</a:t>
            </a:r>
            <a:r>
              <a:rPr lang="fr-FR" sz="2300" b="1" kern="0" dirty="0" smtClean="0">
                <a:solidFill>
                  <a:srgbClr val="FF0000"/>
                </a:solidFill>
              </a:rPr>
              <a:t> </a:t>
            </a:r>
            <a:r>
              <a:rPr lang="fr-FR" sz="2300" b="1" kern="0" dirty="0" err="1" smtClean="0">
                <a:solidFill>
                  <a:srgbClr val="FF0000"/>
                </a:solidFill>
              </a:rPr>
              <a:t>heterogeneities</a:t>
            </a:r>
            <a:r>
              <a:rPr lang="fr-FR" sz="2300" b="1" kern="0" dirty="0" smtClean="0">
                <a:solidFill>
                  <a:srgbClr val="FF0000"/>
                </a:solidFill>
              </a:rPr>
              <a:t>: </a:t>
            </a:r>
            <a:r>
              <a:rPr lang="fr-FR" sz="2300" b="1" kern="0" dirty="0" err="1" smtClean="0">
                <a:solidFill>
                  <a:srgbClr val="FF0000"/>
                </a:solidFill>
              </a:rPr>
              <a:t>experimental</a:t>
            </a:r>
            <a:r>
              <a:rPr lang="fr-FR" sz="2300" b="1" kern="0" dirty="0" smtClean="0">
                <a:solidFill>
                  <a:srgbClr val="FF0000"/>
                </a:solidFill>
              </a:rPr>
              <a:t> </a:t>
            </a:r>
            <a:r>
              <a:rPr lang="fr-FR" sz="2300" b="1" kern="0" dirty="0" err="1" smtClean="0">
                <a:solidFill>
                  <a:srgbClr val="FF0000"/>
                </a:solidFill>
              </a:rPr>
              <a:t>study</a:t>
            </a:r>
            <a:endParaRPr lang="fr-FR" sz="23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3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00" y="2501427"/>
            <a:ext cx="459158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1132835"/>
            <a:ext cx="52006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717011"/>
            <a:ext cx="30289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1215" y="1149315"/>
            <a:ext cx="5810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44"/>
          <p:cNvSpPr txBox="1">
            <a:spLocks noChangeArrowheads="1"/>
          </p:cNvSpPr>
          <p:nvPr/>
        </p:nvSpPr>
        <p:spPr bwMode="auto">
          <a:xfrm>
            <a:off x="179294" y="233666"/>
            <a:ext cx="878541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300" b="1" kern="0" dirty="0" err="1" smtClean="0">
                <a:solidFill>
                  <a:srgbClr val="FF0000"/>
                </a:solidFill>
              </a:rPr>
              <a:t>Adhesives</a:t>
            </a:r>
            <a:r>
              <a:rPr lang="fr-FR" sz="2300" b="1" kern="0" dirty="0" smtClean="0">
                <a:solidFill>
                  <a:srgbClr val="FF0000"/>
                </a:solidFill>
              </a:rPr>
              <a:t> </a:t>
            </a:r>
            <a:r>
              <a:rPr lang="fr-FR" sz="2300" kern="0" dirty="0" err="1" smtClean="0">
                <a:solidFill>
                  <a:srgbClr val="FF0000"/>
                </a:solidFill>
              </a:rPr>
              <a:t>with</a:t>
            </a:r>
            <a:r>
              <a:rPr lang="fr-FR" sz="2300" b="1" kern="0" dirty="0" smtClean="0">
                <a:solidFill>
                  <a:srgbClr val="FF0000"/>
                </a:solidFill>
              </a:rPr>
              <a:t> </a:t>
            </a:r>
            <a:r>
              <a:rPr lang="fr-FR" sz="2300" b="1" kern="0" dirty="0" err="1" smtClean="0">
                <a:solidFill>
                  <a:srgbClr val="FF0000"/>
                </a:solidFill>
              </a:rPr>
              <a:t>elastic</a:t>
            </a:r>
            <a:r>
              <a:rPr lang="fr-FR" sz="2300" b="1" kern="0" dirty="0" smtClean="0">
                <a:solidFill>
                  <a:srgbClr val="FF0000"/>
                </a:solidFill>
              </a:rPr>
              <a:t> </a:t>
            </a:r>
            <a:r>
              <a:rPr lang="fr-FR" sz="2300" b="1" kern="0" dirty="0" err="1" smtClean="0">
                <a:solidFill>
                  <a:srgbClr val="FF0000"/>
                </a:solidFill>
              </a:rPr>
              <a:t>heterogeneities</a:t>
            </a:r>
            <a:r>
              <a:rPr lang="fr-FR" sz="2300" b="1" kern="0" dirty="0" smtClean="0">
                <a:solidFill>
                  <a:srgbClr val="FF0000"/>
                </a:solidFill>
              </a:rPr>
              <a:t>: </a:t>
            </a:r>
            <a:r>
              <a:rPr lang="fr-FR" sz="2300" b="1" kern="0" dirty="0" err="1" smtClean="0">
                <a:solidFill>
                  <a:srgbClr val="FF0000"/>
                </a:solidFill>
              </a:rPr>
              <a:t>experimental</a:t>
            </a:r>
            <a:r>
              <a:rPr lang="fr-FR" sz="2300" b="1" kern="0" dirty="0" smtClean="0">
                <a:solidFill>
                  <a:srgbClr val="FF0000"/>
                </a:solidFill>
              </a:rPr>
              <a:t> </a:t>
            </a:r>
            <a:r>
              <a:rPr lang="fr-FR" sz="2300" b="1" kern="0" dirty="0" err="1" smtClean="0">
                <a:solidFill>
                  <a:srgbClr val="FF0000"/>
                </a:solidFill>
              </a:rPr>
              <a:t>study</a:t>
            </a:r>
            <a:endParaRPr lang="fr-FR" sz="23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4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00" y="2501427"/>
            <a:ext cx="459158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35"/>
          <p:cNvSpPr>
            <a:spLocks noChangeShapeType="1"/>
          </p:cNvSpPr>
          <p:nvPr/>
        </p:nvSpPr>
        <p:spPr bwMode="auto">
          <a:xfrm flipV="1">
            <a:off x="1043608" y="6588060"/>
            <a:ext cx="67220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789192" y="6381328"/>
            <a:ext cx="6288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FF0000"/>
                </a:solidFill>
                <a:latin typeface="Comic Sans MS" pitchFamily="66" charset="0"/>
              </a:rPr>
              <a:t>Dramatic</a:t>
            </a:r>
            <a:r>
              <a:rPr lang="fr-FR" sz="2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000" b="1" dirty="0" err="1" smtClean="0">
                <a:solidFill>
                  <a:srgbClr val="FF0000"/>
                </a:solidFill>
                <a:latin typeface="Comic Sans MS" pitchFamily="66" charset="0"/>
              </a:rPr>
              <a:t>increase</a:t>
            </a:r>
            <a:r>
              <a:rPr lang="fr-FR" sz="2000" b="1" dirty="0" smtClean="0">
                <a:solidFill>
                  <a:srgbClr val="FF0000"/>
                </a:solidFill>
                <a:latin typeface="Comic Sans MS" pitchFamily="66" charset="0"/>
              </a:rPr>
              <a:t> of the effective peeling force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1131315"/>
            <a:ext cx="52006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00" y="2718915"/>
            <a:ext cx="30289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1215" y="1149315"/>
            <a:ext cx="5810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44"/>
          <p:cNvSpPr txBox="1">
            <a:spLocks noChangeArrowheads="1"/>
          </p:cNvSpPr>
          <p:nvPr/>
        </p:nvSpPr>
        <p:spPr bwMode="auto">
          <a:xfrm>
            <a:off x="179294" y="233666"/>
            <a:ext cx="878541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300" b="1" kern="0" dirty="0" err="1" smtClean="0">
                <a:solidFill>
                  <a:srgbClr val="FF0000"/>
                </a:solidFill>
              </a:rPr>
              <a:t>Adhesives</a:t>
            </a:r>
            <a:r>
              <a:rPr lang="fr-FR" sz="2300" b="1" kern="0" dirty="0" smtClean="0">
                <a:solidFill>
                  <a:srgbClr val="FF0000"/>
                </a:solidFill>
              </a:rPr>
              <a:t> </a:t>
            </a:r>
            <a:r>
              <a:rPr lang="fr-FR" sz="2300" kern="0" dirty="0" err="1" smtClean="0">
                <a:solidFill>
                  <a:srgbClr val="FF0000"/>
                </a:solidFill>
              </a:rPr>
              <a:t>with</a:t>
            </a:r>
            <a:r>
              <a:rPr lang="fr-FR" sz="2300" b="1" kern="0" dirty="0" smtClean="0">
                <a:solidFill>
                  <a:srgbClr val="FF0000"/>
                </a:solidFill>
              </a:rPr>
              <a:t> </a:t>
            </a:r>
            <a:r>
              <a:rPr lang="fr-FR" sz="2300" b="1" kern="0" dirty="0" err="1" smtClean="0">
                <a:solidFill>
                  <a:srgbClr val="FF0000"/>
                </a:solidFill>
              </a:rPr>
              <a:t>elastic</a:t>
            </a:r>
            <a:r>
              <a:rPr lang="fr-FR" sz="2300" b="1" kern="0" dirty="0" smtClean="0">
                <a:solidFill>
                  <a:srgbClr val="FF0000"/>
                </a:solidFill>
              </a:rPr>
              <a:t> </a:t>
            </a:r>
            <a:r>
              <a:rPr lang="fr-FR" sz="2300" b="1" kern="0" dirty="0" err="1" smtClean="0">
                <a:solidFill>
                  <a:srgbClr val="FF0000"/>
                </a:solidFill>
              </a:rPr>
              <a:t>heterogeneities</a:t>
            </a:r>
            <a:r>
              <a:rPr lang="fr-FR" sz="2300" b="1" kern="0" dirty="0" smtClean="0">
                <a:solidFill>
                  <a:srgbClr val="FF0000"/>
                </a:solidFill>
              </a:rPr>
              <a:t>: </a:t>
            </a:r>
            <a:r>
              <a:rPr lang="fr-FR" sz="2300" b="1" kern="0" dirty="0" err="1" smtClean="0">
                <a:solidFill>
                  <a:srgbClr val="FF0000"/>
                </a:solidFill>
              </a:rPr>
              <a:t>experimental</a:t>
            </a:r>
            <a:r>
              <a:rPr lang="fr-FR" sz="2300" b="1" kern="0" dirty="0" smtClean="0">
                <a:solidFill>
                  <a:srgbClr val="FF0000"/>
                </a:solidFill>
              </a:rPr>
              <a:t> </a:t>
            </a:r>
            <a:r>
              <a:rPr lang="fr-FR" sz="2300" b="1" kern="0" dirty="0" err="1" smtClean="0">
                <a:solidFill>
                  <a:srgbClr val="FF0000"/>
                </a:solidFill>
              </a:rPr>
              <a:t>study</a:t>
            </a:r>
            <a:endParaRPr lang="fr-FR" sz="23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6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052736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20000"/>
            <a:ext cx="3847924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Connecteur droit avec flèche 46"/>
          <p:cNvCxnSpPr/>
          <p:nvPr/>
        </p:nvCxnSpPr>
        <p:spPr>
          <a:xfrm rot="5400000">
            <a:off x="-107726" y="3068960"/>
            <a:ext cx="1007318" cy="794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107504" y="2879358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omic Sans MS" pitchFamily="66" charset="0"/>
              </a:rPr>
              <a:t>b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7493" y="3189600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44"/>
          <p:cNvSpPr txBox="1">
            <a:spLocks noChangeArrowheads="1"/>
          </p:cNvSpPr>
          <p:nvPr/>
        </p:nvSpPr>
        <p:spPr bwMode="auto">
          <a:xfrm>
            <a:off x="1403648" y="144016"/>
            <a:ext cx="640871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Peeling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mechanism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homogeneous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tape</a:t>
            </a:r>
            <a:endParaRPr lang="fr-FR" sz="2600" b="1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46559" y="1916832"/>
            <a:ext cx="30749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Bending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stiffness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: D = EI </a:t>
            </a:r>
          </a:p>
          <a:p>
            <a:r>
              <a:rPr lang="fr-FR" sz="1100" dirty="0" err="1">
                <a:solidFill>
                  <a:schemeClr val="tx1"/>
                </a:solidFill>
              </a:rPr>
              <a:t>w</a:t>
            </a:r>
            <a:r>
              <a:rPr lang="fr-FR" sz="1100" dirty="0" err="1" smtClean="0">
                <a:solidFill>
                  <a:schemeClr val="tx1"/>
                </a:solidFill>
              </a:rPr>
              <a:t>ith</a:t>
            </a:r>
            <a:r>
              <a:rPr lang="fr-FR" sz="1100" dirty="0" smtClean="0">
                <a:solidFill>
                  <a:schemeClr val="tx1"/>
                </a:solidFill>
              </a:rPr>
              <a:t> m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oment of </a:t>
            </a:r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inertia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: I = bh</a:t>
            </a:r>
            <a:r>
              <a:rPr lang="fr-FR" sz="1100" baseline="30000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220264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052736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20000"/>
            <a:ext cx="3847924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7533" y="3189600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44"/>
          <p:cNvSpPr txBox="1">
            <a:spLocks noChangeArrowheads="1"/>
          </p:cNvSpPr>
          <p:nvPr/>
        </p:nvSpPr>
        <p:spPr bwMode="auto">
          <a:xfrm>
            <a:off x="1403648" y="144016"/>
            <a:ext cx="640871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Peeling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mechanism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homogeneous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tape</a:t>
            </a:r>
            <a:endParaRPr lang="fr-FR" sz="2600" b="1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rot="5400000">
            <a:off x="-107726" y="3068960"/>
            <a:ext cx="1007318" cy="794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07504" y="2879358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omic Sans MS" pitchFamily="66" charset="0"/>
              </a:rPr>
              <a:t>b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46559" y="1916832"/>
            <a:ext cx="30749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Bending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stiffness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: D = EI </a:t>
            </a:r>
          </a:p>
          <a:p>
            <a:r>
              <a:rPr lang="fr-FR" sz="1100" dirty="0" err="1">
                <a:solidFill>
                  <a:schemeClr val="tx1"/>
                </a:solidFill>
              </a:rPr>
              <a:t>w</a:t>
            </a:r>
            <a:r>
              <a:rPr lang="fr-FR" sz="1100" dirty="0" err="1" smtClean="0">
                <a:solidFill>
                  <a:schemeClr val="tx1"/>
                </a:solidFill>
              </a:rPr>
              <a:t>ith</a:t>
            </a:r>
            <a:r>
              <a:rPr lang="fr-FR" sz="1100" dirty="0" smtClean="0">
                <a:solidFill>
                  <a:schemeClr val="tx1"/>
                </a:solidFill>
              </a:rPr>
              <a:t> m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oment of </a:t>
            </a:r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inertia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: I = bh</a:t>
            </a:r>
            <a:r>
              <a:rPr lang="fr-FR" sz="1100" baseline="30000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1793846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052736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5565" y="3189600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44"/>
          <p:cNvSpPr txBox="1">
            <a:spLocks noChangeArrowheads="1"/>
          </p:cNvSpPr>
          <p:nvPr/>
        </p:nvSpPr>
        <p:spPr bwMode="auto">
          <a:xfrm>
            <a:off x="1403648" y="144016"/>
            <a:ext cx="640871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Peeling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mechanism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homogeneous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tape</a:t>
            </a:r>
            <a:endParaRPr lang="fr-FR" sz="2600" b="1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rot="5400000">
            <a:off x="-107726" y="3068960"/>
            <a:ext cx="1007318" cy="794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07504" y="2879358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omic Sans MS" pitchFamily="66" charset="0"/>
              </a:rPr>
              <a:t>b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46559" y="1916832"/>
            <a:ext cx="30749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Bending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stiffness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: D = EI </a:t>
            </a:r>
          </a:p>
          <a:p>
            <a:r>
              <a:rPr lang="fr-FR" sz="1100" dirty="0" err="1">
                <a:solidFill>
                  <a:schemeClr val="tx1"/>
                </a:solidFill>
              </a:rPr>
              <a:t>w</a:t>
            </a:r>
            <a:r>
              <a:rPr lang="fr-FR" sz="1100" dirty="0" err="1" smtClean="0">
                <a:solidFill>
                  <a:schemeClr val="tx1"/>
                </a:solidFill>
              </a:rPr>
              <a:t>ith</a:t>
            </a:r>
            <a:r>
              <a:rPr lang="fr-FR" sz="1100" dirty="0" smtClean="0">
                <a:solidFill>
                  <a:schemeClr val="tx1"/>
                </a:solidFill>
              </a:rPr>
              <a:t> m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oment of </a:t>
            </a:r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inertia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: I = bh</a:t>
            </a:r>
            <a:r>
              <a:rPr lang="fr-FR" sz="1100" baseline="30000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3892940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052736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60"/>
          <p:cNvSpPr txBox="1">
            <a:spLocks noChangeArrowheads="1"/>
          </p:cNvSpPr>
          <p:nvPr/>
        </p:nvSpPr>
        <p:spPr bwMode="auto">
          <a:xfrm>
            <a:off x="4347883" y="4586941"/>
            <a:ext cx="41613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W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F0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      =       ∆E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      +      ∆E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el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944471" y="4155757"/>
            <a:ext cx="5005294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 pitchFamily="66" charset="0"/>
              </a:rPr>
              <a:t>Dur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ing the peeling process, for a propagation over </a:t>
            </a:r>
            <a:r>
              <a:rPr lang="el-GR" sz="1400" dirty="0" smtClean="0">
                <a:solidFill>
                  <a:srgbClr val="000000"/>
                </a:solidFill>
                <a:latin typeface="Comic Sans MS" pitchFamily="66" charset="0"/>
              </a:rPr>
              <a:t>Δ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c:</a:t>
            </a:r>
          </a:p>
          <a:p>
            <a:endParaRPr lang="en-US" sz="17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5565" y="3189600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44"/>
          <p:cNvSpPr txBox="1">
            <a:spLocks noChangeArrowheads="1"/>
          </p:cNvSpPr>
          <p:nvPr/>
        </p:nvSpPr>
        <p:spPr bwMode="auto">
          <a:xfrm>
            <a:off x="1403648" y="144016"/>
            <a:ext cx="640871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Peeling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mechanism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homogeneous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tape</a:t>
            </a:r>
            <a:endParaRPr lang="fr-FR" sz="2600" b="1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rot="5400000">
            <a:off x="-107726" y="3068960"/>
            <a:ext cx="1007318" cy="794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07504" y="2879358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omic Sans MS" pitchFamily="66" charset="0"/>
              </a:rPr>
              <a:t>b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46559" y="1916832"/>
            <a:ext cx="30749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Bending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stiffness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: D = EI </a:t>
            </a:r>
          </a:p>
          <a:p>
            <a:r>
              <a:rPr lang="fr-FR" sz="1100" dirty="0" err="1">
                <a:solidFill>
                  <a:schemeClr val="tx1"/>
                </a:solidFill>
              </a:rPr>
              <a:t>w</a:t>
            </a:r>
            <a:r>
              <a:rPr lang="fr-FR" sz="1100" dirty="0" err="1" smtClean="0">
                <a:solidFill>
                  <a:schemeClr val="tx1"/>
                </a:solidFill>
              </a:rPr>
              <a:t>ith</a:t>
            </a:r>
            <a:r>
              <a:rPr lang="fr-FR" sz="1100" dirty="0" smtClean="0">
                <a:solidFill>
                  <a:schemeClr val="tx1"/>
                </a:solidFill>
              </a:rPr>
              <a:t> m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oment of </a:t>
            </a:r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inertia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: I = bh</a:t>
            </a:r>
            <a:r>
              <a:rPr lang="fr-FR" sz="1100" baseline="30000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232917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Titre 1"/>
          <p:cNvSpPr txBox="1">
            <a:spLocks/>
          </p:cNvSpPr>
          <p:nvPr/>
        </p:nvSpPr>
        <p:spPr bwMode="auto">
          <a:xfrm>
            <a:off x="1479188" y="756126"/>
            <a:ext cx="599140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600" dirty="0" smtClean="0">
                <a:solidFill>
                  <a:srgbClr val="FF0000"/>
                </a:solidFill>
              </a:rPr>
              <a:t>Application: </a:t>
            </a:r>
            <a:r>
              <a:rPr lang="fr-FR" sz="2600" dirty="0" err="1">
                <a:solidFill>
                  <a:srgbClr val="FF0000"/>
                </a:solidFill>
              </a:rPr>
              <a:t>A</a:t>
            </a:r>
            <a:r>
              <a:rPr lang="fr-FR" sz="2600" dirty="0" err="1" smtClean="0">
                <a:solidFill>
                  <a:srgbClr val="FF0000"/>
                </a:solidFill>
              </a:rPr>
              <a:t>symmetric</a:t>
            </a:r>
            <a:r>
              <a:rPr lang="fr-FR" sz="2600" dirty="0" smtClean="0">
                <a:solidFill>
                  <a:srgbClr val="FF0000"/>
                </a:solidFill>
              </a:rPr>
              <a:t> </a:t>
            </a:r>
            <a:r>
              <a:rPr lang="fr-FR" sz="2600" dirty="0" err="1" smtClean="0">
                <a:solidFill>
                  <a:srgbClr val="FF0000"/>
                </a:solidFill>
              </a:rPr>
              <a:t>adhesives</a:t>
            </a:r>
            <a:endParaRPr lang="fr-FR" sz="2600" dirty="0">
              <a:solidFill>
                <a:srgbClr val="FF0000"/>
              </a:solidFill>
            </a:endParaRPr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18" y="2046957"/>
            <a:ext cx="7086386" cy="358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7261225" y="29882"/>
            <a:ext cx="1882775" cy="614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14"/>
          <p:cNvSpPr txBox="1">
            <a:spLocks noChangeArrowheads="1"/>
          </p:cNvSpPr>
          <p:nvPr/>
        </p:nvSpPr>
        <p:spPr bwMode="auto">
          <a:xfrm>
            <a:off x="97010" y="6343121"/>
            <a:ext cx="62529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S. </a:t>
            </a:r>
            <a:r>
              <a:rPr lang="fr-FR" sz="1200" i="1" dirty="0" err="1" smtClean="0">
                <a:solidFill>
                  <a:srgbClr val="000000"/>
                </a:solidFill>
              </a:rPr>
              <a:t>Xia</a:t>
            </a:r>
            <a:r>
              <a:rPr lang="fr-FR" sz="1200" i="1" dirty="0" smtClean="0">
                <a:solidFill>
                  <a:srgbClr val="000000"/>
                </a:solidFill>
              </a:rPr>
              <a:t>, L. Ponson, G. </a:t>
            </a:r>
            <a:r>
              <a:rPr lang="fr-FR" sz="1200" i="1" dirty="0" err="1" smtClean="0">
                <a:solidFill>
                  <a:srgbClr val="000000"/>
                </a:solidFill>
              </a:rPr>
              <a:t>Ravichandran</a:t>
            </a:r>
            <a:r>
              <a:rPr lang="fr-FR" sz="1200" i="1" dirty="0" smtClean="0">
                <a:solidFill>
                  <a:srgbClr val="000000"/>
                </a:solidFill>
              </a:rPr>
              <a:t> and K. </a:t>
            </a:r>
            <a:r>
              <a:rPr lang="fr-FR" sz="1200" i="1" dirty="0" err="1" smtClean="0">
                <a:solidFill>
                  <a:srgbClr val="000000"/>
                </a:solidFill>
              </a:rPr>
              <a:t>Bhattacharya</a:t>
            </a:r>
            <a:r>
              <a:rPr lang="fr-FR" sz="1200" i="1" dirty="0" smtClean="0">
                <a:solidFill>
                  <a:srgbClr val="000000"/>
                </a:solidFill>
              </a:rPr>
              <a:t>, Phys. </a:t>
            </a:r>
            <a:r>
              <a:rPr lang="fr-FR" sz="1200" i="1" dirty="0" err="1" smtClean="0">
                <a:solidFill>
                  <a:srgbClr val="000000"/>
                </a:solidFill>
              </a:rPr>
              <a:t>Rev</a:t>
            </a:r>
            <a:r>
              <a:rPr lang="fr-FR" sz="1200" i="1" dirty="0" smtClean="0">
                <a:solidFill>
                  <a:srgbClr val="000000"/>
                </a:solidFill>
              </a:rPr>
              <a:t>. </a:t>
            </a:r>
            <a:r>
              <a:rPr lang="fr-FR" sz="1200" i="1" dirty="0" err="1" smtClean="0">
                <a:solidFill>
                  <a:srgbClr val="000000"/>
                </a:solidFill>
              </a:rPr>
              <a:t>Lett</a:t>
            </a:r>
            <a:r>
              <a:rPr lang="fr-FR" sz="1200" i="1" dirty="0" smtClean="0">
                <a:solidFill>
                  <a:srgbClr val="000000"/>
                </a:solidFill>
              </a:rPr>
              <a:t>. 2012 and International </a:t>
            </a:r>
            <a:r>
              <a:rPr lang="fr-FR" sz="1200" i="1" dirty="0">
                <a:solidFill>
                  <a:srgbClr val="000000"/>
                </a:solidFill>
              </a:rPr>
              <a:t>P</a:t>
            </a:r>
            <a:r>
              <a:rPr lang="fr-FR" sz="1200" i="1" dirty="0" smtClean="0">
                <a:solidFill>
                  <a:srgbClr val="000000"/>
                </a:solidFill>
              </a:rPr>
              <a:t>atent 2011</a:t>
            </a:r>
            <a:endParaRPr lang="fr-FR" sz="1200" i="1" dirty="0">
              <a:solidFill>
                <a:srgbClr val="000000"/>
              </a:solidFill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 bwMode="auto">
          <a:xfrm>
            <a:off x="466165" y="2046948"/>
            <a:ext cx="3448424" cy="37950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endParaRPr lang="fr-FR" sz="2600" dirty="0">
              <a:solidFill>
                <a:srgbClr val="FF0000"/>
              </a:solidFill>
            </a:endParaRPr>
          </a:p>
        </p:txBody>
      </p:sp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4" cstate="print"/>
          <a:srcRect l="6018" r="8022"/>
          <a:stretch>
            <a:fillRect/>
          </a:stretch>
        </p:blipFill>
        <p:spPr bwMode="auto">
          <a:xfrm>
            <a:off x="510112" y="2241173"/>
            <a:ext cx="2944009" cy="288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Connecteur droit avec flèche 15"/>
          <p:cNvCxnSpPr/>
          <p:nvPr/>
        </p:nvCxnSpPr>
        <p:spPr>
          <a:xfrm>
            <a:off x="1114774" y="4349676"/>
            <a:ext cx="608012" cy="45720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23"/>
          <p:cNvSpPr txBox="1">
            <a:spLocks noChangeArrowheads="1"/>
          </p:cNvSpPr>
          <p:nvPr/>
        </p:nvSpPr>
        <p:spPr bwMode="auto">
          <a:xfrm>
            <a:off x="466908" y="4442312"/>
            <a:ext cx="1066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300" dirty="0" smtClean="0">
                <a:solidFill>
                  <a:srgbClr val="0000FF"/>
                </a:solidFill>
                <a:latin typeface="Comic Sans MS"/>
                <a:cs typeface="Comic Sans MS"/>
              </a:rPr>
              <a:t>Hard direction</a:t>
            </a:r>
            <a:endParaRPr lang="fr-FR" sz="13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8" name="ZoneTexte 29"/>
          <p:cNvSpPr txBox="1">
            <a:spLocks noChangeArrowheads="1"/>
          </p:cNvSpPr>
          <p:nvPr/>
        </p:nvSpPr>
        <p:spPr bwMode="auto">
          <a:xfrm>
            <a:off x="2644936" y="3101435"/>
            <a:ext cx="1066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3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Easy</a:t>
            </a:r>
            <a:r>
              <a:rPr lang="fr-FR" sz="1300" dirty="0" smtClean="0">
                <a:solidFill>
                  <a:srgbClr val="FF0000"/>
                </a:solidFill>
                <a:latin typeface="Comic Sans MS"/>
                <a:cs typeface="Comic Sans MS"/>
              </a:rPr>
              <a:t> direction</a:t>
            </a:r>
            <a:endParaRPr lang="fr-FR" sz="13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rot="10800000">
            <a:off x="2541748" y="3385037"/>
            <a:ext cx="568325" cy="4127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92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052736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51"/>
          <p:cNvSpPr txBox="1">
            <a:spLocks noChangeArrowheads="1"/>
          </p:cNvSpPr>
          <p:nvPr/>
        </p:nvSpPr>
        <p:spPr bwMode="auto">
          <a:xfrm>
            <a:off x="3242036" y="5373216"/>
            <a:ext cx="15424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F</a:t>
            </a:r>
            <a:r>
              <a:rPr lang="fr-FR" sz="1400" baseline="-25000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sz="1400" dirty="0" smtClean="0">
                <a:solidFill>
                  <a:srgbClr val="FF0000"/>
                </a:solidFill>
                <a:latin typeface="Comic Sans MS" pitchFamily="66" charset="0"/>
              </a:rPr>
              <a:t>Δ</a:t>
            </a:r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c (1-cos</a:t>
            </a:r>
            <a:r>
              <a:rPr lang="el-GR" sz="1400" dirty="0" smtClean="0">
                <a:solidFill>
                  <a:srgbClr val="FF0000"/>
                </a:solidFill>
                <a:latin typeface="Comic Sans MS" pitchFamily="66" charset="0"/>
              </a:rPr>
              <a:t>θ</a:t>
            </a:r>
            <a:r>
              <a:rPr lang="fr-FR" sz="1400" baseline="-25000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) </a:t>
            </a:r>
          </a:p>
        </p:txBody>
      </p:sp>
      <p:sp>
        <p:nvSpPr>
          <p:cNvPr id="13" name="Line 58"/>
          <p:cNvSpPr>
            <a:spLocks noChangeShapeType="1"/>
          </p:cNvSpPr>
          <p:nvPr/>
        </p:nvSpPr>
        <p:spPr bwMode="auto">
          <a:xfrm flipV="1">
            <a:off x="4106132" y="5013176"/>
            <a:ext cx="5334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Line 58"/>
          <p:cNvSpPr>
            <a:spLocks noChangeShapeType="1"/>
          </p:cNvSpPr>
          <p:nvPr/>
        </p:nvSpPr>
        <p:spPr bwMode="auto">
          <a:xfrm flipH="1" flipV="1">
            <a:off x="6466869" y="5148808"/>
            <a:ext cx="3048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ZoneTexte 81"/>
          <p:cNvSpPr txBox="1">
            <a:spLocks noChangeArrowheads="1"/>
          </p:cNvSpPr>
          <p:nvPr/>
        </p:nvSpPr>
        <p:spPr bwMode="auto">
          <a:xfrm>
            <a:off x="6771669" y="5301208"/>
            <a:ext cx="1066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err="1" smtClean="0">
                <a:solidFill>
                  <a:srgbClr val="FF0000"/>
                </a:solidFill>
                <a:latin typeface="Comic Sans MS" pitchFamily="66" charset="0"/>
              </a:rPr>
              <a:t>G</a:t>
            </a:r>
            <a:r>
              <a:rPr lang="fr-FR" sz="1400" baseline="-25000" dirty="0" err="1" smtClean="0">
                <a:solidFill>
                  <a:srgbClr val="FF0000"/>
                </a:solidFill>
                <a:latin typeface="Comic Sans MS" pitchFamily="66" charset="0"/>
              </a:rPr>
              <a:t>c</a:t>
            </a:r>
            <a:r>
              <a:rPr lang="fr-FR" sz="1400" baseline="-25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b</a:t>
            </a:r>
            <a:r>
              <a:rPr lang="el-GR" sz="1400" dirty="0" smtClean="0">
                <a:solidFill>
                  <a:srgbClr val="FF0000"/>
                </a:solidFill>
                <a:latin typeface="Comic Sans MS" pitchFamily="66" charset="0"/>
              </a:rPr>
              <a:t>Δ</a:t>
            </a:r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16" name="Text Box 64"/>
          <p:cNvSpPr txBox="1">
            <a:spLocks noChangeArrowheads="1"/>
          </p:cNvSpPr>
          <p:nvPr/>
        </p:nvSpPr>
        <p:spPr bwMode="auto">
          <a:xfrm>
            <a:off x="7671041" y="4377348"/>
            <a:ext cx="12192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FR" sz="45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5565" y="3189600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44"/>
          <p:cNvSpPr txBox="1">
            <a:spLocks noChangeArrowheads="1"/>
          </p:cNvSpPr>
          <p:nvPr/>
        </p:nvSpPr>
        <p:spPr bwMode="auto">
          <a:xfrm>
            <a:off x="1403648" y="144016"/>
            <a:ext cx="640871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Peeling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mechanism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homogeneous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tape</a:t>
            </a:r>
            <a:endParaRPr lang="fr-FR" sz="2600" b="1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rot="5400000">
            <a:off x="-107726" y="3068960"/>
            <a:ext cx="1007318" cy="794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07504" y="2879358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omic Sans MS" pitchFamily="66" charset="0"/>
              </a:rPr>
              <a:t>b</a:t>
            </a:r>
          </a:p>
        </p:txBody>
      </p:sp>
      <p:sp>
        <p:nvSpPr>
          <p:cNvPr id="28" name="Text Box 60"/>
          <p:cNvSpPr txBox="1">
            <a:spLocks noChangeArrowheads="1"/>
          </p:cNvSpPr>
          <p:nvPr/>
        </p:nvSpPr>
        <p:spPr bwMode="auto">
          <a:xfrm>
            <a:off x="4347883" y="4586941"/>
            <a:ext cx="41613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W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F0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      =       ∆E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      +      ∆E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el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944471" y="4155757"/>
            <a:ext cx="5005294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 pitchFamily="66" charset="0"/>
              </a:rPr>
              <a:t>Dur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ing the peeling process, for a propagation over </a:t>
            </a:r>
            <a:r>
              <a:rPr lang="el-GR" sz="1400" dirty="0" smtClean="0">
                <a:solidFill>
                  <a:srgbClr val="000000"/>
                </a:solidFill>
                <a:latin typeface="Comic Sans MS" pitchFamily="66" charset="0"/>
              </a:rPr>
              <a:t>Δ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c:</a:t>
            </a:r>
          </a:p>
          <a:p>
            <a:endParaRPr lang="en-US" sz="17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346559" y="1916832"/>
            <a:ext cx="30749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Bending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stiffness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: D = EI </a:t>
            </a:r>
          </a:p>
          <a:p>
            <a:r>
              <a:rPr lang="fr-FR" sz="1100" dirty="0" err="1">
                <a:solidFill>
                  <a:schemeClr val="tx1"/>
                </a:solidFill>
              </a:rPr>
              <a:t>w</a:t>
            </a:r>
            <a:r>
              <a:rPr lang="fr-FR" sz="1100" dirty="0" err="1" smtClean="0">
                <a:solidFill>
                  <a:schemeClr val="tx1"/>
                </a:solidFill>
              </a:rPr>
              <a:t>ith</a:t>
            </a:r>
            <a:r>
              <a:rPr lang="fr-FR" sz="1100" dirty="0" smtClean="0">
                <a:solidFill>
                  <a:schemeClr val="tx1"/>
                </a:solidFill>
              </a:rPr>
              <a:t> m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oment of </a:t>
            </a:r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inertia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: I = bh</a:t>
            </a:r>
            <a:r>
              <a:rPr lang="fr-FR" sz="1100" baseline="30000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7077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052736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51"/>
          <p:cNvSpPr txBox="1">
            <a:spLocks noChangeArrowheads="1"/>
          </p:cNvSpPr>
          <p:nvPr/>
        </p:nvSpPr>
        <p:spPr bwMode="auto">
          <a:xfrm>
            <a:off x="3242036" y="5373216"/>
            <a:ext cx="15424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F</a:t>
            </a:r>
            <a:r>
              <a:rPr lang="fr-FR" sz="1400" baseline="-25000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sz="1400" dirty="0" smtClean="0">
                <a:solidFill>
                  <a:srgbClr val="FF0000"/>
                </a:solidFill>
                <a:latin typeface="Comic Sans MS" pitchFamily="66" charset="0"/>
              </a:rPr>
              <a:t>Δ</a:t>
            </a:r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c (1-cos</a:t>
            </a:r>
            <a:r>
              <a:rPr lang="el-GR" sz="1400" dirty="0" smtClean="0">
                <a:solidFill>
                  <a:srgbClr val="FF0000"/>
                </a:solidFill>
                <a:latin typeface="Comic Sans MS" pitchFamily="66" charset="0"/>
              </a:rPr>
              <a:t>θ</a:t>
            </a:r>
            <a:r>
              <a:rPr lang="fr-FR" sz="1400" baseline="-25000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) </a:t>
            </a:r>
          </a:p>
        </p:txBody>
      </p:sp>
      <p:sp>
        <p:nvSpPr>
          <p:cNvPr id="13" name="Line 58"/>
          <p:cNvSpPr>
            <a:spLocks noChangeShapeType="1"/>
          </p:cNvSpPr>
          <p:nvPr/>
        </p:nvSpPr>
        <p:spPr bwMode="auto">
          <a:xfrm flipV="1">
            <a:off x="4106132" y="5013176"/>
            <a:ext cx="5334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Line 58"/>
          <p:cNvSpPr>
            <a:spLocks noChangeShapeType="1"/>
          </p:cNvSpPr>
          <p:nvPr/>
        </p:nvSpPr>
        <p:spPr bwMode="auto">
          <a:xfrm flipH="1" flipV="1">
            <a:off x="6466869" y="5148808"/>
            <a:ext cx="3048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ZoneTexte 81"/>
          <p:cNvSpPr txBox="1">
            <a:spLocks noChangeArrowheads="1"/>
          </p:cNvSpPr>
          <p:nvPr/>
        </p:nvSpPr>
        <p:spPr bwMode="auto">
          <a:xfrm>
            <a:off x="6771669" y="5301208"/>
            <a:ext cx="1066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err="1" smtClean="0">
                <a:solidFill>
                  <a:srgbClr val="FF0000"/>
                </a:solidFill>
                <a:latin typeface="Comic Sans MS" pitchFamily="66" charset="0"/>
              </a:rPr>
              <a:t>G</a:t>
            </a:r>
            <a:r>
              <a:rPr lang="fr-FR" sz="1400" baseline="-25000" dirty="0" err="1" smtClean="0">
                <a:solidFill>
                  <a:srgbClr val="FF0000"/>
                </a:solidFill>
                <a:latin typeface="Comic Sans MS" pitchFamily="66" charset="0"/>
              </a:rPr>
              <a:t>c</a:t>
            </a:r>
            <a:r>
              <a:rPr lang="fr-FR" sz="1400" baseline="-25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b</a:t>
            </a:r>
            <a:r>
              <a:rPr lang="el-GR" sz="1400" dirty="0" smtClean="0">
                <a:solidFill>
                  <a:srgbClr val="FF0000"/>
                </a:solidFill>
                <a:latin typeface="Comic Sans MS" pitchFamily="66" charset="0"/>
              </a:rPr>
              <a:t>Δ</a:t>
            </a:r>
            <a:r>
              <a:rPr lang="fr-FR" sz="1400" dirty="0" smtClean="0">
                <a:solidFill>
                  <a:srgbClr val="FF0000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16" name="Text Box 64"/>
          <p:cNvSpPr txBox="1">
            <a:spLocks noChangeArrowheads="1"/>
          </p:cNvSpPr>
          <p:nvPr/>
        </p:nvSpPr>
        <p:spPr bwMode="auto">
          <a:xfrm>
            <a:off x="7671041" y="4377348"/>
            <a:ext cx="12192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FR" sz="45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5565" y="3189600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44"/>
          <p:cNvSpPr txBox="1">
            <a:spLocks noChangeArrowheads="1"/>
          </p:cNvSpPr>
          <p:nvPr/>
        </p:nvSpPr>
        <p:spPr bwMode="auto">
          <a:xfrm>
            <a:off x="1403648" y="144016"/>
            <a:ext cx="640871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Peeling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mechanism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homogeneous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tape</a:t>
            </a:r>
            <a:endParaRPr lang="fr-FR" sz="2600" b="1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rot="5400000">
            <a:off x="-107726" y="3068960"/>
            <a:ext cx="1007318" cy="794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07504" y="2879358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latin typeface="Comic Sans MS" pitchFamily="66" charset="0"/>
              </a:rPr>
              <a:t>b</a:t>
            </a:r>
          </a:p>
        </p:txBody>
      </p:sp>
      <p:sp>
        <p:nvSpPr>
          <p:cNvPr id="28" name="Text Box 60"/>
          <p:cNvSpPr txBox="1">
            <a:spLocks noChangeArrowheads="1"/>
          </p:cNvSpPr>
          <p:nvPr/>
        </p:nvSpPr>
        <p:spPr bwMode="auto">
          <a:xfrm>
            <a:off x="4347883" y="4586941"/>
            <a:ext cx="41613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W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F0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      =       ∆E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      +      ∆E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el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944471" y="4155757"/>
            <a:ext cx="5005294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 pitchFamily="66" charset="0"/>
              </a:rPr>
              <a:t>Dur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ing the peeling process, for a propagation over </a:t>
            </a:r>
            <a:r>
              <a:rPr lang="el-GR" sz="1400" dirty="0" smtClean="0">
                <a:solidFill>
                  <a:srgbClr val="000000"/>
                </a:solidFill>
                <a:latin typeface="Comic Sans MS" pitchFamily="66" charset="0"/>
              </a:rPr>
              <a:t>Δ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c:</a:t>
            </a:r>
          </a:p>
          <a:p>
            <a:endParaRPr lang="en-US" sz="17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2" name="ZoneTexte 83"/>
          <p:cNvSpPr txBox="1">
            <a:spLocks noChangeArrowheads="1"/>
          </p:cNvSpPr>
          <p:nvPr/>
        </p:nvSpPr>
        <p:spPr bwMode="auto">
          <a:xfrm>
            <a:off x="5918448" y="6084004"/>
            <a:ext cx="2329081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 smtClean="0">
                <a:solidFill>
                  <a:srgbClr val="FF0000"/>
                </a:solidFill>
                <a:latin typeface="Comic Sans MS" pitchFamily="66" charset="0"/>
              </a:rPr>
              <a:t>F</a:t>
            </a:r>
            <a:r>
              <a:rPr lang="fr-FR" baseline="-25000" dirty="0" err="1" smtClean="0">
                <a:solidFill>
                  <a:srgbClr val="FF0000"/>
                </a:solidFill>
                <a:latin typeface="Comic Sans MS" pitchFamily="66" charset="0"/>
              </a:rPr>
              <a:t>c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 = </a:t>
            </a:r>
            <a:r>
              <a:rPr lang="fr-FR" dirty="0" err="1" smtClean="0">
                <a:solidFill>
                  <a:srgbClr val="FF0000"/>
                </a:solidFill>
                <a:latin typeface="Comic Sans MS" pitchFamily="66" charset="0"/>
              </a:rPr>
              <a:t>bG</a:t>
            </a:r>
            <a:r>
              <a:rPr lang="fr-FR" baseline="-25000" dirty="0" err="1" smtClean="0">
                <a:solidFill>
                  <a:srgbClr val="FF0000"/>
                </a:solidFill>
                <a:latin typeface="Comic Sans MS" pitchFamily="66" charset="0"/>
              </a:rPr>
              <a:t>c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/(1-cos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θ</a:t>
            </a:r>
            <a:r>
              <a:rPr lang="fr-FR" baseline="-25000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)</a:t>
            </a:r>
            <a:endParaRPr lang="fr-FR" baseline="30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" name="Line 58"/>
          <p:cNvSpPr>
            <a:spLocks noChangeShapeType="1"/>
          </p:cNvSpPr>
          <p:nvPr/>
        </p:nvSpPr>
        <p:spPr bwMode="auto">
          <a:xfrm>
            <a:off x="5138517" y="6271054"/>
            <a:ext cx="6143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5385048" y="5795972"/>
            <a:ext cx="31242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300" dirty="0" smtClean="0">
                <a:solidFill>
                  <a:srgbClr val="000000"/>
                </a:solidFill>
                <a:latin typeface="Comic Sans MS" pitchFamily="66" charset="0"/>
              </a:rPr>
              <a:t>Peeling force</a:t>
            </a:r>
          </a:p>
        </p:txBody>
      </p:sp>
      <p:sp>
        <p:nvSpPr>
          <p:cNvPr id="31" name="Text Box 108"/>
          <p:cNvSpPr txBox="1">
            <a:spLocks noChangeArrowheads="1"/>
          </p:cNvSpPr>
          <p:nvPr/>
        </p:nvSpPr>
        <p:spPr bwMode="auto">
          <a:xfrm>
            <a:off x="7497216" y="6519446"/>
            <a:ext cx="19713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b="1" i="1" dirty="0" smtClean="0">
                <a:solidFill>
                  <a:schemeClr val="tx1"/>
                </a:solidFill>
                <a:latin typeface="Times New Roman" pitchFamily="18" charset="0"/>
              </a:rPr>
              <a:t>R</a:t>
            </a:r>
            <a:r>
              <a:rPr lang="fr-FR" sz="1600" b="1" i="1" dirty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fr-FR" sz="1600" b="1" i="1" dirty="0" smtClean="0">
                <a:solidFill>
                  <a:schemeClr val="tx1"/>
                </a:solidFill>
                <a:latin typeface="Times New Roman" pitchFamily="18" charset="0"/>
              </a:rPr>
              <a:t>S. </a:t>
            </a:r>
            <a:r>
              <a:rPr lang="fr-FR" sz="1600" b="1" i="1" dirty="0" err="1" smtClean="0">
                <a:solidFill>
                  <a:schemeClr val="tx1"/>
                </a:solidFill>
                <a:latin typeface="Times New Roman" pitchFamily="18" charset="0"/>
              </a:rPr>
              <a:t>Rivlin</a:t>
            </a:r>
            <a:r>
              <a:rPr lang="fr-FR" sz="1600" b="1" i="1" dirty="0" smtClean="0">
                <a:solidFill>
                  <a:schemeClr val="tx1"/>
                </a:solidFill>
                <a:latin typeface="Times New Roman" pitchFamily="18" charset="0"/>
              </a:rPr>
              <a:t> 1944</a:t>
            </a:r>
            <a:endParaRPr lang="fr-FR" sz="1600" b="1" i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46559" y="1916832"/>
            <a:ext cx="30749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Bending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stiffness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: D = EI </a:t>
            </a:r>
          </a:p>
          <a:p>
            <a:r>
              <a:rPr lang="fr-FR" sz="1100" dirty="0" err="1">
                <a:solidFill>
                  <a:schemeClr val="tx1"/>
                </a:solidFill>
              </a:rPr>
              <a:t>w</a:t>
            </a:r>
            <a:r>
              <a:rPr lang="fr-FR" sz="1100" dirty="0" err="1" smtClean="0">
                <a:solidFill>
                  <a:schemeClr val="tx1"/>
                </a:solidFill>
              </a:rPr>
              <a:t>ith</a:t>
            </a:r>
            <a:r>
              <a:rPr lang="fr-FR" sz="1100" dirty="0" smtClean="0">
                <a:solidFill>
                  <a:schemeClr val="tx1"/>
                </a:solidFill>
              </a:rPr>
              <a:t> m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oment of </a:t>
            </a:r>
            <a:r>
              <a:rPr lang="fr-FR" sz="1100" dirty="0" err="1" smtClean="0">
                <a:solidFill>
                  <a:schemeClr val="tx1"/>
                </a:solidFill>
                <a:latin typeface="Comic Sans MS" pitchFamily="66" charset="0"/>
              </a:rPr>
              <a:t>inertia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: I = bh</a:t>
            </a:r>
            <a:r>
              <a:rPr lang="fr-FR" sz="1100" baseline="30000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r>
              <a:rPr lang="fr-FR" sz="1100" dirty="0" smtClean="0">
                <a:solidFill>
                  <a:schemeClr val="tx1"/>
                </a:solidFill>
                <a:latin typeface="Comic Sans MS" pitchFamily="66" charset="0"/>
              </a:rPr>
              <a:t>/12</a:t>
            </a:r>
          </a:p>
        </p:txBody>
      </p:sp>
    </p:spTree>
    <p:extLst>
      <p:ext uri="{BB962C8B-B14F-4D97-AF65-F5344CB8AC3E}">
        <p14:creationId xmlns:p14="http://schemas.microsoft.com/office/powerpoint/2010/main" val="614062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446112" y="1124744"/>
            <a:ext cx="362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Simplest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system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that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could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give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rise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to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toughening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" name="Line 58"/>
          <p:cNvSpPr>
            <a:spLocks noChangeShapeType="1"/>
          </p:cNvSpPr>
          <p:nvPr/>
        </p:nvSpPr>
        <p:spPr bwMode="auto">
          <a:xfrm>
            <a:off x="551796" y="1886941"/>
            <a:ext cx="614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25899" y="1700808"/>
            <a:ext cx="3655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One interface + inextensible tape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2292" name="Picture 4" descr="D:\Expose\March meeting_Dallas_11\Figures\Cas hétérogène_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00" y="1051200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189600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44"/>
          <p:cNvSpPr txBox="1">
            <a:spLocks noChangeArrowheads="1"/>
          </p:cNvSpPr>
          <p:nvPr/>
        </p:nvSpPr>
        <p:spPr bwMode="auto">
          <a:xfrm>
            <a:off x="1038213" y="144016"/>
            <a:ext cx="72093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Toughening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mechanism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heterogeneous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tape</a:t>
            </a:r>
            <a:endParaRPr lang="fr-FR" sz="2600" b="1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4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Expose\March meeting_Dallas_11\Figures\Cas hétérogène_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00" y="1051200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3600" y="2786261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446112" y="1124744"/>
            <a:ext cx="362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Simplest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system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that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could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give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rise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to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toughening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5" name="Line 58"/>
          <p:cNvSpPr>
            <a:spLocks noChangeShapeType="1"/>
          </p:cNvSpPr>
          <p:nvPr/>
        </p:nvSpPr>
        <p:spPr bwMode="auto">
          <a:xfrm>
            <a:off x="551796" y="1886941"/>
            <a:ext cx="614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125899" y="1700808"/>
            <a:ext cx="3655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One interface + inextensible tape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44"/>
          <p:cNvSpPr txBox="1">
            <a:spLocks noChangeArrowheads="1"/>
          </p:cNvSpPr>
          <p:nvPr/>
        </p:nvSpPr>
        <p:spPr bwMode="auto">
          <a:xfrm>
            <a:off x="1038213" y="144016"/>
            <a:ext cx="72093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Toughening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mechanism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heterogeneous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tape</a:t>
            </a:r>
            <a:endParaRPr lang="fr-FR" sz="2600" b="1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79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00" y="1051200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4000" y="1850157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46112" y="1124744"/>
            <a:ext cx="362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Simplest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system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that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could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give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rise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to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toughening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" name="Line 58"/>
          <p:cNvSpPr>
            <a:spLocks noChangeShapeType="1"/>
          </p:cNvSpPr>
          <p:nvPr/>
        </p:nvSpPr>
        <p:spPr bwMode="auto">
          <a:xfrm>
            <a:off x="551796" y="1886941"/>
            <a:ext cx="614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125899" y="1700808"/>
            <a:ext cx="3655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One interface + inextensible tape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44"/>
          <p:cNvSpPr txBox="1">
            <a:spLocks noChangeArrowheads="1"/>
          </p:cNvSpPr>
          <p:nvPr/>
        </p:nvSpPr>
        <p:spPr bwMode="auto">
          <a:xfrm>
            <a:off x="1038213" y="144016"/>
            <a:ext cx="72093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Toughening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mechanism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heterogeneous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tape</a:t>
            </a:r>
            <a:endParaRPr lang="fr-FR" sz="2600" b="1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86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0"/>
          <p:cNvSpPr txBox="1">
            <a:spLocks noChangeArrowheads="1"/>
          </p:cNvSpPr>
          <p:nvPr/>
        </p:nvSpPr>
        <p:spPr bwMode="auto">
          <a:xfrm>
            <a:off x="4317999" y="4379913"/>
            <a:ext cx="45869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W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F0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      =       ∆E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      +      ∆E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el</a:t>
            </a: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00" y="1051200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4000" y="1850157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3974353" y="4005064"/>
            <a:ext cx="5206159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During the peeling process, for a propagation over </a:t>
            </a:r>
            <a:r>
              <a:rPr lang="el-GR" sz="1400" dirty="0" smtClean="0">
                <a:solidFill>
                  <a:srgbClr val="000000"/>
                </a:solidFill>
                <a:latin typeface="Comic Sans MS" pitchFamily="66" charset="0"/>
              </a:rPr>
              <a:t>Δ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c:</a:t>
            </a:r>
          </a:p>
          <a:p>
            <a:endParaRPr lang="en-US" sz="17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46112" y="1124744"/>
            <a:ext cx="362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Simplest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system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that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could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give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rise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to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toughening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2" name="Line 58"/>
          <p:cNvSpPr>
            <a:spLocks noChangeShapeType="1"/>
          </p:cNvSpPr>
          <p:nvPr/>
        </p:nvSpPr>
        <p:spPr bwMode="auto">
          <a:xfrm>
            <a:off x="551796" y="1886941"/>
            <a:ext cx="614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25899" y="1700808"/>
            <a:ext cx="3655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One interface + inextensible tape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44"/>
          <p:cNvSpPr txBox="1">
            <a:spLocks noChangeArrowheads="1"/>
          </p:cNvSpPr>
          <p:nvPr/>
        </p:nvSpPr>
        <p:spPr bwMode="auto">
          <a:xfrm>
            <a:off x="1038213" y="144016"/>
            <a:ext cx="72093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Toughening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mechanism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heterogeneous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tape</a:t>
            </a:r>
            <a:endParaRPr lang="fr-FR" sz="2600" b="1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85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D:\Expose\March meeting_Dallas_11\Figures\DeltaEel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9317" y="4593371"/>
            <a:ext cx="2780447" cy="2085335"/>
          </a:xfrm>
          <a:prstGeom prst="rect">
            <a:avLst/>
          </a:prstGeom>
          <a:noFill/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00" y="1051200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000" y="1850157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Line 58"/>
          <p:cNvSpPr>
            <a:spLocks noChangeShapeType="1"/>
          </p:cNvSpPr>
          <p:nvPr/>
        </p:nvSpPr>
        <p:spPr bwMode="auto">
          <a:xfrm flipH="1">
            <a:off x="7596335" y="4706471"/>
            <a:ext cx="262723" cy="3787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020272" y="5104052"/>
            <a:ext cx="18722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/>
                </a:solidFill>
                <a:latin typeface="Comic Sans MS" pitchFamily="66" charset="0"/>
              </a:rPr>
              <a:t>Variation of the </a:t>
            </a:r>
            <a:r>
              <a:rPr lang="fr-FR" sz="1200" dirty="0" err="1" smtClean="0">
                <a:solidFill>
                  <a:schemeClr val="tx1"/>
                </a:solidFill>
                <a:latin typeface="Comic Sans MS" pitchFamily="66" charset="0"/>
              </a:rPr>
              <a:t>bending</a:t>
            </a:r>
            <a:r>
              <a:rPr lang="fr-FR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fr-FR" sz="1200" dirty="0" err="1" smtClean="0">
                <a:solidFill>
                  <a:schemeClr val="tx1"/>
                </a:solidFill>
                <a:latin typeface="Comic Sans MS" pitchFamily="66" charset="0"/>
              </a:rPr>
              <a:t>energy</a:t>
            </a:r>
            <a:endParaRPr lang="en-US" sz="1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666119" y="6581001"/>
            <a:ext cx="2337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  <a:latin typeface="Comic Sans MS" pitchFamily="66" charset="0"/>
              </a:rPr>
              <a:t>Euler-Bernoulli </a:t>
            </a:r>
            <a:r>
              <a:rPr lang="fr-FR" sz="1200" i="1" dirty="0" err="1" smtClean="0">
                <a:solidFill>
                  <a:srgbClr val="000000"/>
                </a:solidFill>
                <a:latin typeface="Comic Sans MS" pitchFamily="66" charset="0"/>
              </a:rPr>
              <a:t>beam</a:t>
            </a:r>
            <a:r>
              <a:rPr lang="fr-FR" sz="1200" i="1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200" i="1" dirty="0" err="1" smtClean="0">
                <a:solidFill>
                  <a:srgbClr val="000000"/>
                </a:solidFill>
                <a:latin typeface="Comic Sans MS" pitchFamily="66" charset="0"/>
              </a:rPr>
              <a:t>theory</a:t>
            </a:r>
            <a:endParaRPr lang="fr-FR" sz="1200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6112" y="1124744"/>
            <a:ext cx="362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Simplest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system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that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could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give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rise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to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toughening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6" name="Line 58"/>
          <p:cNvSpPr>
            <a:spLocks noChangeShapeType="1"/>
          </p:cNvSpPr>
          <p:nvPr/>
        </p:nvSpPr>
        <p:spPr bwMode="auto">
          <a:xfrm>
            <a:off x="551796" y="1886941"/>
            <a:ext cx="614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25899" y="1700808"/>
            <a:ext cx="3655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One interface + inextensible tape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44"/>
          <p:cNvSpPr txBox="1">
            <a:spLocks noChangeArrowheads="1"/>
          </p:cNvSpPr>
          <p:nvPr/>
        </p:nvSpPr>
        <p:spPr bwMode="auto">
          <a:xfrm>
            <a:off x="1038213" y="144016"/>
            <a:ext cx="72093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Toughening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mechanism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heterogeneous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tape</a:t>
            </a:r>
            <a:endParaRPr lang="fr-FR" sz="2600" b="1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Text Box 60"/>
          <p:cNvSpPr txBox="1">
            <a:spLocks noChangeArrowheads="1"/>
          </p:cNvSpPr>
          <p:nvPr/>
        </p:nvSpPr>
        <p:spPr bwMode="auto">
          <a:xfrm>
            <a:off x="4317999" y="4379913"/>
            <a:ext cx="45869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W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F0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      =       ∆E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      +      ∆E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el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974353" y="4005064"/>
            <a:ext cx="5206159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During the peeling process, for a propagation over </a:t>
            </a:r>
            <a:r>
              <a:rPr lang="el-GR" sz="1400" dirty="0" smtClean="0">
                <a:solidFill>
                  <a:srgbClr val="000000"/>
                </a:solidFill>
                <a:latin typeface="Comic Sans MS" pitchFamily="66" charset="0"/>
              </a:rPr>
              <a:t>Δ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c:</a:t>
            </a:r>
          </a:p>
          <a:p>
            <a:endParaRPr lang="en-US" sz="17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55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00" y="1051200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000" y="1850157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446112" y="1124744"/>
            <a:ext cx="362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Simplest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system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that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could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give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rise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to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toughening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6" name="Line 58"/>
          <p:cNvSpPr>
            <a:spLocks noChangeShapeType="1"/>
          </p:cNvSpPr>
          <p:nvPr/>
        </p:nvSpPr>
        <p:spPr bwMode="auto">
          <a:xfrm>
            <a:off x="551796" y="1886941"/>
            <a:ext cx="614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25899" y="1700808"/>
            <a:ext cx="3655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One interface + inextensible tape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44"/>
          <p:cNvSpPr txBox="1">
            <a:spLocks noChangeArrowheads="1"/>
          </p:cNvSpPr>
          <p:nvPr/>
        </p:nvSpPr>
        <p:spPr bwMode="auto">
          <a:xfrm>
            <a:off x="1038213" y="144016"/>
            <a:ext cx="72093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Toughening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mechanism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heterogeneous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tape</a:t>
            </a:r>
            <a:endParaRPr lang="fr-FR" sz="2600" b="1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Text Box 60"/>
          <p:cNvSpPr txBox="1">
            <a:spLocks noChangeArrowheads="1"/>
          </p:cNvSpPr>
          <p:nvPr/>
        </p:nvSpPr>
        <p:spPr bwMode="auto">
          <a:xfrm>
            <a:off x="4317999" y="4379913"/>
            <a:ext cx="45869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W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F0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      =       ∆E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      +      ∆E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el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974353" y="4005064"/>
            <a:ext cx="5206159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During the peeling process, for a propagation over </a:t>
            </a:r>
            <a:r>
              <a:rPr lang="el-GR" sz="1400" dirty="0" smtClean="0">
                <a:solidFill>
                  <a:srgbClr val="000000"/>
                </a:solidFill>
                <a:latin typeface="Comic Sans MS" pitchFamily="66" charset="0"/>
              </a:rPr>
              <a:t>Δ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c:</a:t>
            </a:r>
          </a:p>
          <a:p>
            <a:endParaRPr lang="en-US" sz="17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8" name="Line 58"/>
          <p:cNvSpPr>
            <a:spLocks noChangeShapeType="1"/>
          </p:cNvSpPr>
          <p:nvPr/>
        </p:nvSpPr>
        <p:spPr bwMode="auto">
          <a:xfrm>
            <a:off x="4389685" y="5229200"/>
            <a:ext cx="6143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/>
        </p:nvGraphicFramePr>
        <p:xfrm>
          <a:off x="5083636" y="4797152"/>
          <a:ext cx="1576596" cy="832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184" name="Équation" r:id="rId6" imgW="914400" imgH="482400" progId="Equation.3">
                  <p:embed/>
                </p:oleObj>
              </mc:Choice>
              <mc:Fallback>
                <p:oleObj name="Équation" r:id="rId6" imgW="9144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3636" y="4797152"/>
                        <a:ext cx="1576596" cy="8320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6666119" y="6581001"/>
            <a:ext cx="2337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  <a:latin typeface="Comic Sans MS" pitchFamily="66" charset="0"/>
              </a:rPr>
              <a:t>Euler-Bernoulli </a:t>
            </a:r>
            <a:r>
              <a:rPr lang="fr-FR" sz="1200" i="1" dirty="0" err="1" smtClean="0">
                <a:solidFill>
                  <a:srgbClr val="000000"/>
                </a:solidFill>
                <a:latin typeface="Comic Sans MS" pitchFamily="66" charset="0"/>
              </a:rPr>
              <a:t>beam</a:t>
            </a:r>
            <a:r>
              <a:rPr lang="fr-FR" sz="1200" i="1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200" i="1" dirty="0" err="1" smtClean="0">
                <a:solidFill>
                  <a:srgbClr val="000000"/>
                </a:solidFill>
                <a:latin typeface="Comic Sans MS" pitchFamily="66" charset="0"/>
              </a:rPr>
              <a:t>theory</a:t>
            </a:r>
            <a:endParaRPr lang="fr-FR" sz="1200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00" y="1051200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000" y="1850157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446112" y="1124744"/>
            <a:ext cx="362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Simplest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system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that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could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give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rise</a:t>
            </a:r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 to </a:t>
            </a:r>
            <a:r>
              <a:rPr lang="fr-FR" sz="1600" dirty="0" err="1" smtClean="0">
                <a:solidFill>
                  <a:srgbClr val="000000"/>
                </a:solidFill>
                <a:latin typeface="Comic Sans MS" pitchFamily="66" charset="0"/>
              </a:rPr>
              <a:t>toughening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6" name="Line 58"/>
          <p:cNvSpPr>
            <a:spLocks noChangeShapeType="1"/>
          </p:cNvSpPr>
          <p:nvPr/>
        </p:nvSpPr>
        <p:spPr bwMode="auto">
          <a:xfrm>
            <a:off x="551796" y="1886941"/>
            <a:ext cx="614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25899" y="1700808"/>
            <a:ext cx="3655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  <a:latin typeface="Comic Sans MS" pitchFamily="66" charset="0"/>
              </a:rPr>
              <a:t>One interface + inextensible tape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7110413" y="14941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44"/>
          <p:cNvSpPr txBox="1">
            <a:spLocks noChangeArrowheads="1"/>
          </p:cNvSpPr>
          <p:nvPr/>
        </p:nvSpPr>
        <p:spPr bwMode="auto">
          <a:xfrm>
            <a:off x="1038213" y="144016"/>
            <a:ext cx="7209317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Toughening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mechanism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: </a:t>
            </a:r>
            <a:r>
              <a:rPr lang="fr-FR" sz="2600" b="1" kern="0" dirty="0" err="1" smtClean="0">
                <a:solidFill>
                  <a:srgbClr val="FF0000"/>
                </a:solidFill>
                <a:latin typeface="Comic Sans MS" pitchFamily="66" charset="0"/>
              </a:rPr>
              <a:t>heterogeneous</a:t>
            </a:r>
            <a:r>
              <a:rPr lang="fr-FR" sz="2600" b="1" kern="0" dirty="0" smtClean="0">
                <a:solidFill>
                  <a:srgbClr val="FF0000"/>
                </a:solidFill>
                <a:latin typeface="Comic Sans MS" pitchFamily="66" charset="0"/>
              </a:rPr>
              <a:t> tape</a:t>
            </a:r>
            <a:endParaRPr lang="fr-FR" sz="2600" b="1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Text Box 60"/>
          <p:cNvSpPr txBox="1">
            <a:spLocks noChangeArrowheads="1"/>
          </p:cNvSpPr>
          <p:nvPr/>
        </p:nvSpPr>
        <p:spPr bwMode="auto">
          <a:xfrm>
            <a:off x="4317999" y="4379913"/>
            <a:ext cx="45869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W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F0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      =       ∆E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      +      ∆E</a:t>
            </a:r>
            <a:r>
              <a:rPr lang="en-US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el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974353" y="4005064"/>
            <a:ext cx="5206159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During the peeling process, for a propagation over </a:t>
            </a:r>
            <a:r>
              <a:rPr lang="el-GR" sz="1400" dirty="0" smtClean="0">
                <a:solidFill>
                  <a:srgbClr val="000000"/>
                </a:solidFill>
                <a:latin typeface="Comic Sans MS" pitchFamily="66" charset="0"/>
              </a:rPr>
              <a:t>Δ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c:</a:t>
            </a:r>
          </a:p>
          <a:p>
            <a:endParaRPr lang="en-US" sz="17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8" name="Line 58"/>
          <p:cNvSpPr>
            <a:spLocks noChangeShapeType="1"/>
          </p:cNvSpPr>
          <p:nvPr/>
        </p:nvSpPr>
        <p:spPr bwMode="auto">
          <a:xfrm>
            <a:off x="4389685" y="5229200"/>
            <a:ext cx="6143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Line 58"/>
          <p:cNvSpPr>
            <a:spLocks noChangeShapeType="1"/>
          </p:cNvSpPr>
          <p:nvPr/>
        </p:nvSpPr>
        <p:spPr bwMode="auto">
          <a:xfrm>
            <a:off x="5580112" y="5949280"/>
            <a:ext cx="6143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27" name="Object 3"/>
          <p:cNvGraphicFramePr>
            <a:graphicFrameLocks noChangeAspect="1"/>
          </p:cNvGraphicFramePr>
          <p:nvPr/>
        </p:nvGraphicFramePr>
        <p:xfrm>
          <a:off x="6267450" y="5589240"/>
          <a:ext cx="1643063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15" name="Équation" r:id="rId6" imgW="952200" imgH="507960" progId="Equation.3">
                  <p:embed/>
                </p:oleObj>
              </mc:Choice>
              <mc:Fallback>
                <p:oleObj name="Équation" r:id="rId6" imgW="952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7450" y="5589240"/>
                        <a:ext cx="1643063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4"/>
          <p:cNvGraphicFramePr>
            <a:graphicFrameLocks noChangeAspect="1"/>
          </p:cNvGraphicFramePr>
          <p:nvPr/>
        </p:nvGraphicFramePr>
        <p:xfrm>
          <a:off x="5083175" y="4797425"/>
          <a:ext cx="15763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16" name="Équation" r:id="rId8" imgW="914400" imgH="482400" progId="Equation.3">
                  <p:embed/>
                </p:oleObj>
              </mc:Choice>
              <mc:Fallback>
                <p:oleObj name="Équation" r:id="rId8" imgW="9144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3175" y="4797425"/>
                        <a:ext cx="1576388" cy="83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ZoneTexte 30"/>
          <p:cNvSpPr txBox="1"/>
          <p:nvPr/>
        </p:nvSpPr>
        <p:spPr>
          <a:xfrm>
            <a:off x="6666119" y="6581001"/>
            <a:ext cx="2337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  <a:latin typeface="Comic Sans MS" pitchFamily="66" charset="0"/>
              </a:rPr>
              <a:t>Euler-Bernoulli </a:t>
            </a:r>
            <a:r>
              <a:rPr lang="fr-FR" sz="1200" i="1" dirty="0" err="1" smtClean="0">
                <a:solidFill>
                  <a:srgbClr val="000000"/>
                </a:solidFill>
                <a:latin typeface="Comic Sans MS" pitchFamily="66" charset="0"/>
              </a:rPr>
              <a:t>beam</a:t>
            </a:r>
            <a:r>
              <a:rPr lang="fr-FR" sz="1200" i="1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sz="1200" i="1" dirty="0" err="1" smtClean="0">
                <a:solidFill>
                  <a:srgbClr val="000000"/>
                </a:solidFill>
                <a:latin typeface="Comic Sans MS" pitchFamily="66" charset="0"/>
              </a:rPr>
              <a:t>theory</a:t>
            </a:r>
            <a:endParaRPr lang="fr-FR" sz="1200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 rot="5400000">
            <a:off x="5400092" y="2528900"/>
            <a:ext cx="1368946" cy="7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860032" y="1268760"/>
            <a:ext cx="648072" cy="2160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4915647" y="1952109"/>
            <a:ext cx="10570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fr-FR" sz="1200" baseline="-25000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fr-FR" sz="1200" dirty="0" smtClean="0">
                <a:solidFill>
                  <a:srgbClr val="FF0000"/>
                </a:solidFill>
                <a:latin typeface="Comic Sans MS" pitchFamily="66" charset="0"/>
              </a:rPr>
              <a:t>/h</a:t>
            </a:r>
            <a:r>
              <a:rPr lang="fr-FR" sz="1200" baseline="-25000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fr-FR" sz="1200" dirty="0" smtClean="0">
                <a:solidFill>
                  <a:srgbClr val="FF0000"/>
                </a:solidFill>
                <a:latin typeface="Comic Sans MS" pitchFamily="66" charset="0"/>
              </a:rPr>
              <a:t> = 2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766235" y="2644585"/>
            <a:ext cx="128494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 smtClean="0">
                <a:solidFill>
                  <a:srgbClr val="FF0000"/>
                </a:solidFill>
                <a:latin typeface="Comic Sans MS" pitchFamily="66" charset="0"/>
              </a:rPr>
              <a:t>F</a:t>
            </a:r>
            <a:r>
              <a:rPr lang="fr-FR" sz="1200" baseline="30000" dirty="0" err="1" smtClean="0">
                <a:solidFill>
                  <a:srgbClr val="FF0000"/>
                </a:solidFill>
                <a:latin typeface="Comic Sans MS" pitchFamily="66" charset="0"/>
              </a:rPr>
              <a:t>het</a:t>
            </a:r>
            <a:r>
              <a:rPr lang="fr-FR" sz="1200" dirty="0" smtClean="0">
                <a:solidFill>
                  <a:srgbClr val="FF0000"/>
                </a:solidFill>
                <a:latin typeface="Comic Sans MS" pitchFamily="66" charset="0"/>
              </a:rPr>
              <a:t> /</a:t>
            </a:r>
            <a:r>
              <a:rPr lang="fr-FR" sz="1200" dirty="0" err="1" smtClean="0">
                <a:solidFill>
                  <a:srgbClr val="FF0000"/>
                </a:solidFill>
                <a:latin typeface="Comic Sans MS" pitchFamily="66" charset="0"/>
              </a:rPr>
              <a:t>F</a:t>
            </a:r>
            <a:r>
              <a:rPr lang="fr-FR" sz="1200" baseline="30000" dirty="0" err="1" smtClean="0">
                <a:solidFill>
                  <a:srgbClr val="FF0000"/>
                </a:solidFill>
                <a:latin typeface="Comic Sans MS" pitchFamily="66" charset="0"/>
              </a:rPr>
              <a:t>hom</a:t>
            </a:r>
            <a:r>
              <a:rPr lang="fr-FR" sz="1200" dirty="0" smtClean="0">
                <a:solidFill>
                  <a:srgbClr val="FF0000"/>
                </a:solidFill>
                <a:latin typeface="Comic Sans MS" pitchFamily="66" charset="0"/>
              </a:rPr>
              <a:t> ≈ 8</a:t>
            </a:r>
          </a:p>
        </p:txBody>
      </p:sp>
      <p:sp>
        <p:nvSpPr>
          <p:cNvPr id="36" name="Line 58"/>
          <p:cNvSpPr>
            <a:spLocks noChangeShapeType="1"/>
          </p:cNvSpPr>
          <p:nvPr/>
        </p:nvSpPr>
        <p:spPr bwMode="auto">
          <a:xfrm flipH="1">
            <a:off x="5361391" y="2327137"/>
            <a:ext cx="0" cy="27964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18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Image 2" descr="Fig_Elastic heterogeneities-2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645" y="1553881"/>
            <a:ext cx="3856927" cy="3512477"/>
          </a:xfrm>
          <a:prstGeom prst="rect">
            <a:avLst/>
          </a:prstGeom>
        </p:spPr>
      </p:pic>
      <p:sp>
        <p:nvSpPr>
          <p:cNvPr id="17" name="Rectangle 44"/>
          <p:cNvSpPr txBox="1">
            <a:spLocks noChangeArrowheads="1"/>
          </p:cNvSpPr>
          <p:nvPr/>
        </p:nvSpPr>
        <p:spPr bwMode="auto">
          <a:xfrm>
            <a:off x="2629651" y="418352"/>
            <a:ext cx="50351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600" b="1" kern="0" dirty="0" err="1" smtClean="0">
                <a:solidFill>
                  <a:srgbClr val="FF0000"/>
                </a:solidFill>
              </a:rPr>
              <a:t>Adhesives</a:t>
            </a:r>
            <a:r>
              <a:rPr lang="fr-FR" sz="2600" b="1" kern="0" dirty="0" smtClean="0">
                <a:solidFill>
                  <a:srgbClr val="FF0000"/>
                </a:solidFill>
              </a:rPr>
              <a:t> </a:t>
            </a:r>
            <a:r>
              <a:rPr lang="fr-FR" sz="2600" b="1" kern="0" dirty="0" err="1" smtClean="0">
                <a:solidFill>
                  <a:srgbClr val="FF0000"/>
                </a:solidFill>
              </a:rPr>
              <a:t>with</a:t>
            </a:r>
            <a:r>
              <a:rPr lang="fr-FR" sz="2600" b="1" kern="0" dirty="0" smtClean="0">
                <a:solidFill>
                  <a:srgbClr val="FF0000"/>
                </a:solidFill>
              </a:rPr>
              <a:t> </a:t>
            </a:r>
            <a:r>
              <a:rPr lang="fr-FR" sz="2600" b="1" kern="0" dirty="0" err="1" smtClean="0">
                <a:solidFill>
                  <a:srgbClr val="FF0000"/>
                </a:solidFill>
              </a:rPr>
              <a:t>stripes</a:t>
            </a:r>
            <a:r>
              <a:rPr lang="fr-FR" sz="2600" b="1" kern="0" dirty="0" smtClean="0">
                <a:solidFill>
                  <a:srgbClr val="FF0000"/>
                </a:solidFill>
              </a:rPr>
              <a:t> of </a:t>
            </a:r>
            <a:r>
              <a:rPr lang="fr-FR" sz="2600" b="1" kern="0" dirty="0" err="1" smtClean="0">
                <a:solidFill>
                  <a:srgbClr val="FF0000"/>
                </a:solidFill>
              </a:rPr>
              <a:t>alternated</a:t>
            </a:r>
            <a:r>
              <a:rPr lang="fr-FR" sz="2600" b="1" kern="0" dirty="0" smtClean="0">
                <a:solidFill>
                  <a:srgbClr val="FF0000"/>
                </a:solidFill>
              </a:rPr>
              <a:t> </a:t>
            </a:r>
            <a:r>
              <a:rPr lang="fr-FR" sz="2600" b="1" kern="0" dirty="0" err="1" smtClean="0">
                <a:solidFill>
                  <a:srgbClr val="FF0000"/>
                </a:solidFill>
              </a:rPr>
              <a:t>stiffness</a:t>
            </a:r>
            <a:endParaRPr lang="fr-FR" sz="2600" b="1" kern="0" dirty="0">
              <a:solidFill>
                <a:srgbClr val="FF0000"/>
              </a:solidFill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4941" y="2653347"/>
            <a:ext cx="270435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Adhesive described as a beam with alternating stiffness/bending rigidity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Line 28"/>
          <p:cNvSpPr>
            <a:spLocks noChangeShapeType="1"/>
          </p:cNvSpPr>
          <p:nvPr/>
        </p:nvSpPr>
        <p:spPr bwMode="auto">
          <a:xfrm>
            <a:off x="58863" y="3862850"/>
            <a:ext cx="409575" cy="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48" y="2307720"/>
            <a:ext cx="3383431" cy="3613466"/>
          </a:xfrm>
          <a:prstGeom prst="rect">
            <a:avLst/>
          </a:prstGeom>
        </p:spPr>
      </p:pic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404068" y="3507969"/>
            <a:ext cx="206122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Work of the peel force used to bend the stiffer domains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377173" y="4234059"/>
            <a:ext cx="202836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</a:t>
            </a:r>
            <a:r>
              <a:rPr lang="en-US" sz="1400" dirty="0" smtClean="0">
                <a:solidFill>
                  <a:schemeClr val="tx1"/>
                </a:solidFill>
              </a:rPr>
              <a:t>riven away from the peel fron</a:t>
            </a:r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>
            <a:off x="61853" y="4508303"/>
            <a:ext cx="409575" cy="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Line 35"/>
          <p:cNvSpPr>
            <a:spLocks noChangeShapeType="1"/>
          </p:cNvSpPr>
          <p:nvPr/>
        </p:nvSpPr>
        <p:spPr bwMode="auto">
          <a:xfrm flipV="1">
            <a:off x="4856602" y="5649754"/>
            <a:ext cx="900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000415"/>
              </p:ext>
            </p:extLst>
          </p:nvPr>
        </p:nvGraphicFramePr>
        <p:xfrm>
          <a:off x="5938838" y="5184775"/>
          <a:ext cx="264795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32" name="Équation" r:id="rId6" imgW="1536700" imgH="508000" progId="Equation.3">
                  <p:embed/>
                </p:oleObj>
              </mc:Choice>
              <mc:Fallback>
                <p:oleObj name="Équation" r:id="rId6" imgW="15367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8838" y="5184775"/>
                        <a:ext cx="2647950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7253" y="119527"/>
            <a:ext cx="2151801" cy="232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14"/>
          <p:cNvSpPr txBox="1">
            <a:spLocks noChangeArrowheads="1"/>
          </p:cNvSpPr>
          <p:nvPr/>
        </p:nvSpPr>
        <p:spPr bwMode="auto">
          <a:xfrm>
            <a:off x="0" y="6581001"/>
            <a:ext cx="67384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S. </a:t>
            </a:r>
            <a:r>
              <a:rPr lang="fr-FR" sz="1200" i="1" dirty="0" err="1" smtClean="0">
                <a:solidFill>
                  <a:srgbClr val="000000"/>
                </a:solidFill>
              </a:rPr>
              <a:t>Xia</a:t>
            </a:r>
            <a:r>
              <a:rPr lang="fr-FR" sz="1200" i="1" dirty="0" smtClean="0">
                <a:solidFill>
                  <a:srgbClr val="000000"/>
                </a:solidFill>
              </a:rPr>
              <a:t>, L. Ponson, G. </a:t>
            </a:r>
            <a:r>
              <a:rPr lang="fr-FR" sz="1200" i="1" dirty="0" err="1" smtClean="0">
                <a:solidFill>
                  <a:srgbClr val="000000"/>
                </a:solidFill>
              </a:rPr>
              <a:t>Ravichandran</a:t>
            </a:r>
            <a:r>
              <a:rPr lang="fr-FR" sz="1200" i="1" dirty="0" smtClean="0">
                <a:solidFill>
                  <a:srgbClr val="000000"/>
                </a:solidFill>
              </a:rPr>
              <a:t> and K. </a:t>
            </a:r>
            <a:r>
              <a:rPr lang="fr-FR" sz="1200" i="1" dirty="0" err="1" smtClean="0">
                <a:solidFill>
                  <a:srgbClr val="000000"/>
                </a:solidFill>
              </a:rPr>
              <a:t>Bhattacharya</a:t>
            </a:r>
            <a:r>
              <a:rPr lang="fr-FR" sz="1200" i="1" dirty="0" smtClean="0">
                <a:solidFill>
                  <a:srgbClr val="000000"/>
                </a:solidFill>
              </a:rPr>
              <a:t>, </a:t>
            </a:r>
            <a:r>
              <a:rPr lang="fr-FR" sz="1200" i="1" dirty="0" smtClean="0">
                <a:solidFill>
                  <a:srgbClr val="000000"/>
                </a:solidFill>
              </a:rPr>
              <a:t>J. </a:t>
            </a:r>
            <a:r>
              <a:rPr lang="fr-FR" sz="1200" i="1" dirty="0" err="1" smtClean="0">
                <a:solidFill>
                  <a:srgbClr val="000000"/>
                </a:solidFill>
              </a:rPr>
              <a:t>Mech</a:t>
            </a:r>
            <a:r>
              <a:rPr lang="fr-FR" sz="1200" i="1" dirty="0" smtClean="0">
                <a:solidFill>
                  <a:srgbClr val="000000"/>
                </a:solidFill>
              </a:rPr>
              <a:t>. Phys. </a:t>
            </a:r>
            <a:r>
              <a:rPr lang="fr-FR" sz="1200" i="1" dirty="0" err="1" smtClean="0">
                <a:solidFill>
                  <a:srgbClr val="000000"/>
                </a:solidFill>
              </a:rPr>
              <a:t>Solids</a:t>
            </a:r>
            <a:r>
              <a:rPr lang="fr-FR" sz="1200" i="1" dirty="0" smtClean="0">
                <a:solidFill>
                  <a:srgbClr val="000000"/>
                </a:solidFill>
              </a:rPr>
              <a:t> (2013)</a:t>
            </a:r>
            <a:endParaRPr lang="fr-FR" sz="1200" i="1" dirty="0">
              <a:solidFill>
                <a:srgbClr val="000000"/>
              </a:solidFill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4264864" y="5761048"/>
            <a:ext cx="2028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For d&gt;</a:t>
            </a:r>
            <a:r>
              <a:rPr lang="en-US" sz="14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1600" baseline="-25000" dirty="0" err="1">
                <a:solidFill>
                  <a:schemeClr val="tx1"/>
                </a:solidFill>
              </a:rPr>
              <a:t>b</a:t>
            </a:r>
            <a:endParaRPr lang="en-US" sz="16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 flipH="1">
            <a:off x="2554942" y="3989294"/>
            <a:ext cx="239058" cy="463176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2438326" y="4004235"/>
            <a:ext cx="221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000000"/>
                </a:solidFill>
              </a:rPr>
              <a:t>d</a:t>
            </a:r>
            <a:endParaRPr lang="fr-FR" sz="11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47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Line 20"/>
          <p:cNvSpPr>
            <a:spLocks noChangeShapeType="1"/>
          </p:cNvSpPr>
          <p:nvPr/>
        </p:nvSpPr>
        <p:spPr bwMode="auto">
          <a:xfrm flipH="1">
            <a:off x="0" y="1372225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" name="Text Box 101"/>
          <p:cNvSpPr txBox="1">
            <a:spLocks noChangeArrowheads="1"/>
          </p:cNvSpPr>
          <p:nvPr/>
        </p:nvSpPr>
        <p:spPr bwMode="auto">
          <a:xfrm>
            <a:off x="-14942" y="6119"/>
            <a:ext cx="9293413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1077913" algn="l"/>
              </a:tabLst>
            </a:pPr>
            <a:r>
              <a:rPr lang="fr-FR" sz="2200" dirty="0">
                <a:solidFill>
                  <a:srgbClr val="FF0000"/>
                </a:solidFill>
              </a:rPr>
              <a:t>Goal</a:t>
            </a:r>
            <a:r>
              <a:rPr lang="fr-FR" sz="2200" b="0" dirty="0">
                <a:solidFill>
                  <a:srgbClr val="FF0000"/>
                </a:solidFill>
              </a:rPr>
              <a:t>: </a:t>
            </a:r>
            <a:r>
              <a:rPr lang="en-US" sz="2200" b="0" dirty="0" smtClean="0">
                <a:solidFill>
                  <a:srgbClr val="FF0000"/>
                </a:solidFill>
              </a:rPr>
              <a:t>Developing </a:t>
            </a:r>
            <a:r>
              <a:rPr lang="en-US" sz="2200" b="0" dirty="0">
                <a:solidFill>
                  <a:srgbClr val="FF0000"/>
                </a:solidFill>
              </a:rPr>
              <a:t>a theoretical framework that </a:t>
            </a:r>
            <a:r>
              <a:rPr lang="en-US" sz="2200" b="0" dirty="0" smtClean="0">
                <a:solidFill>
                  <a:srgbClr val="FF0000"/>
                </a:solidFill>
              </a:rPr>
              <a:t>predicts the</a:t>
            </a:r>
          </a:p>
          <a:p>
            <a:pPr>
              <a:tabLst>
                <a:tab pos="1077913" algn="l"/>
              </a:tabLst>
            </a:pPr>
            <a:r>
              <a:rPr lang="en-US" sz="2200" b="0" dirty="0">
                <a:solidFill>
                  <a:srgbClr val="FF0000"/>
                </a:solidFill>
              </a:rPr>
              <a:t> </a:t>
            </a:r>
            <a:r>
              <a:rPr lang="en-US" sz="2200" b="0" dirty="0" smtClean="0">
                <a:solidFill>
                  <a:srgbClr val="FF0000"/>
                </a:solidFill>
              </a:rPr>
              <a:t>        effective resistance of heterogeneous brittle systems</a:t>
            </a:r>
            <a:endParaRPr lang="en-US" sz="2200" b="0" dirty="0">
              <a:solidFill>
                <a:srgbClr val="FF0000"/>
              </a:solidFill>
            </a:endParaRPr>
          </a:p>
          <a:p>
            <a:pPr>
              <a:tabLst>
                <a:tab pos="1077913" algn="l"/>
              </a:tabLst>
            </a:pPr>
            <a:r>
              <a:rPr lang="en-US" sz="1200" b="0" dirty="0">
                <a:solidFill>
                  <a:srgbClr val="FF0000"/>
                </a:solidFill>
              </a:rPr>
              <a:t> </a:t>
            </a:r>
          </a:p>
          <a:p>
            <a:pPr>
              <a:tabLst>
                <a:tab pos="1077913" algn="l"/>
              </a:tabLst>
            </a:pPr>
            <a:r>
              <a:rPr lang="en-US" sz="2200" b="0" dirty="0" smtClean="0">
                <a:solidFill>
                  <a:srgbClr val="FF0000"/>
                </a:solidFill>
              </a:rPr>
              <a:t>         Using </a:t>
            </a:r>
            <a:r>
              <a:rPr lang="en-US" sz="2200" b="0" dirty="0">
                <a:solidFill>
                  <a:srgbClr val="FF0000"/>
                </a:solidFill>
              </a:rPr>
              <a:t>it </a:t>
            </a:r>
            <a:r>
              <a:rPr lang="en-US" sz="2200" b="0" dirty="0" smtClean="0">
                <a:solidFill>
                  <a:srgbClr val="FF0000"/>
                </a:solidFill>
              </a:rPr>
              <a:t>for designing systems with improved failure properties</a:t>
            </a:r>
            <a:endParaRPr lang="en-US" sz="2200" b="0" dirty="0">
              <a:solidFill>
                <a:srgbClr val="FF0000"/>
              </a:solidFill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277813" y="2599709"/>
            <a:ext cx="8470900" cy="1301359"/>
            <a:chOff x="277813" y="2599709"/>
            <a:chExt cx="8470900" cy="1301359"/>
          </a:xfrm>
        </p:grpSpPr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277813" y="2599709"/>
              <a:ext cx="8470900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2400" b="0" dirty="0">
                  <a:solidFill>
                    <a:srgbClr val="006600"/>
                  </a:solidFill>
                </a:rPr>
                <a:t>1-</a:t>
              </a:r>
              <a:r>
                <a:rPr lang="fr-FR" sz="2400" b="0" dirty="0">
                  <a:solidFill>
                    <a:srgbClr val="008000"/>
                  </a:solidFill>
                </a:rPr>
                <a:t> </a:t>
              </a:r>
              <a:r>
                <a:rPr lang="en-US" sz="2400" b="0" dirty="0">
                  <a:solidFill>
                    <a:srgbClr val="FF0000"/>
                  </a:solidFill>
                </a:rPr>
                <a:t>Theoretical approach:</a:t>
              </a:r>
              <a:r>
                <a:rPr lang="en-US" sz="2400" b="0" dirty="0">
                  <a:solidFill>
                    <a:srgbClr val="006600"/>
                  </a:solidFill>
                </a:rPr>
                <a:t> </a:t>
              </a:r>
              <a:r>
                <a:rPr lang="en-US" sz="2400" b="0" dirty="0">
                  <a:solidFill>
                    <a:srgbClr val="006600"/>
                  </a:solidFill>
                </a:rPr>
                <a:t>E</a:t>
              </a:r>
              <a:r>
                <a:rPr lang="en-US" sz="2400" b="0" dirty="0" smtClean="0">
                  <a:solidFill>
                    <a:srgbClr val="006600"/>
                  </a:solidFill>
                </a:rPr>
                <a:t>quation </a:t>
              </a:r>
              <a:r>
                <a:rPr lang="en-US" sz="2400" b="0" dirty="0">
                  <a:solidFill>
                    <a:srgbClr val="006600"/>
                  </a:solidFill>
                </a:rPr>
                <a:t>of motion for </a:t>
              </a:r>
              <a:r>
                <a:rPr lang="en-US" sz="2400" b="0" dirty="0" smtClean="0">
                  <a:solidFill>
                    <a:srgbClr val="006600"/>
                  </a:solidFill>
                </a:rPr>
                <a:t>a crack in an </a:t>
              </a:r>
              <a:r>
                <a:rPr lang="en-US" sz="2400" b="0" dirty="0">
                  <a:solidFill>
                    <a:srgbClr val="006600"/>
                  </a:solidFill>
                </a:rPr>
                <a:t>heterogeneous </a:t>
              </a:r>
              <a:r>
                <a:rPr lang="en-US" sz="2400" b="0" dirty="0" smtClean="0">
                  <a:solidFill>
                    <a:srgbClr val="006600"/>
                  </a:solidFill>
                </a:rPr>
                <a:t>material</a:t>
              </a:r>
              <a:endParaRPr lang="en-US" sz="2400" b="0" dirty="0">
                <a:solidFill>
                  <a:srgbClr val="FF6600"/>
                </a:solidFill>
              </a:endParaRPr>
            </a:p>
          </p:txBody>
        </p:sp>
        <p:grpSp>
          <p:nvGrpSpPr>
            <p:cNvPr id="2" name="Grouper 1"/>
            <p:cNvGrpSpPr/>
            <p:nvPr/>
          </p:nvGrpSpPr>
          <p:grpSpPr>
            <a:xfrm>
              <a:off x="476155" y="3439403"/>
              <a:ext cx="5769268" cy="461665"/>
              <a:chOff x="476155" y="3439403"/>
              <a:chExt cx="5769268" cy="461665"/>
            </a:xfrm>
          </p:grpSpPr>
          <p:sp>
            <p:nvSpPr>
              <p:cNvPr id="13" name="Line 51"/>
              <p:cNvSpPr>
                <a:spLocks noChangeShapeType="1"/>
              </p:cNvSpPr>
              <p:nvPr/>
            </p:nvSpPr>
            <p:spPr bwMode="auto">
              <a:xfrm flipV="1">
                <a:off x="476155" y="3698967"/>
                <a:ext cx="539750" cy="0"/>
              </a:xfrm>
              <a:prstGeom prst="line">
                <a:avLst/>
              </a:prstGeom>
              <a:noFill/>
              <a:ln w="57150" cmpd="sng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" name="Text Box 15"/>
              <p:cNvSpPr txBox="1">
                <a:spLocks noChangeArrowheads="1"/>
              </p:cNvSpPr>
              <p:nvPr/>
            </p:nvSpPr>
            <p:spPr bwMode="auto">
              <a:xfrm>
                <a:off x="1087636" y="3439403"/>
                <a:ext cx="515778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0" i="1" dirty="0" smtClean="0">
                    <a:solidFill>
                      <a:srgbClr val="FF0000"/>
                    </a:solidFill>
                  </a:rPr>
                  <a:t>Failure as a </a:t>
                </a:r>
                <a:r>
                  <a:rPr lang="en-US" sz="2400" b="0" i="1" dirty="0" err="1" smtClean="0">
                    <a:solidFill>
                      <a:srgbClr val="FF0000"/>
                    </a:solidFill>
                  </a:rPr>
                  <a:t>depinning</a:t>
                </a:r>
                <a:r>
                  <a:rPr lang="en-US" sz="2400" b="0" i="1" dirty="0" smtClean="0">
                    <a:solidFill>
                      <a:srgbClr val="FF0000"/>
                    </a:solidFill>
                  </a:rPr>
                  <a:t> transition</a:t>
                </a:r>
                <a:endParaRPr lang="en-US" sz="2400" b="0" i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" name="Grouper 3"/>
          <p:cNvGrpSpPr/>
          <p:nvPr/>
        </p:nvGrpSpPr>
        <p:grpSpPr>
          <a:xfrm>
            <a:off x="247650" y="4051988"/>
            <a:ext cx="8896350" cy="1271480"/>
            <a:chOff x="247650" y="4051988"/>
            <a:chExt cx="8896350" cy="1271480"/>
          </a:xfrm>
        </p:grpSpPr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247650" y="4051988"/>
              <a:ext cx="889635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0" dirty="0">
                  <a:solidFill>
                    <a:srgbClr val="006600"/>
                  </a:solidFill>
                </a:rPr>
                <a:t>2-</a:t>
              </a:r>
              <a:r>
                <a:rPr lang="en-US" sz="2400" b="0" dirty="0">
                  <a:solidFill>
                    <a:srgbClr val="FF9900"/>
                  </a:solidFill>
                </a:rPr>
                <a:t> </a:t>
              </a:r>
              <a:r>
                <a:rPr lang="en-US" sz="2400" b="0" dirty="0">
                  <a:solidFill>
                    <a:srgbClr val="FF0000"/>
                  </a:solidFill>
                </a:rPr>
                <a:t>Confrontation with </a:t>
              </a:r>
              <a:r>
                <a:rPr lang="en-US" sz="2400" b="0" dirty="0" smtClean="0">
                  <a:solidFill>
                    <a:srgbClr val="FF0000"/>
                  </a:solidFill>
                </a:rPr>
                <a:t>experiments </a:t>
              </a:r>
              <a:r>
                <a:rPr lang="en-US" sz="2400" b="0" dirty="0" smtClean="0">
                  <a:solidFill>
                    <a:srgbClr val="006600"/>
                  </a:solidFill>
                </a:rPr>
                <a:t>in the case of materials with disordered microstructures</a:t>
              </a:r>
              <a:endParaRPr lang="en-US" sz="2400" b="0" dirty="0">
                <a:solidFill>
                  <a:srgbClr val="006600"/>
                </a:solidFill>
              </a:endParaRPr>
            </a:p>
          </p:txBody>
        </p:sp>
        <p:sp>
          <p:nvSpPr>
            <p:cNvPr id="16" name="Line 51"/>
            <p:cNvSpPr>
              <a:spLocks noChangeShapeType="1"/>
            </p:cNvSpPr>
            <p:nvPr/>
          </p:nvSpPr>
          <p:spPr bwMode="auto">
            <a:xfrm flipV="1">
              <a:off x="479144" y="5121367"/>
              <a:ext cx="539750" cy="0"/>
            </a:xfrm>
            <a:prstGeom prst="line">
              <a:avLst/>
            </a:prstGeom>
            <a:noFill/>
            <a:ln w="57150" cmpd="sng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1090625" y="4861803"/>
              <a:ext cx="74706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b="0" i="1" dirty="0" smtClean="0">
                  <a:solidFill>
                    <a:srgbClr val="FF0000"/>
                  </a:solidFill>
                </a:rPr>
                <a:t>Effective fracture energy of disordered materials</a:t>
              </a:r>
              <a:endParaRPr lang="en-US" sz="2400" b="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263525" y="5434889"/>
            <a:ext cx="8593138" cy="1281096"/>
            <a:chOff x="263525" y="5434889"/>
            <a:chExt cx="8593138" cy="1281096"/>
          </a:xfrm>
        </p:grpSpPr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263525" y="5434889"/>
              <a:ext cx="859313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 b="0" dirty="0">
                  <a:solidFill>
                    <a:srgbClr val="006600"/>
                  </a:solidFill>
                </a:rPr>
                <a:t>3- </a:t>
              </a:r>
              <a:r>
                <a:rPr lang="en-US" sz="2400" b="0" dirty="0">
                  <a:solidFill>
                    <a:srgbClr val="FF0000"/>
                  </a:solidFill>
                </a:rPr>
                <a:t>Application to material </a:t>
              </a:r>
              <a:r>
                <a:rPr lang="en-US" sz="2400" b="0" dirty="0" smtClean="0">
                  <a:solidFill>
                    <a:srgbClr val="FF0000"/>
                  </a:solidFill>
                </a:rPr>
                <a:t>design </a:t>
              </a:r>
              <a:r>
                <a:rPr lang="en-US" sz="2400" b="0" dirty="0" smtClean="0">
                  <a:solidFill>
                    <a:srgbClr val="006600"/>
                  </a:solidFill>
                </a:rPr>
                <a:t>in the context </a:t>
              </a:r>
              <a:r>
                <a:rPr lang="en-US" sz="2400" b="0" dirty="0">
                  <a:solidFill>
                    <a:srgbClr val="006600"/>
                  </a:solidFill>
                </a:rPr>
                <a:t>of thin film adhesives</a:t>
              </a:r>
              <a:endParaRPr lang="en-US" sz="2400" b="0" dirty="0">
                <a:solidFill>
                  <a:srgbClr val="006600"/>
                </a:solidFill>
              </a:endParaRPr>
            </a:p>
          </p:txBody>
        </p:sp>
        <p:sp>
          <p:nvSpPr>
            <p:cNvPr id="18" name="Line 51"/>
            <p:cNvSpPr>
              <a:spLocks noChangeShapeType="1"/>
            </p:cNvSpPr>
            <p:nvPr/>
          </p:nvSpPr>
          <p:spPr bwMode="auto">
            <a:xfrm flipV="1">
              <a:off x="526955" y="6513884"/>
              <a:ext cx="539750" cy="0"/>
            </a:xfrm>
            <a:prstGeom prst="line">
              <a:avLst/>
            </a:prstGeom>
            <a:noFill/>
            <a:ln w="57150" cmpd="sng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1138436" y="6254320"/>
              <a:ext cx="74706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b="0" i="1" dirty="0" smtClean="0">
                  <a:solidFill>
                    <a:srgbClr val="FF0000"/>
                  </a:solidFill>
                </a:rPr>
                <a:t>Enhancement and asymmetry of peeling strength</a:t>
              </a:r>
              <a:endParaRPr lang="en-US" sz="2400" b="0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96863" y="1847234"/>
            <a:ext cx="488791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600" dirty="0" err="1">
                <a:solidFill>
                  <a:srgbClr val="FF0000"/>
                </a:solidFill>
              </a:rPr>
              <a:t>Approach</a:t>
            </a:r>
            <a:r>
              <a:rPr lang="fr-FR" sz="2600" dirty="0">
                <a:solidFill>
                  <a:srgbClr val="FF0000"/>
                </a:solidFill>
              </a:rPr>
              <a:t> &amp; </a:t>
            </a:r>
            <a:r>
              <a:rPr lang="fr-FR" sz="2600" dirty="0" err="1">
                <a:solidFill>
                  <a:srgbClr val="FF0000"/>
                </a:solidFill>
              </a:rPr>
              <a:t>outline</a:t>
            </a:r>
            <a:r>
              <a:rPr lang="fr-FR" sz="2600" dirty="0">
                <a:solidFill>
                  <a:srgbClr val="FF0000"/>
                </a:solidFill>
              </a:rPr>
              <a:t>:</a:t>
            </a:r>
            <a:endParaRPr lang="fr-FR" sz="2600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9881" y="4268768"/>
            <a:ext cx="1861173" cy="198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584931" y="319088"/>
            <a:ext cx="221553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Conclusions</a:t>
            </a:r>
            <a:endParaRPr lang="en-US" sz="3000" dirty="0">
              <a:solidFill>
                <a:srgbClr val="FF3300"/>
              </a:solidFill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392" y="4236672"/>
            <a:ext cx="1867061" cy="198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5"/>
          <p:cNvSpPr txBox="1">
            <a:spLocks noChangeArrowheads="1"/>
          </p:cNvSpPr>
          <p:nvPr/>
        </p:nvSpPr>
        <p:spPr bwMode="auto">
          <a:xfrm>
            <a:off x="2122272" y="3068960"/>
            <a:ext cx="53285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omic Sans MS" pitchFamily="66" charset="0"/>
              </a:rPr>
              <a:t>Application: design of adhesives with new and improved properties</a:t>
            </a:r>
            <a:endParaRPr lang="el-GR" sz="20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1" name="Line 6"/>
          <p:cNvSpPr>
            <a:spLocks noChangeShapeType="1"/>
          </p:cNvSpPr>
          <p:nvPr/>
        </p:nvSpPr>
        <p:spPr bwMode="auto">
          <a:xfrm flipV="1">
            <a:off x="1474200" y="3284984"/>
            <a:ext cx="601662" cy="0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b="1" smtClean="0">
              <a:solidFill>
                <a:srgbClr val="336600"/>
              </a:solidFill>
              <a:latin typeface="Comic Sans MS" pitchFamily="66" charset="0"/>
            </a:endParaRPr>
          </a:p>
        </p:txBody>
      </p:sp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5112788" y="1484784"/>
            <a:ext cx="37444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Effectives adhesion properties of thin films</a:t>
            </a:r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851645" y="1350314"/>
            <a:ext cx="28985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Spatial distribution of heterogeneities at the microscale</a:t>
            </a:r>
          </a:p>
        </p:txBody>
      </p:sp>
      <p:sp>
        <p:nvSpPr>
          <p:cNvPr id="54" name="Line 58"/>
          <p:cNvSpPr>
            <a:spLocks noChangeShapeType="1"/>
          </p:cNvSpPr>
          <p:nvPr/>
        </p:nvSpPr>
        <p:spPr bwMode="auto">
          <a:xfrm flipV="1">
            <a:off x="4112767" y="1844824"/>
            <a:ext cx="935999" cy="0"/>
          </a:xfrm>
          <a:prstGeom prst="line">
            <a:avLst/>
          </a:prstGeom>
          <a:noFill/>
          <a:ln w="76200" cmpd="sng">
            <a:solidFill>
              <a:srgbClr val="FF0000"/>
            </a:solidFill>
            <a:round/>
            <a:headEnd type="triangle"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4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67" name="Rectangle 16"/>
          <p:cNvSpPr>
            <a:spLocks noChangeArrowheads="1"/>
          </p:cNvSpPr>
          <p:nvPr/>
        </p:nvSpPr>
        <p:spPr bwMode="auto">
          <a:xfrm>
            <a:off x="1692275" y="330200"/>
            <a:ext cx="5981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Acknowledgements</a:t>
            </a:r>
          </a:p>
        </p:txBody>
      </p:sp>
      <p:sp>
        <p:nvSpPr>
          <p:cNvPr id="36869" name="Text Box 3"/>
          <p:cNvSpPr txBox="1">
            <a:spLocks noChangeArrowheads="1"/>
          </p:cNvSpPr>
          <p:nvPr/>
        </p:nvSpPr>
        <p:spPr bwMode="auto">
          <a:xfrm>
            <a:off x="441325" y="1338263"/>
            <a:ext cx="7092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1900" dirty="0">
                <a:solidFill>
                  <a:srgbClr val="FF0000"/>
                </a:solidFill>
              </a:rPr>
              <a:t>To </a:t>
            </a:r>
            <a:r>
              <a:rPr lang="fr-FR" sz="1900" dirty="0" err="1">
                <a:solidFill>
                  <a:srgbClr val="FF0000"/>
                </a:solidFill>
              </a:rPr>
              <a:t>my</a:t>
            </a:r>
            <a:r>
              <a:rPr lang="fr-FR" sz="1900" dirty="0">
                <a:solidFill>
                  <a:srgbClr val="FF0000"/>
                </a:solidFill>
              </a:rPr>
              <a:t> </a:t>
            </a:r>
            <a:r>
              <a:rPr lang="fr-FR" sz="1900" dirty="0" err="1" smtClean="0">
                <a:solidFill>
                  <a:srgbClr val="FF0000"/>
                </a:solidFill>
              </a:rPr>
              <a:t>collaborators</a:t>
            </a:r>
            <a:r>
              <a:rPr lang="fr-FR" sz="1900" dirty="0" smtClean="0">
                <a:solidFill>
                  <a:srgbClr val="FF0000"/>
                </a:solidFill>
              </a:rPr>
              <a:t> and </a:t>
            </a:r>
            <a:r>
              <a:rPr lang="fr-FR" sz="1900" dirty="0" err="1" smtClean="0">
                <a:solidFill>
                  <a:srgbClr val="FF0000"/>
                </a:solidFill>
              </a:rPr>
              <a:t>student</a:t>
            </a:r>
            <a:endParaRPr lang="fr-FR" sz="1900" b="0" dirty="0">
              <a:solidFill>
                <a:srgbClr val="FF0000"/>
              </a:solidFill>
            </a:endParaRPr>
          </a:p>
        </p:txBody>
      </p:sp>
      <p:sp>
        <p:nvSpPr>
          <p:cNvPr id="36870" name="Rectangle 7055"/>
          <p:cNvSpPr>
            <a:spLocks noChangeArrowheads="1"/>
          </p:cNvSpPr>
          <p:nvPr/>
        </p:nvSpPr>
        <p:spPr bwMode="auto">
          <a:xfrm>
            <a:off x="0" y="0"/>
            <a:ext cx="996950" cy="9683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Text Box 3"/>
          <p:cNvSpPr txBox="1">
            <a:spLocks noChangeArrowheads="1"/>
          </p:cNvSpPr>
          <p:nvPr/>
        </p:nvSpPr>
        <p:spPr bwMode="auto">
          <a:xfrm>
            <a:off x="526770" y="4117778"/>
            <a:ext cx="4921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1900" dirty="0">
                <a:solidFill>
                  <a:srgbClr val="FF0000"/>
                </a:solidFill>
              </a:rPr>
              <a:t>To </a:t>
            </a:r>
            <a:r>
              <a:rPr lang="fr-FR" sz="1900" dirty="0" err="1">
                <a:solidFill>
                  <a:srgbClr val="FF0000"/>
                </a:solidFill>
              </a:rPr>
              <a:t>my</a:t>
            </a:r>
            <a:r>
              <a:rPr lang="fr-FR" sz="1900" dirty="0">
                <a:solidFill>
                  <a:srgbClr val="FF0000"/>
                </a:solidFill>
              </a:rPr>
              <a:t> </a:t>
            </a:r>
            <a:r>
              <a:rPr lang="fr-FR" sz="1900" dirty="0" smtClean="0">
                <a:solidFill>
                  <a:srgbClr val="FF0000"/>
                </a:solidFill>
              </a:rPr>
              <a:t>sources </a:t>
            </a:r>
            <a:r>
              <a:rPr lang="fr-FR" sz="1900" dirty="0">
                <a:solidFill>
                  <a:srgbClr val="FF0000"/>
                </a:solidFill>
              </a:rPr>
              <a:t>of </a:t>
            </a:r>
            <a:r>
              <a:rPr lang="fr-FR" sz="1900" dirty="0" err="1">
                <a:solidFill>
                  <a:srgbClr val="FF0000"/>
                </a:solidFill>
              </a:rPr>
              <a:t>funding</a:t>
            </a:r>
            <a:endParaRPr lang="fr-FR" sz="1900" b="0" dirty="0">
              <a:solidFill>
                <a:srgbClr val="FF0000"/>
              </a:solidFill>
            </a:endParaRPr>
          </a:p>
        </p:txBody>
      </p:sp>
      <p:sp>
        <p:nvSpPr>
          <p:cNvPr id="36872" name="Text Box 18"/>
          <p:cNvSpPr txBox="1">
            <a:spLocks noChangeArrowheads="1"/>
          </p:cNvSpPr>
          <p:nvPr/>
        </p:nvSpPr>
        <p:spPr bwMode="auto">
          <a:xfrm>
            <a:off x="544232" y="4646416"/>
            <a:ext cx="5541063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900" b="0" dirty="0">
                <a:solidFill>
                  <a:schemeClr val="tx1"/>
                </a:solidFill>
              </a:rPr>
              <a:t>Marie Curie </a:t>
            </a:r>
            <a:r>
              <a:rPr lang="fr-FR" sz="1900" b="0" dirty="0" err="1">
                <a:solidFill>
                  <a:schemeClr val="tx1"/>
                </a:solidFill>
              </a:rPr>
              <a:t>fellowship</a:t>
            </a:r>
            <a:r>
              <a:rPr lang="fr-FR" sz="1900" b="0" dirty="0">
                <a:solidFill>
                  <a:schemeClr val="tx1"/>
                </a:solidFill>
              </a:rPr>
              <a:t> (FP7 of </a:t>
            </a:r>
            <a:r>
              <a:rPr lang="fr-FR" sz="1900" b="0" dirty="0" err="1">
                <a:solidFill>
                  <a:schemeClr val="tx1"/>
                </a:solidFill>
              </a:rPr>
              <a:t>European</a:t>
            </a:r>
            <a:r>
              <a:rPr lang="fr-FR" sz="1900" b="0" dirty="0">
                <a:solidFill>
                  <a:schemeClr val="tx1"/>
                </a:solidFill>
              </a:rPr>
              <a:t> Union</a:t>
            </a:r>
            <a:r>
              <a:rPr lang="fr-FR" sz="1900" b="0" dirty="0" smtClean="0">
                <a:solidFill>
                  <a:schemeClr val="tx1"/>
                </a:solidFill>
              </a:rPr>
              <a:t>)</a:t>
            </a:r>
          </a:p>
          <a:p>
            <a:pPr eaLnBrk="0" hangingPunct="0"/>
            <a:endParaRPr lang="fr-FR" sz="1900" b="0" dirty="0">
              <a:solidFill>
                <a:schemeClr val="tx1"/>
              </a:solidFill>
            </a:endParaRPr>
          </a:p>
          <a:p>
            <a:pPr eaLnBrk="0" hangingPunct="0"/>
            <a:r>
              <a:rPr lang="fr-FR" sz="1900" b="0" dirty="0" err="1" smtClean="0">
                <a:solidFill>
                  <a:schemeClr val="tx1"/>
                </a:solidFill>
              </a:rPr>
              <a:t>Integration</a:t>
            </a:r>
            <a:r>
              <a:rPr lang="fr-FR" sz="1900" b="0" dirty="0" smtClean="0">
                <a:solidFill>
                  <a:schemeClr val="tx1"/>
                </a:solidFill>
              </a:rPr>
              <a:t> </a:t>
            </a:r>
            <a:r>
              <a:rPr lang="fr-FR" sz="1900" b="0" dirty="0" err="1" smtClean="0">
                <a:solidFill>
                  <a:schemeClr val="tx1"/>
                </a:solidFill>
              </a:rPr>
              <a:t>grant</a:t>
            </a:r>
            <a:r>
              <a:rPr lang="fr-FR" sz="1900" b="0" dirty="0" smtClean="0">
                <a:solidFill>
                  <a:schemeClr val="tx1"/>
                </a:solidFill>
              </a:rPr>
              <a:t> (FP7 of </a:t>
            </a:r>
            <a:r>
              <a:rPr lang="fr-FR" sz="1900" b="0" dirty="0" err="1" smtClean="0">
                <a:solidFill>
                  <a:schemeClr val="tx1"/>
                </a:solidFill>
              </a:rPr>
              <a:t>European</a:t>
            </a:r>
            <a:r>
              <a:rPr lang="fr-FR" sz="1900" b="0" dirty="0" smtClean="0">
                <a:solidFill>
                  <a:schemeClr val="tx1"/>
                </a:solidFill>
              </a:rPr>
              <a:t> Union)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487456" y="1900227"/>
            <a:ext cx="8125272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900" b="0" dirty="0" err="1" smtClean="0">
                <a:solidFill>
                  <a:schemeClr val="tx1"/>
                </a:solidFill>
              </a:rPr>
              <a:t>Shuman</a:t>
            </a:r>
            <a:r>
              <a:rPr lang="fr-FR" sz="1900" b="0" dirty="0" smtClean="0">
                <a:solidFill>
                  <a:schemeClr val="tx1"/>
                </a:solidFill>
              </a:rPr>
              <a:t> </a:t>
            </a:r>
            <a:r>
              <a:rPr lang="fr-FR" sz="1900" b="0" dirty="0" err="1" smtClean="0">
                <a:solidFill>
                  <a:schemeClr val="tx1"/>
                </a:solidFill>
              </a:rPr>
              <a:t>Xia</a:t>
            </a:r>
            <a:r>
              <a:rPr lang="fr-FR" sz="1900" b="0" dirty="0" smtClean="0">
                <a:solidFill>
                  <a:schemeClr val="tx1"/>
                </a:solidFill>
              </a:rPr>
              <a:t>, </a:t>
            </a:r>
            <a:r>
              <a:rPr lang="fr-FR" sz="1900" b="0" dirty="0" err="1" smtClean="0">
                <a:solidFill>
                  <a:schemeClr val="tx1"/>
                </a:solidFill>
              </a:rPr>
              <a:t>Guruswami</a:t>
            </a:r>
            <a:r>
              <a:rPr lang="fr-FR" sz="1900" b="0" dirty="0" smtClean="0">
                <a:solidFill>
                  <a:schemeClr val="tx1"/>
                </a:solidFill>
              </a:rPr>
              <a:t> </a:t>
            </a:r>
            <a:r>
              <a:rPr lang="fr-FR" sz="1900" b="0" dirty="0" err="1" smtClean="0">
                <a:solidFill>
                  <a:schemeClr val="tx1"/>
                </a:solidFill>
              </a:rPr>
              <a:t>Ravichandran</a:t>
            </a:r>
            <a:r>
              <a:rPr lang="fr-FR" sz="1900" b="0" dirty="0" smtClean="0">
                <a:solidFill>
                  <a:schemeClr val="tx1"/>
                </a:solidFill>
              </a:rPr>
              <a:t>, </a:t>
            </a:r>
            <a:r>
              <a:rPr lang="fr-FR" sz="1900" b="0" dirty="0" err="1" smtClean="0">
                <a:solidFill>
                  <a:schemeClr val="tx1"/>
                </a:solidFill>
              </a:rPr>
              <a:t>Kaushik</a:t>
            </a:r>
            <a:r>
              <a:rPr lang="fr-FR" sz="1900" b="0" dirty="0" smtClean="0">
                <a:solidFill>
                  <a:schemeClr val="tx1"/>
                </a:solidFill>
              </a:rPr>
              <a:t> </a:t>
            </a:r>
            <a:r>
              <a:rPr lang="fr-FR" sz="1900" b="0" dirty="0" err="1" smtClean="0">
                <a:solidFill>
                  <a:schemeClr val="tx1"/>
                </a:solidFill>
              </a:rPr>
              <a:t>Bhattacharya</a:t>
            </a:r>
            <a:r>
              <a:rPr lang="fr-FR" sz="1900" b="0" dirty="0" smtClean="0">
                <a:solidFill>
                  <a:schemeClr val="tx1"/>
                </a:solidFill>
              </a:rPr>
              <a:t> (Caltech)</a:t>
            </a:r>
          </a:p>
          <a:p>
            <a:pPr eaLnBrk="0" hangingPunct="0"/>
            <a:endParaRPr lang="fr-FR" sz="1900" b="0" dirty="0">
              <a:solidFill>
                <a:schemeClr val="tx1"/>
              </a:solidFill>
            </a:endParaRPr>
          </a:p>
          <a:p>
            <a:pPr eaLnBrk="0" hangingPunct="0"/>
            <a:r>
              <a:rPr lang="fr-FR" sz="1900" b="0" dirty="0" smtClean="0">
                <a:solidFill>
                  <a:schemeClr val="tx1"/>
                </a:solidFill>
              </a:rPr>
              <a:t>Alberto Rosso (ENS, Paris)</a:t>
            </a:r>
          </a:p>
        </p:txBody>
      </p:sp>
      <p:sp>
        <p:nvSpPr>
          <p:cNvPr id="2" name="Rectangle 1"/>
          <p:cNvSpPr/>
          <p:nvPr/>
        </p:nvSpPr>
        <p:spPr>
          <a:xfrm>
            <a:off x="522940" y="3075962"/>
            <a:ext cx="8113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0" dirty="0">
                <a:solidFill>
                  <a:schemeClr val="tx1"/>
                </a:solidFill>
              </a:rPr>
              <a:t>Vincent </a:t>
            </a:r>
            <a:r>
              <a:rPr lang="fr-FR" b="0" dirty="0" err="1">
                <a:solidFill>
                  <a:schemeClr val="tx1"/>
                </a:solidFill>
              </a:rPr>
              <a:t>Demery</a:t>
            </a:r>
            <a:r>
              <a:rPr lang="fr-FR" b="0" dirty="0">
                <a:solidFill>
                  <a:schemeClr val="tx1"/>
                </a:solidFill>
              </a:rPr>
              <a:t> (Post-doc</a:t>
            </a:r>
            <a:r>
              <a:rPr lang="fr-FR" b="0" dirty="0" smtClean="0">
                <a:solidFill>
                  <a:schemeClr val="tx1"/>
                </a:solidFill>
              </a:rPr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774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012471" y="319088"/>
            <a:ext cx="353975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…and perspectives</a:t>
            </a:r>
            <a:endParaRPr lang="en-US" sz="3000" dirty="0">
              <a:solidFill>
                <a:srgbClr val="FF3300"/>
              </a:solidFill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889077" y="947708"/>
            <a:ext cx="3872493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900" b="0" dirty="0" smtClean="0">
                <a:solidFill>
                  <a:schemeClr val="tx1"/>
                </a:solidFill>
              </a:rPr>
              <a:t>Toughening in 3D brittle solids</a:t>
            </a:r>
            <a:endParaRPr lang="el-GR" sz="1900" b="0" dirty="0">
              <a:solidFill>
                <a:schemeClr val="tx1"/>
              </a:solidFill>
            </a:endParaRP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 flipV="1">
            <a:off x="212725" y="1162021"/>
            <a:ext cx="601663" cy="0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847" name="Line 25"/>
          <p:cNvSpPr>
            <a:spLocks noChangeShapeType="1"/>
          </p:cNvSpPr>
          <p:nvPr/>
        </p:nvSpPr>
        <p:spPr bwMode="auto">
          <a:xfrm>
            <a:off x="219075" y="5453160"/>
            <a:ext cx="600075" cy="0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850" name="Rectangle 21"/>
          <p:cNvSpPr>
            <a:spLocks noChangeArrowheads="1"/>
          </p:cNvSpPr>
          <p:nvPr/>
        </p:nvSpPr>
        <p:spPr bwMode="auto">
          <a:xfrm>
            <a:off x="5430838" y="4738688"/>
            <a:ext cx="200025" cy="2682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51" name="Text Box 24"/>
          <p:cNvSpPr txBox="1">
            <a:spLocks noChangeArrowheads="1"/>
          </p:cNvSpPr>
          <p:nvPr/>
        </p:nvSpPr>
        <p:spPr bwMode="auto">
          <a:xfrm>
            <a:off x="868363" y="5251548"/>
            <a:ext cx="426119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900" b="0" dirty="0" smtClean="0">
                <a:solidFill>
                  <a:schemeClr val="tx1"/>
                </a:solidFill>
              </a:rPr>
              <a:t>Extension of this theoretical framework to quasi-brittle solids</a:t>
            </a:r>
            <a:endParaRPr lang="el-GR" sz="1900" b="0" dirty="0">
              <a:solidFill>
                <a:schemeClr val="tx1"/>
              </a:solidFill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7064" y="4756186"/>
            <a:ext cx="2544220" cy="200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3135" y="1233149"/>
            <a:ext cx="3441885" cy="270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72683" y="1802630"/>
            <a:ext cx="298852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900" b="0" dirty="0" smtClean="0">
                <a:solidFill>
                  <a:schemeClr val="tx1"/>
                </a:solidFill>
              </a:rPr>
              <a:t>Induced by collective pinning for materials with a disordered microstructure</a:t>
            </a:r>
            <a:endParaRPr lang="el-GR" sz="1900" b="0" dirty="0">
              <a:solidFill>
                <a:schemeClr val="tx1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631246" y="2579513"/>
            <a:ext cx="251275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b="0" dirty="0" smtClean="0">
                <a:solidFill>
                  <a:schemeClr val="tx1"/>
                </a:solidFill>
              </a:rPr>
              <a:t>Effective resistance as a function of </a:t>
            </a:r>
            <a:r>
              <a:rPr lang="el-GR" sz="1600" b="0" dirty="0" smtClean="0">
                <a:solidFill>
                  <a:schemeClr val="tx1"/>
                </a:solidFill>
              </a:rPr>
              <a:t>δ</a:t>
            </a:r>
            <a:r>
              <a:rPr lang="fr-FR" sz="1600" b="0" dirty="0" err="1" smtClean="0">
                <a:solidFill>
                  <a:schemeClr val="tx1"/>
                </a:solidFill>
              </a:rPr>
              <a:t>G</a:t>
            </a:r>
            <a:r>
              <a:rPr lang="fr-FR" sz="1600" b="0" baseline="-25000" dirty="0" err="1" smtClean="0">
                <a:solidFill>
                  <a:schemeClr val="tx1"/>
                </a:solidFill>
              </a:rPr>
              <a:t>c</a:t>
            </a:r>
            <a:endParaRPr lang="el-GR" sz="1600" b="0" baseline="-25000" dirty="0">
              <a:solidFill>
                <a:schemeClr val="tx1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668964" y="3649995"/>
            <a:ext cx="310375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900" b="0" dirty="0" smtClean="0">
                <a:solidFill>
                  <a:schemeClr val="tx1"/>
                </a:solidFill>
              </a:rPr>
              <a:t>Induced by elastic heterogeneities, inspired by the adhesion enhancement mechanisms</a:t>
            </a:r>
            <a:endParaRPr lang="el-GR" sz="1900" b="0" dirty="0">
              <a:solidFill>
                <a:schemeClr val="tx1"/>
              </a:solidFill>
            </a:endParaRP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 flipV="1">
            <a:off x="1045342" y="1983497"/>
            <a:ext cx="601663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V="1">
            <a:off x="1052779" y="3830849"/>
            <a:ext cx="601663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9286" y="5184920"/>
            <a:ext cx="5274534" cy="167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56"/>
          <p:cNvSpPr>
            <a:spLocks noChangeShapeType="1"/>
          </p:cNvSpPr>
          <p:nvPr/>
        </p:nvSpPr>
        <p:spPr bwMode="auto">
          <a:xfrm flipH="1" flipV="1">
            <a:off x="7203654" y="5241060"/>
            <a:ext cx="0" cy="12168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4340" name="Text Box 57"/>
          <p:cNvSpPr txBox="1">
            <a:spLocks noChangeArrowheads="1"/>
          </p:cNvSpPr>
          <p:nvPr/>
        </p:nvSpPr>
        <p:spPr bwMode="auto">
          <a:xfrm>
            <a:off x="6651820" y="5632394"/>
            <a:ext cx="11382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 dirty="0">
                <a:solidFill>
                  <a:srgbClr val="000000"/>
                </a:solidFill>
              </a:rPr>
              <a:t>Direction of</a:t>
            </a:r>
          </a:p>
          <a:p>
            <a:pPr algn="ctr"/>
            <a:r>
              <a:rPr lang="fr-FR" sz="1200" dirty="0">
                <a:solidFill>
                  <a:srgbClr val="000000"/>
                </a:solidFill>
              </a:rPr>
              <a:t>propagation</a:t>
            </a:r>
          </a:p>
        </p:txBody>
      </p:sp>
      <p:sp>
        <p:nvSpPr>
          <p:cNvPr id="14343" name="Text Box 51"/>
          <p:cNvSpPr txBox="1">
            <a:spLocks noChangeArrowheads="1"/>
          </p:cNvSpPr>
          <p:nvPr/>
        </p:nvSpPr>
        <p:spPr bwMode="auto">
          <a:xfrm>
            <a:off x="1431848" y="4834900"/>
            <a:ext cx="65497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i="1" dirty="0">
                <a:solidFill>
                  <a:srgbClr val="000000"/>
                </a:solidFill>
                <a:latin typeface="Times New Roman" pitchFamily="18" charset="0"/>
              </a:rPr>
              <a:t>K. </a:t>
            </a:r>
            <a:r>
              <a:rPr lang="fr-FR" sz="1600" i="1" dirty="0" err="1">
                <a:solidFill>
                  <a:srgbClr val="000000"/>
                </a:solidFill>
                <a:latin typeface="Times New Roman" pitchFamily="18" charset="0"/>
              </a:rPr>
              <a:t>Måløy</a:t>
            </a:r>
            <a:r>
              <a:rPr lang="fr-FR" sz="1600" i="1" dirty="0">
                <a:solidFill>
                  <a:srgbClr val="000000"/>
                </a:solidFill>
                <a:latin typeface="Times New Roman" pitchFamily="18" charset="0"/>
              </a:rPr>
              <a:t> et al. PRL </a:t>
            </a:r>
            <a:r>
              <a:rPr lang="fr-FR" sz="1600" i="1" dirty="0" smtClean="0">
                <a:solidFill>
                  <a:srgbClr val="000000"/>
                </a:solidFill>
                <a:latin typeface="Times New Roman" pitchFamily="18" charset="0"/>
              </a:rPr>
              <a:t>2006, D. </a:t>
            </a:r>
            <a:r>
              <a:rPr lang="fr-FR" sz="1600" i="1" dirty="0" err="1" smtClean="0">
                <a:solidFill>
                  <a:srgbClr val="000000"/>
                </a:solidFill>
                <a:latin typeface="Times New Roman" pitchFamily="18" charset="0"/>
              </a:rPr>
              <a:t>Bonamy</a:t>
            </a:r>
            <a:r>
              <a:rPr lang="fr-FR" sz="1600" i="1" dirty="0" smtClean="0">
                <a:solidFill>
                  <a:srgbClr val="000000"/>
                </a:solidFill>
                <a:latin typeface="Times New Roman" pitchFamily="18" charset="0"/>
              </a:rPr>
              <a:t>, S. </a:t>
            </a:r>
            <a:r>
              <a:rPr lang="fr-FR" sz="1600" i="1" dirty="0" err="1" smtClean="0">
                <a:solidFill>
                  <a:srgbClr val="000000"/>
                </a:solidFill>
                <a:latin typeface="Times New Roman" pitchFamily="18" charset="0"/>
              </a:rPr>
              <a:t>Santucci</a:t>
            </a:r>
            <a:r>
              <a:rPr lang="fr-FR" sz="1600" i="1" dirty="0" smtClean="0">
                <a:solidFill>
                  <a:srgbClr val="000000"/>
                </a:solidFill>
                <a:latin typeface="Times New Roman" pitchFamily="18" charset="0"/>
              </a:rPr>
              <a:t> and L. Ponson PRL 2008</a:t>
            </a:r>
          </a:p>
        </p:txBody>
      </p:sp>
      <p:sp>
        <p:nvSpPr>
          <p:cNvPr id="14344" name="Text Box 53"/>
          <p:cNvSpPr txBox="1">
            <a:spLocks noChangeArrowheads="1"/>
          </p:cNvSpPr>
          <p:nvPr/>
        </p:nvSpPr>
        <p:spPr bwMode="auto">
          <a:xfrm>
            <a:off x="1411288" y="4520729"/>
            <a:ext cx="3389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Intermittent crack </a:t>
            </a:r>
            <a:r>
              <a:rPr lang="fr-FR" dirty="0" err="1">
                <a:solidFill>
                  <a:srgbClr val="000000"/>
                </a:solidFill>
              </a:rPr>
              <a:t>dynamics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6" name="Rectangle 44"/>
          <p:cNvSpPr txBox="1">
            <a:spLocks noChangeArrowheads="1"/>
          </p:cNvSpPr>
          <p:nvPr/>
        </p:nvSpPr>
        <p:spPr bwMode="auto">
          <a:xfrm>
            <a:off x="434898" y="158404"/>
            <a:ext cx="828535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400" kern="0" dirty="0" smtClean="0">
                <a:solidFill>
                  <a:srgbClr val="FF0000"/>
                </a:solidFill>
              </a:rPr>
              <a:t>Interaction </a:t>
            </a:r>
            <a:r>
              <a:rPr lang="fr-FR" sz="2400" kern="0" dirty="0" err="1" smtClean="0">
                <a:solidFill>
                  <a:srgbClr val="FF0000"/>
                </a:solidFill>
              </a:rPr>
              <a:t>between</a:t>
            </a:r>
            <a:r>
              <a:rPr lang="fr-FR" sz="2400" kern="0" dirty="0" smtClean="0">
                <a:solidFill>
                  <a:srgbClr val="FF0000"/>
                </a:solidFill>
              </a:rPr>
              <a:t> a crack front and </a:t>
            </a:r>
            <a:r>
              <a:rPr lang="fr-FR" sz="2400" kern="0" dirty="0" err="1" smtClean="0">
                <a:solidFill>
                  <a:srgbClr val="FF0000"/>
                </a:solidFill>
              </a:rPr>
              <a:t>material</a:t>
            </a:r>
            <a:r>
              <a:rPr lang="fr-FR" sz="2400" kern="0" dirty="0" smtClean="0">
                <a:solidFill>
                  <a:srgbClr val="FF0000"/>
                </a:solidFill>
              </a:rPr>
              <a:t> </a:t>
            </a:r>
            <a:r>
              <a:rPr lang="fr-FR" sz="2400" kern="0" dirty="0" err="1" smtClean="0">
                <a:solidFill>
                  <a:srgbClr val="FF0000"/>
                </a:solidFill>
              </a:rPr>
              <a:t>heterogeneties</a:t>
            </a:r>
            <a:r>
              <a:rPr lang="fr-FR" sz="2400" kern="0" dirty="0" smtClean="0">
                <a:solidFill>
                  <a:srgbClr val="FF0000"/>
                </a:solidFill>
              </a:rPr>
              <a:t>: </a:t>
            </a:r>
            <a:r>
              <a:rPr lang="fr-FR" sz="2400" kern="0" dirty="0" err="1" smtClean="0">
                <a:solidFill>
                  <a:srgbClr val="FF0000"/>
                </a:solidFill>
              </a:rPr>
              <a:t>dramatatic</a:t>
            </a:r>
            <a:r>
              <a:rPr lang="fr-FR" sz="2400" kern="0" dirty="0" smtClean="0">
                <a:solidFill>
                  <a:srgbClr val="FF0000"/>
                </a:solidFill>
              </a:rPr>
              <a:t> </a:t>
            </a:r>
            <a:r>
              <a:rPr lang="fr-FR" sz="2400" kern="0" dirty="0" err="1" smtClean="0">
                <a:solidFill>
                  <a:srgbClr val="FF0000"/>
                </a:solidFill>
              </a:rPr>
              <a:t>effects</a:t>
            </a:r>
            <a:r>
              <a:rPr lang="fr-FR" sz="2400" kern="0" dirty="0" smtClean="0">
                <a:solidFill>
                  <a:srgbClr val="FF0000"/>
                </a:solidFill>
              </a:rPr>
              <a:t> </a:t>
            </a:r>
            <a:r>
              <a:rPr lang="fr-FR" sz="2400" kern="0" dirty="0" err="1" smtClean="0">
                <a:solidFill>
                  <a:srgbClr val="FF0000"/>
                </a:solidFill>
              </a:rPr>
              <a:t>at</a:t>
            </a:r>
            <a:r>
              <a:rPr lang="fr-FR" sz="2400" kern="0" dirty="0" smtClean="0">
                <a:solidFill>
                  <a:srgbClr val="FF0000"/>
                </a:solidFill>
              </a:rPr>
              <a:t> all </a:t>
            </a:r>
            <a:r>
              <a:rPr lang="fr-FR" sz="2400" kern="0" dirty="0" err="1" smtClean="0">
                <a:solidFill>
                  <a:srgbClr val="FF0000"/>
                </a:solidFill>
              </a:rPr>
              <a:t>scales</a:t>
            </a:r>
            <a:endParaRPr lang="fr-FR" sz="2400" kern="0" dirty="0">
              <a:solidFill>
                <a:srgbClr val="FF0000"/>
              </a:solidFill>
            </a:endParaRPr>
          </a:p>
        </p:txBody>
      </p:sp>
      <p:pic>
        <p:nvPicPr>
          <p:cNvPr id="15" name="Picture 3" descr="D:\Expose\Workshop CECAM on brittle failure_Lausanne_11\Figures\Carte_3D_verre_b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3407" y="2330608"/>
            <a:ext cx="2978965" cy="2230241"/>
          </a:xfrm>
          <a:prstGeom prst="rect">
            <a:avLst/>
          </a:prstGeom>
          <a:noFill/>
        </p:spPr>
      </p:pic>
      <p:sp>
        <p:nvSpPr>
          <p:cNvPr id="17" name="Text Box 52"/>
          <p:cNvSpPr txBox="1">
            <a:spLocks noChangeArrowheads="1"/>
          </p:cNvSpPr>
          <p:nvPr/>
        </p:nvSpPr>
        <p:spPr bwMode="auto">
          <a:xfrm>
            <a:off x="1394210" y="1375978"/>
            <a:ext cx="50674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Large </a:t>
            </a:r>
            <a:r>
              <a:rPr lang="fr-FR" dirty="0" err="1" smtClean="0">
                <a:solidFill>
                  <a:srgbClr val="000000"/>
                </a:solidFill>
              </a:rPr>
              <a:t>scale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roughness</a:t>
            </a:r>
            <a:r>
              <a:rPr lang="fr-FR" dirty="0" smtClean="0">
                <a:solidFill>
                  <a:srgbClr val="000000"/>
                </a:solidFill>
              </a:rPr>
              <a:t> on </a:t>
            </a:r>
            <a:r>
              <a:rPr lang="fr-FR" dirty="0">
                <a:solidFill>
                  <a:srgbClr val="000000"/>
                </a:solidFill>
              </a:rPr>
              <a:t>fracture surfaces</a:t>
            </a:r>
          </a:p>
        </p:txBody>
      </p:sp>
      <p:pic>
        <p:nvPicPr>
          <p:cNvPr id="18" name="Picture 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4225" y="2394402"/>
            <a:ext cx="3029855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88"/>
          <p:cNvSpPr txBox="1">
            <a:spLocks noChangeArrowheads="1"/>
          </p:cNvSpPr>
          <p:nvPr/>
        </p:nvSpPr>
        <p:spPr bwMode="auto">
          <a:xfrm>
            <a:off x="5586782" y="1918014"/>
            <a:ext cx="198491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500" dirty="0" smtClean="0">
                <a:solidFill>
                  <a:srgbClr val="000000"/>
                </a:solidFill>
              </a:rPr>
              <a:t>Sandstone</a:t>
            </a:r>
            <a:endParaRPr lang="fr-FR" sz="1200" dirty="0" smtClean="0">
              <a:solidFill>
                <a:srgbClr val="000000"/>
              </a:solidFill>
            </a:endParaRPr>
          </a:p>
          <a:p>
            <a:pPr algn="ctr"/>
            <a:r>
              <a:rPr lang="fr-FR" sz="1200" dirty="0" smtClean="0">
                <a:solidFill>
                  <a:srgbClr val="000000"/>
                </a:solidFill>
              </a:rPr>
              <a:t>L. Ponson et al. PRE 07</a:t>
            </a:r>
            <a:endParaRPr lang="fr-FR" sz="1500" i="1" dirty="0">
              <a:solidFill>
                <a:srgbClr val="000000"/>
              </a:solidFill>
            </a:endParaRPr>
          </a:p>
        </p:txBody>
      </p:sp>
      <p:sp>
        <p:nvSpPr>
          <p:cNvPr id="25" name="ZoneTexte 88"/>
          <p:cNvSpPr txBox="1">
            <a:spLocks noChangeArrowheads="1"/>
          </p:cNvSpPr>
          <p:nvPr/>
        </p:nvSpPr>
        <p:spPr bwMode="auto">
          <a:xfrm>
            <a:off x="1728437" y="1932885"/>
            <a:ext cx="269859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500" dirty="0" err="1" smtClean="0">
                <a:solidFill>
                  <a:srgbClr val="000000"/>
                </a:solidFill>
              </a:rPr>
              <a:t>Silica</a:t>
            </a:r>
            <a:r>
              <a:rPr lang="fr-FR" sz="1500" dirty="0" smtClean="0">
                <a:solidFill>
                  <a:srgbClr val="000000"/>
                </a:solidFill>
              </a:rPr>
              <a:t> glass</a:t>
            </a:r>
          </a:p>
          <a:p>
            <a:pPr algn="ctr"/>
            <a:r>
              <a:rPr lang="fr-FR" sz="1200" dirty="0" smtClean="0">
                <a:solidFill>
                  <a:srgbClr val="000000"/>
                </a:solidFill>
              </a:rPr>
              <a:t>(</a:t>
            </a:r>
            <a:r>
              <a:rPr lang="fr-FR" sz="1200" dirty="0" err="1" smtClean="0">
                <a:solidFill>
                  <a:srgbClr val="000000"/>
                </a:solidFill>
              </a:rPr>
              <a:t>courtesy</a:t>
            </a:r>
            <a:r>
              <a:rPr lang="fr-FR" sz="1200" dirty="0" smtClean="0">
                <a:solidFill>
                  <a:srgbClr val="000000"/>
                </a:solidFill>
              </a:rPr>
              <a:t> of M. </a:t>
            </a:r>
            <a:r>
              <a:rPr lang="fr-FR" sz="1200" dirty="0" err="1" smtClean="0">
                <a:solidFill>
                  <a:srgbClr val="000000"/>
                </a:solidFill>
              </a:rPr>
              <a:t>Ciccotti</a:t>
            </a:r>
            <a:r>
              <a:rPr lang="fr-FR" sz="1200" dirty="0" smtClean="0">
                <a:solidFill>
                  <a:srgbClr val="000000"/>
                </a:solidFill>
              </a:rPr>
              <a:t> et al.)</a:t>
            </a:r>
            <a:endParaRPr lang="fr-FR" sz="1200" i="1" dirty="0">
              <a:solidFill>
                <a:srgbClr val="00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928510" y="3077726"/>
            <a:ext cx="274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.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668336" y="2059265"/>
            <a:ext cx="1542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solidFill>
                  <a:srgbClr val="FF0000"/>
                </a:solidFill>
              </a:rPr>
              <a:t>Scale</a:t>
            </a:r>
            <a:r>
              <a:rPr lang="fr-FR" sz="1200" dirty="0" smtClean="0">
                <a:solidFill>
                  <a:srgbClr val="FF0000"/>
                </a:solidFill>
              </a:rPr>
              <a:t> of </a:t>
            </a:r>
            <a:r>
              <a:rPr lang="fr-FR" sz="1200" dirty="0" err="1" smtClean="0">
                <a:solidFill>
                  <a:srgbClr val="FF0000"/>
                </a:solidFill>
              </a:rPr>
              <a:t>heterogeneities</a:t>
            </a:r>
            <a:r>
              <a:rPr lang="fr-FR" sz="1200" dirty="0" smtClean="0">
                <a:solidFill>
                  <a:srgbClr val="FF0000"/>
                </a:solidFill>
              </a:rPr>
              <a:t> in </a:t>
            </a:r>
            <a:r>
              <a:rPr lang="fr-FR" sz="1200" dirty="0" err="1" smtClean="0">
                <a:solidFill>
                  <a:srgbClr val="FF0000"/>
                </a:solidFill>
              </a:rPr>
              <a:t>sandstone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28" name="Line 33"/>
          <p:cNvSpPr>
            <a:spLocks noChangeShapeType="1"/>
          </p:cNvSpPr>
          <p:nvPr/>
        </p:nvSpPr>
        <p:spPr bwMode="auto">
          <a:xfrm flipH="1">
            <a:off x="8093230" y="2754351"/>
            <a:ext cx="281336" cy="4445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72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1"/>
          <p:cNvSpPr>
            <a:spLocks noChangeArrowheads="1"/>
          </p:cNvSpPr>
          <p:nvPr/>
        </p:nvSpPr>
        <p:spPr bwMode="auto">
          <a:xfrm>
            <a:off x="7240588" y="0"/>
            <a:ext cx="1882775" cy="614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Text Box 25"/>
          <p:cNvSpPr txBox="1">
            <a:spLocks noChangeArrowheads="1"/>
          </p:cNvSpPr>
          <p:nvPr/>
        </p:nvSpPr>
        <p:spPr bwMode="auto">
          <a:xfrm>
            <a:off x="862013" y="138113"/>
            <a:ext cx="74485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 crack tip as a magnifying glass of the material heterogeneities</a:t>
            </a:r>
            <a:endParaRPr lang="fr-FR" sz="2800" b="0" dirty="0">
              <a:solidFill>
                <a:srgbClr val="FF0000"/>
              </a:solidFill>
            </a:endParaRPr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40"/>
          <p:cNvSpPr>
            <a:spLocks noChangeArrowheads="1"/>
          </p:cNvSpPr>
          <p:nvPr/>
        </p:nvSpPr>
        <p:spPr bwMode="auto">
          <a:xfrm>
            <a:off x="1843088" y="2379663"/>
            <a:ext cx="300037" cy="9525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Oval 41"/>
          <p:cNvSpPr>
            <a:spLocks noChangeArrowheads="1"/>
          </p:cNvSpPr>
          <p:nvPr/>
        </p:nvSpPr>
        <p:spPr bwMode="auto">
          <a:xfrm flipV="1">
            <a:off x="2687638" y="2647950"/>
            <a:ext cx="300037" cy="4286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Oval 42"/>
          <p:cNvSpPr>
            <a:spLocks noChangeArrowheads="1"/>
          </p:cNvSpPr>
          <p:nvPr/>
        </p:nvSpPr>
        <p:spPr bwMode="auto">
          <a:xfrm flipV="1">
            <a:off x="2389188" y="2320925"/>
            <a:ext cx="300037" cy="4286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Oval 43"/>
          <p:cNvSpPr>
            <a:spLocks noChangeArrowheads="1"/>
          </p:cNvSpPr>
          <p:nvPr/>
        </p:nvSpPr>
        <p:spPr bwMode="auto">
          <a:xfrm flipV="1">
            <a:off x="1447800" y="1928813"/>
            <a:ext cx="80963" cy="193675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Oval 44"/>
          <p:cNvSpPr>
            <a:spLocks noChangeArrowheads="1"/>
          </p:cNvSpPr>
          <p:nvPr/>
        </p:nvSpPr>
        <p:spPr bwMode="auto">
          <a:xfrm flipV="1">
            <a:off x="2263775" y="2601913"/>
            <a:ext cx="80963" cy="193675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Oval 45"/>
          <p:cNvSpPr>
            <a:spLocks noChangeArrowheads="1"/>
          </p:cNvSpPr>
          <p:nvPr/>
        </p:nvSpPr>
        <p:spPr bwMode="auto">
          <a:xfrm flipV="1">
            <a:off x="2508250" y="3000375"/>
            <a:ext cx="109538" cy="12541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Oval 46"/>
          <p:cNvSpPr>
            <a:spLocks noChangeArrowheads="1"/>
          </p:cNvSpPr>
          <p:nvPr/>
        </p:nvSpPr>
        <p:spPr bwMode="auto">
          <a:xfrm flipV="1">
            <a:off x="2752725" y="3216275"/>
            <a:ext cx="246063" cy="5715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Oval 47"/>
          <p:cNvSpPr>
            <a:spLocks noChangeArrowheads="1"/>
          </p:cNvSpPr>
          <p:nvPr/>
        </p:nvSpPr>
        <p:spPr bwMode="auto">
          <a:xfrm flipV="1">
            <a:off x="3214688" y="2913063"/>
            <a:ext cx="246062" cy="112712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Oval 48"/>
          <p:cNvSpPr>
            <a:spLocks noChangeArrowheads="1"/>
          </p:cNvSpPr>
          <p:nvPr/>
        </p:nvSpPr>
        <p:spPr bwMode="auto">
          <a:xfrm flipV="1">
            <a:off x="1787525" y="3079750"/>
            <a:ext cx="123825" cy="3048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Oval 49"/>
          <p:cNvSpPr>
            <a:spLocks noChangeArrowheads="1"/>
          </p:cNvSpPr>
          <p:nvPr/>
        </p:nvSpPr>
        <p:spPr bwMode="auto">
          <a:xfrm flipV="1">
            <a:off x="2389188" y="3395663"/>
            <a:ext cx="123825" cy="3048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2" name="Oval 50"/>
          <p:cNvSpPr>
            <a:spLocks noChangeArrowheads="1"/>
          </p:cNvSpPr>
          <p:nvPr/>
        </p:nvSpPr>
        <p:spPr bwMode="auto">
          <a:xfrm flipV="1">
            <a:off x="1331913" y="3568700"/>
            <a:ext cx="396875" cy="46038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2755900" y="2006791"/>
            <a:ext cx="436563" cy="9526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" name="Groupe 49"/>
          <p:cNvGrpSpPr>
            <a:grpSpLocks/>
          </p:cNvGrpSpPr>
          <p:nvPr/>
        </p:nvGrpSpPr>
        <p:grpSpPr bwMode="auto">
          <a:xfrm>
            <a:off x="373063" y="1035050"/>
            <a:ext cx="3306762" cy="3496368"/>
            <a:chOff x="373544" y="1035051"/>
            <a:chExt cx="3306763" cy="3495678"/>
          </a:xfrm>
        </p:grpSpPr>
        <p:grpSp>
          <p:nvGrpSpPr>
            <p:cNvPr id="42" name="Group 35"/>
            <p:cNvGrpSpPr>
              <a:grpSpLocks/>
            </p:cNvGrpSpPr>
            <p:nvPr/>
          </p:nvGrpSpPr>
          <p:grpSpPr bwMode="auto">
            <a:xfrm>
              <a:off x="373544" y="1035051"/>
              <a:ext cx="3306763" cy="3495678"/>
              <a:chOff x="-57" y="738"/>
              <a:chExt cx="2083" cy="2202"/>
            </a:xfrm>
          </p:grpSpPr>
          <p:grpSp>
            <p:nvGrpSpPr>
              <p:cNvPr id="56" name="Group 2"/>
              <p:cNvGrpSpPr>
                <a:grpSpLocks/>
              </p:cNvGrpSpPr>
              <p:nvPr/>
            </p:nvGrpSpPr>
            <p:grpSpPr bwMode="auto">
              <a:xfrm>
                <a:off x="407" y="993"/>
                <a:ext cx="1468" cy="1734"/>
                <a:chOff x="335" y="813"/>
                <a:chExt cx="1468" cy="1734"/>
              </a:xfrm>
            </p:grpSpPr>
            <p:sp>
              <p:nvSpPr>
                <p:cNvPr id="63" name="Line 3"/>
                <p:cNvSpPr>
                  <a:spLocks noChangeShapeType="1"/>
                </p:cNvSpPr>
                <p:nvPr/>
              </p:nvSpPr>
              <p:spPr bwMode="auto">
                <a:xfrm>
                  <a:off x="1386" y="813"/>
                  <a:ext cx="1" cy="173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64" name="Line 4"/>
                <p:cNvSpPr>
                  <a:spLocks noChangeShapeType="1"/>
                </p:cNvSpPr>
                <p:nvPr/>
              </p:nvSpPr>
              <p:spPr bwMode="auto">
                <a:xfrm flipH="1">
                  <a:off x="1592" y="813"/>
                  <a:ext cx="2" cy="1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65" name="Line 5"/>
                <p:cNvSpPr>
                  <a:spLocks noChangeShapeType="1"/>
                </p:cNvSpPr>
                <p:nvPr/>
              </p:nvSpPr>
              <p:spPr bwMode="auto">
                <a:xfrm>
                  <a:off x="1802" y="813"/>
                  <a:ext cx="1" cy="173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66" name="Line 6"/>
                <p:cNvSpPr>
                  <a:spLocks noChangeShapeType="1"/>
                </p:cNvSpPr>
                <p:nvPr/>
              </p:nvSpPr>
              <p:spPr bwMode="auto">
                <a:xfrm>
                  <a:off x="748" y="814"/>
                  <a:ext cx="1" cy="173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67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954" y="814"/>
                  <a:ext cx="2" cy="1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68" name="Line 8"/>
                <p:cNvSpPr>
                  <a:spLocks noChangeShapeType="1"/>
                </p:cNvSpPr>
                <p:nvPr/>
              </p:nvSpPr>
              <p:spPr bwMode="auto">
                <a:xfrm>
                  <a:off x="1164" y="814"/>
                  <a:ext cx="1" cy="173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69" name="Line 9"/>
                <p:cNvSpPr>
                  <a:spLocks noChangeShapeType="1"/>
                </p:cNvSpPr>
                <p:nvPr/>
              </p:nvSpPr>
              <p:spPr bwMode="auto">
                <a:xfrm>
                  <a:off x="335" y="815"/>
                  <a:ext cx="1" cy="173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70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541" y="815"/>
                  <a:ext cx="2" cy="1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57" name="Text Box 26"/>
              <p:cNvSpPr txBox="1">
                <a:spLocks noChangeArrowheads="1"/>
              </p:cNvSpPr>
              <p:nvPr/>
            </p:nvSpPr>
            <p:spPr bwMode="auto">
              <a:xfrm>
                <a:off x="1004" y="738"/>
                <a:ext cx="282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fr-FR" sz="2200" b="0">
                    <a:solidFill>
                      <a:srgbClr val="000000"/>
                    </a:solidFill>
                    <a:latin typeface="Symbol" pitchFamily="18" charset="2"/>
                  </a:rPr>
                  <a:t>s</a:t>
                </a:r>
                <a:r>
                  <a:rPr lang="fr-FR" sz="2200" b="0" baseline="-25000">
                    <a:solidFill>
                      <a:srgbClr val="000000"/>
                    </a:solidFill>
                    <a:latin typeface="Symbol" pitchFamily="18" charset="2"/>
                  </a:rPr>
                  <a:t>0</a:t>
                </a:r>
                <a:endParaRPr lang="fr-FR" sz="2200" b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58" name="Rectangle 34"/>
              <p:cNvSpPr>
                <a:spLocks noChangeArrowheads="1"/>
              </p:cNvSpPr>
              <p:nvPr/>
            </p:nvSpPr>
            <p:spPr bwMode="auto">
              <a:xfrm>
                <a:off x="325" y="1719"/>
                <a:ext cx="644" cy="28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Freeform 27"/>
              <p:cNvSpPr>
                <a:spLocks/>
              </p:cNvSpPr>
              <p:nvPr/>
            </p:nvSpPr>
            <p:spPr bwMode="auto">
              <a:xfrm>
                <a:off x="285" y="1171"/>
                <a:ext cx="1741" cy="1364"/>
              </a:xfrm>
              <a:custGeom>
                <a:avLst/>
                <a:gdLst>
                  <a:gd name="T0" fmla="*/ 0 w 1717"/>
                  <a:gd name="T1" fmla="*/ 1 h 2392"/>
                  <a:gd name="T2" fmla="*/ 2204 w 1717"/>
                  <a:gd name="T3" fmla="*/ 1 h 2392"/>
                  <a:gd name="T4" fmla="*/ 2204 w 1717"/>
                  <a:gd name="T5" fmla="*/ 0 h 2392"/>
                  <a:gd name="T6" fmla="*/ 3 w 1717"/>
                  <a:gd name="T7" fmla="*/ 0 h 2392"/>
                  <a:gd name="T8" fmla="*/ 5 w 1717"/>
                  <a:gd name="T9" fmla="*/ 1 h 2392"/>
                  <a:gd name="T10" fmla="*/ 859 w 1717"/>
                  <a:gd name="T11" fmla="*/ 1 h 2392"/>
                  <a:gd name="T12" fmla="*/ 0 w 1717"/>
                  <a:gd name="T13" fmla="*/ 1 h 2392"/>
                  <a:gd name="T14" fmla="*/ 0 w 1717"/>
                  <a:gd name="T15" fmla="*/ 1 h 23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17"/>
                  <a:gd name="T25" fmla="*/ 0 h 2392"/>
                  <a:gd name="T26" fmla="*/ 1717 w 1717"/>
                  <a:gd name="T27" fmla="*/ 2392 h 23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17" h="2392">
                    <a:moveTo>
                      <a:pt x="0" y="2391"/>
                    </a:moveTo>
                    <a:lnTo>
                      <a:pt x="1717" y="2392"/>
                    </a:lnTo>
                    <a:lnTo>
                      <a:pt x="1717" y="0"/>
                    </a:lnTo>
                    <a:lnTo>
                      <a:pt x="3" y="0"/>
                    </a:lnTo>
                    <a:lnTo>
                      <a:pt x="5" y="1146"/>
                    </a:lnTo>
                    <a:lnTo>
                      <a:pt x="669" y="1196"/>
                    </a:lnTo>
                    <a:lnTo>
                      <a:pt x="0" y="1236"/>
                    </a:lnTo>
                    <a:lnTo>
                      <a:pt x="0" y="239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Line 28"/>
              <p:cNvSpPr>
                <a:spLocks noChangeShapeType="1"/>
              </p:cNvSpPr>
              <p:nvPr/>
            </p:nvSpPr>
            <p:spPr bwMode="auto">
              <a:xfrm>
                <a:off x="994" y="2061"/>
                <a:ext cx="1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Line 32"/>
              <p:cNvSpPr>
                <a:spLocks noChangeShapeType="1"/>
              </p:cNvSpPr>
              <p:nvPr/>
            </p:nvSpPr>
            <p:spPr bwMode="auto">
              <a:xfrm>
                <a:off x="-57" y="2063"/>
                <a:ext cx="1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Text Box 33"/>
              <p:cNvSpPr txBox="1">
                <a:spLocks noChangeArrowheads="1"/>
              </p:cNvSpPr>
              <p:nvPr/>
            </p:nvSpPr>
            <p:spPr bwMode="auto">
              <a:xfrm>
                <a:off x="1005" y="2671"/>
                <a:ext cx="282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fr-FR" sz="2200" b="0">
                    <a:solidFill>
                      <a:srgbClr val="000000"/>
                    </a:solidFill>
                    <a:latin typeface="Symbol" pitchFamily="18" charset="2"/>
                  </a:rPr>
                  <a:t>s</a:t>
                </a:r>
                <a:r>
                  <a:rPr lang="fr-FR" sz="2200" b="0" baseline="-25000">
                    <a:solidFill>
                      <a:srgbClr val="000000"/>
                    </a:solidFill>
                    <a:latin typeface="Symbol" pitchFamily="18" charset="2"/>
                  </a:rPr>
                  <a:t>0</a:t>
                </a:r>
                <a:endParaRPr lang="fr-FR" sz="2200" b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756382" y="2006600"/>
              <a:ext cx="436563" cy="952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1843570" y="2379663"/>
              <a:ext cx="300037" cy="952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 flipV="1">
              <a:off x="2688120" y="2647950"/>
              <a:ext cx="300037" cy="4286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42"/>
            <p:cNvSpPr>
              <a:spLocks noChangeArrowheads="1"/>
            </p:cNvSpPr>
            <p:nvPr/>
          </p:nvSpPr>
          <p:spPr bwMode="auto">
            <a:xfrm flipV="1">
              <a:off x="2389670" y="2320925"/>
              <a:ext cx="300037" cy="4286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 flipV="1">
              <a:off x="1448282" y="1928813"/>
              <a:ext cx="80963" cy="193675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 flipV="1">
              <a:off x="2264257" y="2601913"/>
              <a:ext cx="80963" cy="193675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 flipV="1">
              <a:off x="2508732" y="3000375"/>
              <a:ext cx="109538" cy="12541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 flipV="1">
              <a:off x="2753207" y="3216275"/>
              <a:ext cx="246063" cy="571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 flipV="1">
              <a:off x="3215170" y="2913063"/>
              <a:ext cx="246062" cy="112712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 flipV="1">
              <a:off x="1788007" y="3079750"/>
              <a:ext cx="123825" cy="30480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 flipV="1">
              <a:off x="2389670" y="3395663"/>
              <a:ext cx="123825" cy="30480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 flipV="1">
              <a:off x="1332395" y="3568700"/>
              <a:ext cx="396875" cy="4603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6649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1"/>
          <p:cNvSpPr>
            <a:spLocks noChangeArrowheads="1"/>
          </p:cNvSpPr>
          <p:nvPr/>
        </p:nvSpPr>
        <p:spPr bwMode="auto">
          <a:xfrm>
            <a:off x="7240588" y="0"/>
            <a:ext cx="1882775" cy="614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Text Box 13"/>
          <p:cNvSpPr txBox="1">
            <a:spLocks noChangeArrowheads="1"/>
          </p:cNvSpPr>
          <p:nvPr/>
        </p:nvSpPr>
        <p:spPr bwMode="auto">
          <a:xfrm rot="-5400000">
            <a:off x="4437063" y="2662237"/>
            <a:ext cx="8270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2400" b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fr-FR" sz="2400" b="0">
                <a:solidFill>
                  <a:srgbClr val="000000"/>
                </a:solidFill>
              </a:rPr>
              <a:t> (r)</a:t>
            </a:r>
          </a:p>
        </p:txBody>
      </p:sp>
      <p:sp>
        <p:nvSpPr>
          <p:cNvPr id="15364" name="Text Box 14"/>
          <p:cNvSpPr txBox="1">
            <a:spLocks noChangeArrowheads="1"/>
          </p:cNvSpPr>
          <p:nvPr/>
        </p:nvSpPr>
        <p:spPr bwMode="auto">
          <a:xfrm>
            <a:off x="7974013" y="3571875"/>
            <a:ext cx="33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2400" b="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15365" name="Freeform 16"/>
          <p:cNvSpPr>
            <a:spLocks/>
          </p:cNvSpPr>
          <p:nvPr/>
        </p:nvSpPr>
        <p:spPr bwMode="auto">
          <a:xfrm>
            <a:off x="5332413" y="1771650"/>
            <a:ext cx="2351087" cy="1976438"/>
          </a:xfrm>
          <a:custGeom>
            <a:avLst/>
            <a:gdLst>
              <a:gd name="T0" fmla="*/ 0 w 1156"/>
              <a:gd name="T1" fmla="*/ 0 h 1323"/>
              <a:gd name="T2" fmla="*/ 2147483647 w 1156"/>
              <a:gd name="T3" fmla="*/ 2147483647 h 1323"/>
              <a:gd name="T4" fmla="*/ 2147483647 w 1156"/>
              <a:gd name="T5" fmla="*/ 2147483647 h 1323"/>
              <a:gd name="T6" fmla="*/ 2147483647 w 1156"/>
              <a:gd name="T7" fmla="*/ 2147483647 h 1323"/>
              <a:gd name="T8" fmla="*/ 2147483647 w 1156"/>
              <a:gd name="T9" fmla="*/ 2147483647 h 1323"/>
              <a:gd name="T10" fmla="*/ 2147483647 w 1156"/>
              <a:gd name="T11" fmla="*/ 2147483647 h 1323"/>
              <a:gd name="T12" fmla="*/ 2147483647 w 1156"/>
              <a:gd name="T13" fmla="*/ 2147483647 h 13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56"/>
              <a:gd name="T22" fmla="*/ 0 h 1323"/>
              <a:gd name="T23" fmla="*/ 1156 w 1156"/>
              <a:gd name="T24" fmla="*/ 1323 h 13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56" h="1323">
                <a:moveTo>
                  <a:pt x="0" y="0"/>
                </a:moveTo>
                <a:cubicBezTo>
                  <a:pt x="26" y="177"/>
                  <a:pt x="52" y="355"/>
                  <a:pt x="90" y="499"/>
                </a:cubicBezTo>
                <a:cubicBezTo>
                  <a:pt x="128" y="643"/>
                  <a:pt x="174" y="764"/>
                  <a:pt x="227" y="862"/>
                </a:cubicBezTo>
                <a:cubicBezTo>
                  <a:pt x="280" y="960"/>
                  <a:pt x="325" y="1021"/>
                  <a:pt x="408" y="1089"/>
                </a:cubicBezTo>
                <a:cubicBezTo>
                  <a:pt x="491" y="1157"/>
                  <a:pt x="613" y="1232"/>
                  <a:pt x="726" y="1270"/>
                </a:cubicBezTo>
                <a:cubicBezTo>
                  <a:pt x="839" y="1308"/>
                  <a:pt x="1020" y="1307"/>
                  <a:pt x="1088" y="1315"/>
                </a:cubicBezTo>
                <a:cubicBezTo>
                  <a:pt x="1156" y="1323"/>
                  <a:pt x="1145" y="1319"/>
                  <a:pt x="1134" y="1315"/>
                </a:cubicBezTo>
              </a:path>
            </a:pathLst>
          </a:custGeom>
          <a:noFill/>
          <a:ln w="254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5187950" y="1987550"/>
            <a:ext cx="2708275" cy="1800225"/>
            <a:chOff x="2290" y="2296"/>
            <a:chExt cx="1452" cy="1724"/>
          </a:xfrm>
        </p:grpSpPr>
        <p:sp>
          <p:nvSpPr>
            <p:cNvPr id="15398" name="Line 21"/>
            <p:cNvSpPr>
              <a:spLocks noChangeShapeType="1"/>
            </p:cNvSpPr>
            <p:nvPr/>
          </p:nvSpPr>
          <p:spPr bwMode="auto">
            <a:xfrm>
              <a:off x="2290" y="2296"/>
              <a:ext cx="0" cy="1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99" name="Line 22"/>
            <p:cNvSpPr>
              <a:spLocks noChangeShapeType="1"/>
            </p:cNvSpPr>
            <p:nvPr/>
          </p:nvSpPr>
          <p:spPr bwMode="auto">
            <a:xfrm>
              <a:off x="2290" y="4020"/>
              <a:ext cx="14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367" name="Text Box 25"/>
          <p:cNvSpPr txBox="1">
            <a:spLocks noChangeArrowheads="1"/>
          </p:cNvSpPr>
          <p:nvPr/>
        </p:nvSpPr>
        <p:spPr bwMode="auto">
          <a:xfrm>
            <a:off x="862013" y="138113"/>
            <a:ext cx="74485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The crack tip as a magnifying glass of the material heterogeneities</a:t>
            </a:r>
            <a:endParaRPr lang="fr-FR" sz="2800" b="0">
              <a:solidFill>
                <a:srgbClr val="FF0000"/>
              </a:solidFill>
            </a:endParaRPr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ZoneTexte 108"/>
          <p:cNvSpPr txBox="1">
            <a:spLocks noChangeArrowheads="1"/>
          </p:cNvSpPr>
          <p:nvPr/>
        </p:nvSpPr>
        <p:spPr bwMode="auto">
          <a:xfrm>
            <a:off x="5773738" y="2046288"/>
            <a:ext cx="2278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>
                <a:solidFill>
                  <a:srgbClr val="000000"/>
                </a:solidFill>
              </a:rPr>
              <a:t>Stress fied diverges at the crack tip</a:t>
            </a:r>
          </a:p>
        </p:txBody>
      </p:sp>
      <p:sp>
        <p:nvSpPr>
          <p:cNvPr id="15372" name="Oval 40"/>
          <p:cNvSpPr>
            <a:spLocks noChangeArrowheads="1"/>
          </p:cNvSpPr>
          <p:nvPr/>
        </p:nvSpPr>
        <p:spPr bwMode="auto">
          <a:xfrm>
            <a:off x="1843088" y="2379663"/>
            <a:ext cx="300037" cy="9525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Oval 41"/>
          <p:cNvSpPr>
            <a:spLocks noChangeArrowheads="1"/>
          </p:cNvSpPr>
          <p:nvPr/>
        </p:nvSpPr>
        <p:spPr bwMode="auto">
          <a:xfrm flipV="1">
            <a:off x="2687638" y="2647950"/>
            <a:ext cx="300037" cy="4286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Oval 42"/>
          <p:cNvSpPr>
            <a:spLocks noChangeArrowheads="1"/>
          </p:cNvSpPr>
          <p:nvPr/>
        </p:nvSpPr>
        <p:spPr bwMode="auto">
          <a:xfrm flipV="1">
            <a:off x="2389188" y="2320925"/>
            <a:ext cx="300037" cy="4286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Oval 43"/>
          <p:cNvSpPr>
            <a:spLocks noChangeArrowheads="1"/>
          </p:cNvSpPr>
          <p:nvPr/>
        </p:nvSpPr>
        <p:spPr bwMode="auto">
          <a:xfrm flipV="1">
            <a:off x="1447800" y="1928813"/>
            <a:ext cx="80963" cy="193675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Oval 44"/>
          <p:cNvSpPr>
            <a:spLocks noChangeArrowheads="1"/>
          </p:cNvSpPr>
          <p:nvPr/>
        </p:nvSpPr>
        <p:spPr bwMode="auto">
          <a:xfrm flipV="1">
            <a:off x="2263775" y="2601913"/>
            <a:ext cx="80963" cy="193675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Oval 45"/>
          <p:cNvSpPr>
            <a:spLocks noChangeArrowheads="1"/>
          </p:cNvSpPr>
          <p:nvPr/>
        </p:nvSpPr>
        <p:spPr bwMode="auto">
          <a:xfrm flipV="1">
            <a:off x="2508250" y="3000375"/>
            <a:ext cx="109538" cy="12541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Oval 46"/>
          <p:cNvSpPr>
            <a:spLocks noChangeArrowheads="1"/>
          </p:cNvSpPr>
          <p:nvPr/>
        </p:nvSpPr>
        <p:spPr bwMode="auto">
          <a:xfrm flipV="1">
            <a:off x="2752725" y="3216275"/>
            <a:ext cx="246063" cy="5715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Oval 47"/>
          <p:cNvSpPr>
            <a:spLocks noChangeArrowheads="1"/>
          </p:cNvSpPr>
          <p:nvPr/>
        </p:nvSpPr>
        <p:spPr bwMode="auto">
          <a:xfrm flipV="1">
            <a:off x="3214688" y="2913063"/>
            <a:ext cx="246062" cy="112712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Oval 48"/>
          <p:cNvSpPr>
            <a:spLocks noChangeArrowheads="1"/>
          </p:cNvSpPr>
          <p:nvPr/>
        </p:nvSpPr>
        <p:spPr bwMode="auto">
          <a:xfrm flipV="1">
            <a:off x="1787525" y="3079750"/>
            <a:ext cx="123825" cy="3048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Oval 49"/>
          <p:cNvSpPr>
            <a:spLocks noChangeArrowheads="1"/>
          </p:cNvSpPr>
          <p:nvPr/>
        </p:nvSpPr>
        <p:spPr bwMode="auto">
          <a:xfrm flipV="1">
            <a:off x="2389188" y="3395663"/>
            <a:ext cx="123825" cy="3048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2" name="Oval 50"/>
          <p:cNvSpPr>
            <a:spLocks noChangeArrowheads="1"/>
          </p:cNvSpPr>
          <p:nvPr/>
        </p:nvSpPr>
        <p:spPr bwMode="auto">
          <a:xfrm flipV="1">
            <a:off x="1331913" y="3568700"/>
            <a:ext cx="396875" cy="46038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2755900" y="2006791"/>
            <a:ext cx="436563" cy="95269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" name="Groupe 49"/>
          <p:cNvGrpSpPr>
            <a:grpSpLocks/>
          </p:cNvGrpSpPr>
          <p:nvPr/>
        </p:nvGrpSpPr>
        <p:grpSpPr bwMode="auto">
          <a:xfrm>
            <a:off x="373063" y="1035050"/>
            <a:ext cx="3306762" cy="3924300"/>
            <a:chOff x="373544" y="1035051"/>
            <a:chExt cx="3306763" cy="3923525"/>
          </a:xfrm>
        </p:grpSpPr>
        <p:grpSp>
          <p:nvGrpSpPr>
            <p:cNvPr id="42" name="Group 35"/>
            <p:cNvGrpSpPr>
              <a:grpSpLocks/>
            </p:cNvGrpSpPr>
            <p:nvPr/>
          </p:nvGrpSpPr>
          <p:grpSpPr bwMode="auto">
            <a:xfrm>
              <a:off x="373544" y="1035051"/>
              <a:ext cx="3306763" cy="3495678"/>
              <a:chOff x="-57" y="738"/>
              <a:chExt cx="2083" cy="2202"/>
            </a:xfrm>
          </p:grpSpPr>
          <p:grpSp>
            <p:nvGrpSpPr>
              <p:cNvPr id="56" name="Group 2"/>
              <p:cNvGrpSpPr>
                <a:grpSpLocks/>
              </p:cNvGrpSpPr>
              <p:nvPr/>
            </p:nvGrpSpPr>
            <p:grpSpPr bwMode="auto">
              <a:xfrm>
                <a:off x="407" y="993"/>
                <a:ext cx="1468" cy="1734"/>
                <a:chOff x="335" y="813"/>
                <a:chExt cx="1468" cy="1734"/>
              </a:xfrm>
            </p:grpSpPr>
            <p:sp>
              <p:nvSpPr>
                <p:cNvPr id="63" name="Line 3"/>
                <p:cNvSpPr>
                  <a:spLocks noChangeShapeType="1"/>
                </p:cNvSpPr>
                <p:nvPr/>
              </p:nvSpPr>
              <p:spPr bwMode="auto">
                <a:xfrm>
                  <a:off x="1386" y="813"/>
                  <a:ext cx="1" cy="173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64" name="Line 4"/>
                <p:cNvSpPr>
                  <a:spLocks noChangeShapeType="1"/>
                </p:cNvSpPr>
                <p:nvPr/>
              </p:nvSpPr>
              <p:spPr bwMode="auto">
                <a:xfrm flipH="1">
                  <a:off x="1592" y="813"/>
                  <a:ext cx="2" cy="1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65" name="Line 5"/>
                <p:cNvSpPr>
                  <a:spLocks noChangeShapeType="1"/>
                </p:cNvSpPr>
                <p:nvPr/>
              </p:nvSpPr>
              <p:spPr bwMode="auto">
                <a:xfrm>
                  <a:off x="1802" y="813"/>
                  <a:ext cx="1" cy="173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66" name="Line 6"/>
                <p:cNvSpPr>
                  <a:spLocks noChangeShapeType="1"/>
                </p:cNvSpPr>
                <p:nvPr/>
              </p:nvSpPr>
              <p:spPr bwMode="auto">
                <a:xfrm>
                  <a:off x="748" y="814"/>
                  <a:ext cx="1" cy="173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67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954" y="814"/>
                  <a:ext cx="2" cy="1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68" name="Line 8"/>
                <p:cNvSpPr>
                  <a:spLocks noChangeShapeType="1"/>
                </p:cNvSpPr>
                <p:nvPr/>
              </p:nvSpPr>
              <p:spPr bwMode="auto">
                <a:xfrm>
                  <a:off x="1164" y="814"/>
                  <a:ext cx="1" cy="173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69" name="Line 9"/>
                <p:cNvSpPr>
                  <a:spLocks noChangeShapeType="1"/>
                </p:cNvSpPr>
                <p:nvPr/>
              </p:nvSpPr>
              <p:spPr bwMode="auto">
                <a:xfrm>
                  <a:off x="335" y="815"/>
                  <a:ext cx="1" cy="173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70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541" y="815"/>
                  <a:ext cx="2" cy="1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57" name="Text Box 26"/>
              <p:cNvSpPr txBox="1">
                <a:spLocks noChangeArrowheads="1"/>
              </p:cNvSpPr>
              <p:nvPr/>
            </p:nvSpPr>
            <p:spPr bwMode="auto">
              <a:xfrm>
                <a:off x="1004" y="738"/>
                <a:ext cx="282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fr-FR" sz="2200" b="0">
                    <a:solidFill>
                      <a:srgbClr val="000000"/>
                    </a:solidFill>
                    <a:latin typeface="Symbol" pitchFamily="18" charset="2"/>
                  </a:rPr>
                  <a:t>s</a:t>
                </a:r>
                <a:r>
                  <a:rPr lang="fr-FR" sz="2200" b="0" baseline="-25000">
                    <a:solidFill>
                      <a:srgbClr val="000000"/>
                    </a:solidFill>
                    <a:latin typeface="Symbol" pitchFamily="18" charset="2"/>
                  </a:rPr>
                  <a:t>0</a:t>
                </a:r>
                <a:endParaRPr lang="fr-FR" sz="2200" b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58" name="Rectangle 34"/>
              <p:cNvSpPr>
                <a:spLocks noChangeArrowheads="1"/>
              </p:cNvSpPr>
              <p:nvPr/>
            </p:nvSpPr>
            <p:spPr bwMode="auto">
              <a:xfrm>
                <a:off x="325" y="1719"/>
                <a:ext cx="644" cy="28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Freeform 27"/>
              <p:cNvSpPr>
                <a:spLocks/>
              </p:cNvSpPr>
              <p:nvPr/>
            </p:nvSpPr>
            <p:spPr bwMode="auto">
              <a:xfrm>
                <a:off x="285" y="1171"/>
                <a:ext cx="1741" cy="1364"/>
              </a:xfrm>
              <a:custGeom>
                <a:avLst/>
                <a:gdLst>
                  <a:gd name="T0" fmla="*/ 0 w 1717"/>
                  <a:gd name="T1" fmla="*/ 1 h 2392"/>
                  <a:gd name="T2" fmla="*/ 2204 w 1717"/>
                  <a:gd name="T3" fmla="*/ 1 h 2392"/>
                  <a:gd name="T4" fmla="*/ 2204 w 1717"/>
                  <a:gd name="T5" fmla="*/ 0 h 2392"/>
                  <a:gd name="T6" fmla="*/ 3 w 1717"/>
                  <a:gd name="T7" fmla="*/ 0 h 2392"/>
                  <a:gd name="T8" fmla="*/ 5 w 1717"/>
                  <a:gd name="T9" fmla="*/ 1 h 2392"/>
                  <a:gd name="T10" fmla="*/ 859 w 1717"/>
                  <a:gd name="T11" fmla="*/ 1 h 2392"/>
                  <a:gd name="T12" fmla="*/ 0 w 1717"/>
                  <a:gd name="T13" fmla="*/ 1 h 2392"/>
                  <a:gd name="T14" fmla="*/ 0 w 1717"/>
                  <a:gd name="T15" fmla="*/ 1 h 23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17"/>
                  <a:gd name="T25" fmla="*/ 0 h 2392"/>
                  <a:gd name="T26" fmla="*/ 1717 w 1717"/>
                  <a:gd name="T27" fmla="*/ 2392 h 23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17" h="2392">
                    <a:moveTo>
                      <a:pt x="0" y="2391"/>
                    </a:moveTo>
                    <a:lnTo>
                      <a:pt x="1717" y="2392"/>
                    </a:lnTo>
                    <a:lnTo>
                      <a:pt x="1717" y="0"/>
                    </a:lnTo>
                    <a:lnTo>
                      <a:pt x="3" y="0"/>
                    </a:lnTo>
                    <a:lnTo>
                      <a:pt x="5" y="1146"/>
                    </a:lnTo>
                    <a:lnTo>
                      <a:pt x="669" y="1196"/>
                    </a:lnTo>
                    <a:lnTo>
                      <a:pt x="0" y="1236"/>
                    </a:lnTo>
                    <a:lnTo>
                      <a:pt x="0" y="239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Line 28"/>
              <p:cNvSpPr>
                <a:spLocks noChangeShapeType="1"/>
              </p:cNvSpPr>
              <p:nvPr/>
            </p:nvSpPr>
            <p:spPr bwMode="auto">
              <a:xfrm>
                <a:off x="994" y="2061"/>
                <a:ext cx="1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Line 32"/>
              <p:cNvSpPr>
                <a:spLocks noChangeShapeType="1"/>
              </p:cNvSpPr>
              <p:nvPr/>
            </p:nvSpPr>
            <p:spPr bwMode="auto">
              <a:xfrm>
                <a:off x="-57" y="2063"/>
                <a:ext cx="1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Text Box 33"/>
              <p:cNvSpPr txBox="1">
                <a:spLocks noChangeArrowheads="1"/>
              </p:cNvSpPr>
              <p:nvPr/>
            </p:nvSpPr>
            <p:spPr bwMode="auto">
              <a:xfrm>
                <a:off x="1005" y="2671"/>
                <a:ext cx="282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fr-FR" sz="2200" b="0">
                    <a:solidFill>
                      <a:srgbClr val="000000"/>
                    </a:solidFill>
                    <a:latin typeface="Symbol" pitchFamily="18" charset="2"/>
                  </a:rPr>
                  <a:t>s</a:t>
                </a:r>
                <a:r>
                  <a:rPr lang="fr-FR" sz="2200" b="0" baseline="-25000">
                    <a:solidFill>
                      <a:srgbClr val="000000"/>
                    </a:solidFill>
                    <a:latin typeface="Symbol" pitchFamily="18" charset="2"/>
                  </a:rPr>
                  <a:t>0</a:t>
                </a:r>
                <a:endParaRPr lang="fr-FR" sz="2200" b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756382" y="2006600"/>
              <a:ext cx="436563" cy="952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1843570" y="2379663"/>
              <a:ext cx="300037" cy="952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 flipV="1">
              <a:off x="2688120" y="2647950"/>
              <a:ext cx="300037" cy="4286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42"/>
            <p:cNvSpPr>
              <a:spLocks noChangeArrowheads="1"/>
            </p:cNvSpPr>
            <p:nvPr/>
          </p:nvSpPr>
          <p:spPr bwMode="auto">
            <a:xfrm flipV="1">
              <a:off x="2389670" y="2320925"/>
              <a:ext cx="300037" cy="4286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 flipV="1">
              <a:off x="1448282" y="1928813"/>
              <a:ext cx="80963" cy="193675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 flipV="1">
              <a:off x="2264257" y="2601913"/>
              <a:ext cx="80963" cy="193675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 flipV="1">
              <a:off x="2508732" y="3000375"/>
              <a:ext cx="109538" cy="12541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 flipV="1">
              <a:off x="2753207" y="3216275"/>
              <a:ext cx="246063" cy="571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 flipV="1">
              <a:off x="3215170" y="2913063"/>
              <a:ext cx="246062" cy="112712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 flipV="1">
              <a:off x="1788007" y="3079750"/>
              <a:ext cx="123825" cy="30480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 flipV="1">
              <a:off x="2389670" y="3395663"/>
              <a:ext cx="123825" cy="30480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 flipV="1">
              <a:off x="1332395" y="3568700"/>
              <a:ext cx="396875" cy="4603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51"/>
            <p:cNvSpPr>
              <a:spLocks noChangeShapeType="1"/>
            </p:cNvSpPr>
            <p:nvPr/>
          </p:nvSpPr>
          <p:spPr bwMode="auto">
            <a:xfrm flipV="1">
              <a:off x="1223850" y="4955401"/>
              <a:ext cx="674688" cy="3175"/>
            </a:xfrm>
            <a:prstGeom prst="line">
              <a:avLst/>
            </a:prstGeom>
            <a:noFill/>
            <a:ln w="825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71" name="ZoneTexte 110"/>
          <p:cNvSpPr txBox="1">
            <a:spLocks noChangeArrowheads="1"/>
          </p:cNvSpPr>
          <p:nvPr/>
        </p:nvSpPr>
        <p:spPr bwMode="auto">
          <a:xfrm>
            <a:off x="2009775" y="4751388"/>
            <a:ext cx="60975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</a:rPr>
              <a:t>Macroscopic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response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depends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strongly</a:t>
            </a:r>
            <a:r>
              <a:rPr lang="fr-FR" dirty="0">
                <a:solidFill>
                  <a:srgbClr val="000000"/>
                </a:solidFill>
              </a:rPr>
              <a:t> on the </a:t>
            </a:r>
            <a:r>
              <a:rPr lang="fr-FR" dirty="0" err="1">
                <a:solidFill>
                  <a:srgbClr val="000000"/>
                </a:solidFill>
              </a:rPr>
              <a:t>material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properties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at</a:t>
            </a:r>
            <a:r>
              <a:rPr lang="fr-FR" dirty="0">
                <a:solidFill>
                  <a:srgbClr val="000000"/>
                </a:solidFill>
              </a:rPr>
              <a:t> the microstructure </a:t>
            </a:r>
            <a:r>
              <a:rPr lang="fr-FR" dirty="0" err="1">
                <a:solidFill>
                  <a:srgbClr val="000000"/>
                </a:solidFill>
              </a:rPr>
              <a:t>scale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52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1"/>
          <p:cNvSpPr>
            <a:spLocks noChangeArrowheads="1"/>
          </p:cNvSpPr>
          <p:nvPr/>
        </p:nvSpPr>
        <p:spPr bwMode="auto">
          <a:xfrm>
            <a:off x="7240588" y="0"/>
            <a:ext cx="1882775" cy="614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Text Box 13"/>
          <p:cNvSpPr txBox="1">
            <a:spLocks noChangeArrowheads="1"/>
          </p:cNvSpPr>
          <p:nvPr/>
        </p:nvSpPr>
        <p:spPr bwMode="auto">
          <a:xfrm rot="-5400000">
            <a:off x="4437063" y="2662237"/>
            <a:ext cx="8270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2400" b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fr-FR" sz="2400" b="0">
                <a:solidFill>
                  <a:srgbClr val="000000"/>
                </a:solidFill>
              </a:rPr>
              <a:t> (r)</a:t>
            </a:r>
          </a:p>
        </p:txBody>
      </p:sp>
      <p:sp>
        <p:nvSpPr>
          <p:cNvPr id="16387" name="Text Box 14"/>
          <p:cNvSpPr txBox="1">
            <a:spLocks noChangeArrowheads="1"/>
          </p:cNvSpPr>
          <p:nvPr/>
        </p:nvSpPr>
        <p:spPr bwMode="auto">
          <a:xfrm>
            <a:off x="7974013" y="3571875"/>
            <a:ext cx="33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2400" b="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16388" name="Freeform 16"/>
          <p:cNvSpPr>
            <a:spLocks/>
          </p:cNvSpPr>
          <p:nvPr/>
        </p:nvSpPr>
        <p:spPr bwMode="auto">
          <a:xfrm>
            <a:off x="5332413" y="1771650"/>
            <a:ext cx="2351087" cy="1976438"/>
          </a:xfrm>
          <a:custGeom>
            <a:avLst/>
            <a:gdLst>
              <a:gd name="T0" fmla="*/ 0 w 1156"/>
              <a:gd name="T1" fmla="*/ 0 h 1323"/>
              <a:gd name="T2" fmla="*/ 2147483647 w 1156"/>
              <a:gd name="T3" fmla="*/ 2147483647 h 1323"/>
              <a:gd name="T4" fmla="*/ 2147483647 w 1156"/>
              <a:gd name="T5" fmla="*/ 2147483647 h 1323"/>
              <a:gd name="T6" fmla="*/ 2147483647 w 1156"/>
              <a:gd name="T7" fmla="*/ 2147483647 h 1323"/>
              <a:gd name="T8" fmla="*/ 2147483647 w 1156"/>
              <a:gd name="T9" fmla="*/ 2147483647 h 1323"/>
              <a:gd name="T10" fmla="*/ 2147483647 w 1156"/>
              <a:gd name="T11" fmla="*/ 2147483647 h 1323"/>
              <a:gd name="T12" fmla="*/ 2147483647 w 1156"/>
              <a:gd name="T13" fmla="*/ 2147483647 h 13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56"/>
              <a:gd name="T22" fmla="*/ 0 h 1323"/>
              <a:gd name="T23" fmla="*/ 1156 w 1156"/>
              <a:gd name="T24" fmla="*/ 1323 h 13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56" h="1323">
                <a:moveTo>
                  <a:pt x="0" y="0"/>
                </a:moveTo>
                <a:cubicBezTo>
                  <a:pt x="26" y="177"/>
                  <a:pt x="52" y="355"/>
                  <a:pt x="90" y="499"/>
                </a:cubicBezTo>
                <a:cubicBezTo>
                  <a:pt x="128" y="643"/>
                  <a:pt x="174" y="764"/>
                  <a:pt x="227" y="862"/>
                </a:cubicBezTo>
                <a:cubicBezTo>
                  <a:pt x="280" y="960"/>
                  <a:pt x="325" y="1021"/>
                  <a:pt x="408" y="1089"/>
                </a:cubicBezTo>
                <a:cubicBezTo>
                  <a:pt x="491" y="1157"/>
                  <a:pt x="613" y="1232"/>
                  <a:pt x="726" y="1270"/>
                </a:cubicBezTo>
                <a:cubicBezTo>
                  <a:pt x="839" y="1308"/>
                  <a:pt x="1020" y="1307"/>
                  <a:pt x="1088" y="1315"/>
                </a:cubicBezTo>
                <a:cubicBezTo>
                  <a:pt x="1156" y="1323"/>
                  <a:pt x="1145" y="1319"/>
                  <a:pt x="1134" y="1315"/>
                </a:cubicBezTo>
              </a:path>
            </a:pathLst>
          </a:custGeom>
          <a:noFill/>
          <a:ln w="254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5187950" y="1987550"/>
            <a:ext cx="2708275" cy="1800225"/>
            <a:chOff x="2290" y="2296"/>
            <a:chExt cx="1452" cy="1724"/>
          </a:xfrm>
        </p:grpSpPr>
        <p:sp>
          <p:nvSpPr>
            <p:cNvPr id="16423" name="Line 21"/>
            <p:cNvSpPr>
              <a:spLocks noChangeShapeType="1"/>
            </p:cNvSpPr>
            <p:nvPr/>
          </p:nvSpPr>
          <p:spPr bwMode="auto">
            <a:xfrm>
              <a:off x="2290" y="2296"/>
              <a:ext cx="0" cy="1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424" name="Line 22"/>
            <p:cNvSpPr>
              <a:spLocks noChangeShapeType="1"/>
            </p:cNvSpPr>
            <p:nvPr/>
          </p:nvSpPr>
          <p:spPr bwMode="auto">
            <a:xfrm>
              <a:off x="2290" y="4020"/>
              <a:ext cx="14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390" name="ZoneTexte 108"/>
          <p:cNvSpPr txBox="1">
            <a:spLocks noChangeArrowheads="1"/>
          </p:cNvSpPr>
          <p:nvPr/>
        </p:nvSpPr>
        <p:spPr bwMode="auto">
          <a:xfrm>
            <a:off x="5773738" y="2046288"/>
            <a:ext cx="2278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>
                <a:solidFill>
                  <a:srgbClr val="000000"/>
                </a:solidFill>
              </a:rPr>
              <a:t>Stress fied diverges at the crack tip</a:t>
            </a:r>
          </a:p>
        </p:txBody>
      </p:sp>
      <p:grpSp>
        <p:nvGrpSpPr>
          <p:cNvPr id="3" name="Groupe 49"/>
          <p:cNvGrpSpPr>
            <a:grpSpLocks/>
          </p:cNvGrpSpPr>
          <p:nvPr/>
        </p:nvGrpSpPr>
        <p:grpSpPr bwMode="auto">
          <a:xfrm>
            <a:off x="373063" y="1035050"/>
            <a:ext cx="3306762" cy="3921124"/>
            <a:chOff x="373544" y="1035051"/>
            <a:chExt cx="3306763" cy="3920350"/>
          </a:xfrm>
        </p:grpSpPr>
        <p:grpSp>
          <p:nvGrpSpPr>
            <p:cNvPr id="4" name="Group 35"/>
            <p:cNvGrpSpPr>
              <a:grpSpLocks/>
            </p:cNvGrpSpPr>
            <p:nvPr/>
          </p:nvGrpSpPr>
          <p:grpSpPr bwMode="auto">
            <a:xfrm>
              <a:off x="373544" y="1035051"/>
              <a:ext cx="3306763" cy="3495678"/>
              <a:chOff x="-57" y="738"/>
              <a:chExt cx="2083" cy="2202"/>
            </a:xfrm>
          </p:grpSpPr>
          <p:grpSp>
            <p:nvGrpSpPr>
              <p:cNvPr id="5" name="Group 2"/>
              <p:cNvGrpSpPr>
                <a:grpSpLocks/>
              </p:cNvGrpSpPr>
              <p:nvPr/>
            </p:nvGrpSpPr>
            <p:grpSpPr bwMode="auto">
              <a:xfrm>
                <a:off x="407" y="993"/>
                <a:ext cx="1468" cy="1734"/>
                <a:chOff x="335" y="813"/>
                <a:chExt cx="1468" cy="1734"/>
              </a:xfrm>
            </p:grpSpPr>
            <p:sp>
              <p:nvSpPr>
                <p:cNvPr id="16415" name="Line 3"/>
                <p:cNvSpPr>
                  <a:spLocks noChangeShapeType="1"/>
                </p:cNvSpPr>
                <p:nvPr/>
              </p:nvSpPr>
              <p:spPr bwMode="auto">
                <a:xfrm>
                  <a:off x="1386" y="813"/>
                  <a:ext cx="1" cy="173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6" name="Line 4"/>
                <p:cNvSpPr>
                  <a:spLocks noChangeShapeType="1"/>
                </p:cNvSpPr>
                <p:nvPr/>
              </p:nvSpPr>
              <p:spPr bwMode="auto">
                <a:xfrm flipH="1">
                  <a:off x="1592" y="813"/>
                  <a:ext cx="2" cy="1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7" name="Line 5"/>
                <p:cNvSpPr>
                  <a:spLocks noChangeShapeType="1"/>
                </p:cNvSpPr>
                <p:nvPr/>
              </p:nvSpPr>
              <p:spPr bwMode="auto">
                <a:xfrm>
                  <a:off x="1802" y="813"/>
                  <a:ext cx="1" cy="173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8" name="Line 6"/>
                <p:cNvSpPr>
                  <a:spLocks noChangeShapeType="1"/>
                </p:cNvSpPr>
                <p:nvPr/>
              </p:nvSpPr>
              <p:spPr bwMode="auto">
                <a:xfrm>
                  <a:off x="748" y="814"/>
                  <a:ext cx="1" cy="173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9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954" y="814"/>
                  <a:ext cx="2" cy="1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20" name="Line 8"/>
                <p:cNvSpPr>
                  <a:spLocks noChangeShapeType="1"/>
                </p:cNvSpPr>
                <p:nvPr/>
              </p:nvSpPr>
              <p:spPr bwMode="auto">
                <a:xfrm>
                  <a:off x="1164" y="814"/>
                  <a:ext cx="1" cy="173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21" name="Line 9"/>
                <p:cNvSpPr>
                  <a:spLocks noChangeShapeType="1"/>
                </p:cNvSpPr>
                <p:nvPr/>
              </p:nvSpPr>
              <p:spPr bwMode="auto">
                <a:xfrm>
                  <a:off x="335" y="815"/>
                  <a:ext cx="1" cy="173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2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541" y="815"/>
                  <a:ext cx="2" cy="1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6409" name="Text Box 26"/>
              <p:cNvSpPr txBox="1">
                <a:spLocks noChangeArrowheads="1"/>
              </p:cNvSpPr>
              <p:nvPr/>
            </p:nvSpPr>
            <p:spPr bwMode="auto">
              <a:xfrm>
                <a:off x="1004" y="738"/>
                <a:ext cx="282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fr-FR" sz="2200" b="0">
                    <a:solidFill>
                      <a:srgbClr val="000000"/>
                    </a:solidFill>
                    <a:latin typeface="Symbol" pitchFamily="18" charset="2"/>
                  </a:rPr>
                  <a:t>s</a:t>
                </a:r>
                <a:r>
                  <a:rPr lang="fr-FR" sz="2200" b="0" baseline="-25000">
                    <a:solidFill>
                      <a:srgbClr val="000000"/>
                    </a:solidFill>
                    <a:latin typeface="Symbol" pitchFamily="18" charset="2"/>
                  </a:rPr>
                  <a:t>0</a:t>
                </a:r>
                <a:endParaRPr lang="fr-FR" sz="2200" b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16410" name="Rectangle 34"/>
              <p:cNvSpPr>
                <a:spLocks noChangeArrowheads="1"/>
              </p:cNvSpPr>
              <p:nvPr/>
            </p:nvSpPr>
            <p:spPr bwMode="auto">
              <a:xfrm>
                <a:off x="325" y="1719"/>
                <a:ext cx="644" cy="28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11" name="Freeform 27"/>
              <p:cNvSpPr>
                <a:spLocks/>
              </p:cNvSpPr>
              <p:nvPr/>
            </p:nvSpPr>
            <p:spPr bwMode="auto">
              <a:xfrm>
                <a:off x="285" y="1171"/>
                <a:ext cx="1741" cy="1364"/>
              </a:xfrm>
              <a:custGeom>
                <a:avLst/>
                <a:gdLst>
                  <a:gd name="T0" fmla="*/ 0 w 1717"/>
                  <a:gd name="T1" fmla="*/ 1 h 2392"/>
                  <a:gd name="T2" fmla="*/ 2204 w 1717"/>
                  <a:gd name="T3" fmla="*/ 1 h 2392"/>
                  <a:gd name="T4" fmla="*/ 2204 w 1717"/>
                  <a:gd name="T5" fmla="*/ 0 h 2392"/>
                  <a:gd name="T6" fmla="*/ 3 w 1717"/>
                  <a:gd name="T7" fmla="*/ 0 h 2392"/>
                  <a:gd name="T8" fmla="*/ 5 w 1717"/>
                  <a:gd name="T9" fmla="*/ 1 h 2392"/>
                  <a:gd name="T10" fmla="*/ 859 w 1717"/>
                  <a:gd name="T11" fmla="*/ 1 h 2392"/>
                  <a:gd name="T12" fmla="*/ 0 w 1717"/>
                  <a:gd name="T13" fmla="*/ 1 h 2392"/>
                  <a:gd name="T14" fmla="*/ 0 w 1717"/>
                  <a:gd name="T15" fmla="*/ 1 h 23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17"/>
                  <a:gd name="T25" fmla="*/ 0 h 2392"/>
                  <a:gd name="T26" fmla="*/ 1717 w 1717"/>
                  <a:gd name="T27" fmla="*/ 2392 h 23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17" h="2392">
                    <a:moveTo>
                      <a:pt x="0" y="2391"/>
                    </a:moveTo>
                    <a:lnTo>
                      <a:pt x="1717" y="2392"/>
                    </a:lnTo>
                    <a:lnTo>
                      <a:pt x="1717" y="0"/>
                    </a:lnTo>
                    <a:lnTo>
                      <a:pt x="3" y="0"/>
                    </a:lnTo>
                    <a:lnTo>
                      <a:pt x="5" y="1146"/>
                    </a:lnTo>
                    <a:lnTo>
                      <a:pt x="669" y="1196"/>
                    </a:lnTo>
                    <a:lnTo>
                      <a:pt x="0" y="1236"/>
                    </a:lnTo>
                    <a:lnTo>
                      <a:pt x="0" y="239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412" name="Line 28"/>
              <p:cNvSpPr>
                <a:spLocks noChangeShapeType="1"/>
              </p:cNvSpPr>
              <p:nvPr/>
            </p:nvSpPr>
            <p:spPr bwMode="auto">
              <a:xfrm>
                <a:off x="994" y="2061"/>
                <a:ext cx="1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413" name="Line 32"/>
              <p:cNvSpPr>
                <a:spLocks noChangeShapeType="1"/>
              </p:cNvSpPr>
              <p:nvPr/>
            </p:nvSpPr>
            <p:spPr bwMode="auto">
              <a:xfrm>
                <a:off x="-57" y="2063"/>
                <a:ext cx="1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414" name="Text Box 33"/>
              <p:cNvSpPr txBox="1">
                <a:spLocks noChangeArrowheads="1"/>
              </p:cNvSpPr>
              <p:nvPr/>
            </p:nvSpPr>
            <p:spPr bwMode="auto">
              <a:xfrm>
                <a:off x="1005" y="2671"/>
                <a:ext cx="282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fr-FR" sz="2200" b="0">
                    <a:solidFill>
                      <a:srgbClr val="000000"/>
                    </a:solidFill>
                    <a:latin typeface="Symbol" pitchFamily="18" charset="2"/>
                  </a:rPr>
                  <a:t>s</a:t>
                </a:r>
                <a:r>
                  <a:rPr lang="fr-FR" sz="2200" b="0" baseline="-25000">
                    <a:solidFill>
                      <a:srgbClr val="000000"/>
                    </a:solidFill>
                    <a:latin typeface="Symbol" pitchFamily="18" charset="2"/>
                  </a:rPr>
                  <a:t>0</a:t>
                </a:r>
                <a:endParaRPr lang="fr-FR" sz="2200" b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p:grpSp>
        <p:sp>
          <p:nvSpPr>
            <p:cNvPr id="16395" name="Oval 39"/>
            <p:cNvSpPr>
              <a:spLocks noChangeArrowheads="1"/>
            </p:cNvSpPr>
            <p:nvPr/>
          </p:nvSpPr>
          <p:spPr bwMode="auto">
            <a:xfrm>
              <a:off x="2756382" y="2006600"/>
              <a:ext cx="436563" cy="952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6" name="Oval 40"/>
            <p:cNvSpPr>
              <a:spLocks noChangeArrowheads="1"/>
            </p:cNvSpPr>
            <p:nvPr/>
          </p:nvSpPr>
          <p:spPr bwMode="auto">
            <a:xfrm>
              <a:off x="1843570" y="2379663"/>
              <a:ext cx="300037" cy="952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7" name="Oval 41"/>
            <p:cNvSpPr>
              <a:spLocks noChangeArrowheads="1"/>
            </p:cNvSpPr>
            <p:nvPr/>
          </p:nvSpPr>
          <p:spPr bwMode="auto">
            <a:xfrm flipV="1">
              <a:off x="2688120" y="2647950"/>
              <a:ext cx="300037" cy="4286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8" name="Oval 42"/>
            <p:cNvSpPr>
              <a:spLocks noChangeArrowheads="1"/>
            </p:cNvSpPr>
            <p:nvPr/>
          </p:nvSpPr>
          <p:spPr bwMode="auto">
            <a:xfrm flipV="1">
              <a:off x="2389670" y="2320925"/>
              <a:ext cx="300037" cy="4286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9" name="Oval 43"/>
            <p:cNvSpPr>
              <a:spLocks noChangeArrowheads="1"/>
            </p:cNvSpPr>
            <p:nvPr/>
          </p:nvSpPr>
          <p:spPr bwMode="auto">
            <a:xfrm flipV="1">
              <a:off x="1448282" y="1928813"/>
              <a:ext cx="80963" cy="193675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0" name="Oval 44"/>
            <p:cNvSpPr>
              <a:spLocks noChangeArrowheads="1"/>
            </p:cNvSpPr>
            <p:nvPr/>
          </p:nvSpPr>
          <p:spPr bwMode="auto">
            <a:xfrm flipV="1">
              <a:off x="2264257" y="2601913"/>
              <a:ext cx="80963" cy="193675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1" name="Oval 45"/>
            <p:cNvSpPr>
              <a:spLocks noChangeArrowheads="1"/>
            </p:cNvSpPr>
            <p:nvPr/>
          </p:nvSpPr>
          <p:spPr bwMode="auto">
            <a:xfrm flipV="1">
              <a:off x="2508732" y="3000375"/>
              <a:ext cx="109538" cy="125413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2" name="Oval 46"/>
            <p:cNvSpPr>
              <a:spLocks noChangeArrowheads="1"/>
            </p:cNvSpPr>
            <p:nvPr/>
          </p:nvSpPr>
          <p:spPr bwMode="auto">
            <a:xfrm flipV="1">
              <a:off x="2753207" y="3216275"/>
              <a:ext cx="246063" cy="571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Oval 47"/>
            <p:cNvSpPr>
              <a:spLocks noChangeArrowheads="1"/>
            </p:cNvSpPr>
            <p:nvPr/>
          </p:nvSpPr>
          <p:spPr bwMode="auto">
            <a:xfrm flipV="1">
              <a:off x="3215170" y="2913063"/>
              <a:ext cx="246062" cy="112712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4" name="Oval 48"/>
            <p:cNvSpPr>
              <a:spLocks noChangeArrowheads="1"/>
            </p:cNvSpPr>
            <p:nvPr/>
          </p:nvSpPr>
          <p:spPr bwMode="auto">
            <a:xfrm flipV="1">
              <a:off x="1788007" y="3079750"/>
              <a:ext cx="123825" cy="30480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5" name="Oval 49"/>
            <p:cNvSpPr>
              <a:spLocks noChangeArrowheads="1"/>
            </p:cNvSpPr>
            <p:nvPr/>
          </p:nvSpPr>
          <p:spPr bwMode="auto">
            <a:xfrm flipV="1">
              <a:off x="2389670" y="3395663"/>
              <a:ext cx="123825" cy="30480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6" name="Oval 50"/>
            <p:cNvSpPr>
              <a:spLocks noChangeArrowheads="1"/>
            </p:cNvSpPr>
            <p:nvPr/>
          </p:nvSpPr>
          <p:spPr bwMode="auto">
            <a:xfrm flipV="1">
              <a:off x="1332395" y="3568700"/>
              <a:ext cx="396875" cy="4603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7" name="Line 51"/>
            <p:cNvSpPr>
              <a:spLocks noChangeShapeType="1"/>
            </p:cNvSpPr>
            <p:nvPr/>
          </p:nvSpPr>
          <p:spPr bwMode="auto">
            <a:xfrm flipV="1">
              <a:off x="1223850" y="4955401"/>
              <a:ext cx="674688" cy="0"/>
            </a:xfrm>
            <a:prstGeom prst="line">
              <a:avLst/>
            </a:prstGeom>
            <a:noFill/>
            <a:ln w="825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392" name="ZoneTexte 110"/>
          <p:cNvSpPr txBox="1">
            <a:spLocks noChangeArrowheads="1"/>
          </p:cNvSpPr>
          <p:nvPr/>
        </p:nvSpPr>
        <p:spPr bwMode="auto">
          <a:xfrm>
            <a:off x="2009775" y="4751388"/>
            <a:ext cx="60975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solidFill>
                  <a:srgbClr val="000000"/>
                </a:solidFill>
              </a:rPr>
              <a:t>Macroscopic response depends strongly on the material properties at the microstructure scale</a:t>
            </a:r>
          </a:p>
        </p:txBody>
      </p:sp>
      <p:sp>
        <p:nvSpPr>
          <p:cNvPr id="16393" name="Text Box 25"/>
          <p:cNvSpPr txBox="1">
            <a:spLocks noChangeArrowheads="1"/>
          </p:cNvSpPr>
          <p:nvPr/>
        </p:nvSpPr>
        <p:spPr bwMode="auto">
          <a:xfrm>
            <a:off x="862013" y="138113"/>
            <a:ext cx="74485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The crack tip as a magnifying glass of the material heterogeneities</a:t>
            </a:r>
            <a:endParaRPr lang="fr-FR" sz="2800" b="0">
              <a:solidFill>
                <a:srgbClr val="FF0000"/>
              </a:solidFill>
            </a:endParaRPr>
          </a:p>
        </p:txBody>
      </p:sp>
      <p:sp>
        <p:nvSpPr>
          <p:cNvPr id="43" name="Line 33"/>
          <p:cNvSpPr>
            <a:spLocks noChangeShapeType="1"/>
          </p:cNvSpPr>
          <p:nvPr/>
        </p:nvSpPr>
        <p:spPr bwMode="auto">
          <a:xfrm flipV="1">
            <a:off x="2022475" y="5930939"/>
            <a:ext cx="5397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ZoneTexte 110"/>
          <p:cNvSpPr txBox="1">
            <a:spLocks noChangeArrowheads="1"/>
          </p:cNvSpPr>
          <p:nvPr/>
        </p:nvSpPr>
        <p:spPr bwMode="auto">
          <a:xfrm>
            <a:off x="2601913" y="5726393"/>
            <a:ext cx="50688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>
                <a:solidFill>
                  <a:srgbClr val="000000"/>
                </a:solidFill>
              </a:rPr>
              <a:t>Opens the door to microstructure design in order to achieve improved failure properties</a:t>
            </a:r>
          </a:p>
        </p:txBody>
      </p:sp>
    </p:spTree>
    <p:extLst>
      <p:ext uri="{BB962C8B-B14F-4D97-AF65-F5344CB8AC3E}">
        <p14:creationId xmlns:p14="http://schemas.microsoft.com/office/powerpoint/2010/main" val="2178162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51"/>
          <p:cNvSpPr>
            <a:spLocks noChangeArrowheads="1"/>
          </p:cNvSpPr>
          <p:nvPr/>
        </p:nvSpPr>
        <p:spPr bwMode="auto">
          <a:xfrm>
            <a:off x="7240588" y="0"/>
            <a:ext cx="1882775" cy="614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03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3076575"/>
            <a:ext cx="382905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331913" y="1022350"/>
            <a:ext cx="664368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>
                <a:solidFill>
                  <a:srgbClr val="FF0000"/>
                </a:solidFill>
              </a:rPr>
              <a:t>What are the effects of heterogeneities on the propagation of a crack?</a:t>
            </a:r>
          </a:p>
        </p:txBody>
      </p:sp>
      <p:grpSp>
        <p:nvGrpSpPr>
          <p:cNvPr id="25605" name="Group 18"/>
          <p:cNvGrpSpPr>
            <a:grpSpLocks/>
          </p:cNvGrpSpPr>
          <p:nvPr/>
        </p:nvGrpSpPr>
        <p:grpSpPr bwMode="auto">
          <a:xfrm>
            <a:off x="1042988" y="4064000"/>
            <a:ext cx="2554287" cy="2232025"/>
            <a:chOff x="295" y="1570"/>
            <a:chExt cx="2256" cy="1968"/>
          </a:xfrm>
        </p:grpSpPr>
        <p:grpSp>
          <p:nvGrpSpPr>
            <p:cNvPr id="25623" name="Group 19"/>
            <p:cNvGrpSpPr>
              <a:grpSpLocks/>
            </p:cNvGrpSpPr>
            <p:nvPr/>
          </p:nvGrpSpPr>
          <p:grpSpPr bwMode="auto">
            <a:xfrm>
              <a:off x="295" y="1570"/>
              <a:ext cx="2256" cy="1968"/>
              <a:chOff x="204" y="890"/>
              <a:chExt cx="2256" cy="1968"/>
            </a:xfrm>
          </p:grpSpPr>
          <p:grpSp>
            <p:nvGrpSpPr>
              <p:cNvPr id="25625" name="Group 28"/>
              <p:cNvGrpSpPr>
                <a:grpSpLocks/>
              </p:cNvGrpSpPr>
              <p:nvPr/>
            </p:nvGrpSpPr>
            <p:grpSpPr bwMode="auto">
              <a:xfrm>
                <a:off x="204" y="890"/>
                <a:ext cx="2256" cy="1968"/>
                <a:chOff x="200" y="896"/>
                <a:chExt cx="2256" cy="1968"/>
              </a:xfrm>
            </p:grpSpPr>
            <p:sp>
              <p:nvSpPr>
                <p:cNvPr id="25627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776" y="2240"/>
                  <a:ext cx="168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628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200" y="2240"/>
                  <a:ext cx="5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629" name="Line 31"/>
                <p:cNvSpPr>
                  <a:spLocks noChangeShapeType="1"/>
                </p:cNvSpPr>
                <p:nvPr/>
              </p:nvSpPr>
              <p:spPr bwMode="auto">
                <a:xfrm>
                  <a:off x="776" y="896"/>
                  <a:ext cx="0" cy="6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630" name="AutoShape 32"/>
                <p:cNvSpPr>
                  <a:spLocks noChangeArrowheads="1"/>
                </p:cNvSpPr>
                <p:nvPr/>
              </p:nvSpPr>
              <p:spPr bwMode="auto">
                <a:xfrm>
                  <a:off x="200" y="896"/>
                  <a:ext cx="2256" cy="624"/>
                </a:xfrm>
                <a:prstGeom prst="parallelogram">
                  <a:avLst>
                    <a:gd name="adj" fmla="val 90385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31" name="Line 33"/>
                <p:cNvSpPr>
                  <a:spLocks noChangeShapeType="1"/>
                </p:cNvSpPr>
                <p:nvPr/>
              </p:nvSpPr>
              <p:spPr bwMode="auto">
                <a:xfrm>
                  <a:off x="1880" y="1520"/>
                  <a:ext cx="0" cy="13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632" name="Line 34"/>
                <p:cNvSpPr>
                  <a:spLocks noChangeShapeType="1"/>
                </p:cNvSpPr>
                <p:nvPr/>
              </p:nvSpPr>
              <p:spPr bwMode="auto">
                <a:xfrm>
                  <a:off x="2448" y="896"/>
                  <a:ext cx="0" cy="13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633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1880" y="2240"/>
                  <a:ext cx="5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634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200" y="2864"/>
                  <a:ext cx="168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635" name="Line 37"/>
                <p:cNvSpPr>
                  <a:spLocks noChangeShapeType="1"/>
                </p:cNvSpPr>
                <p:nvPr/>
              </p:nvSpPr>
              <p:spPr bwMode="auto">
                <a:xfrm>
                  <a:off x="200" y="2240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636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200" y="1664"/>
                  <a:ext cx="576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637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00" y="1568"/>
                  <a:ext cx="576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5626" name="Line 43"/>
              <p:cNvSpPr>
                <a:spLocks noChangeShapeType="1"/>
              </p:cNvSpPr>
              <p:nvPr/>
            </p:nvSpPr>
            <p:spPr bwMode="auto">
              <a:xfrm>
                <a:off x="204" y="1525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5624" name="Line 44"/>
            <p:cNvSpPr>
              <a:spLocks noChangeShapeType="1"/>
            </p:cNvSpPr>
            <p:nvPr/>
          </p:nvSpPr>
          <p:spPr bwMode="auto">
            <a:xfrm>
              <a:off x="884" y="284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5606" name="Line 45"/>
          <p:cNvSpPr>
            <a:spLocks noChangeShapeType="1"/>
          </p:cNvSpPr>
          <p:nvPr/>
        </p:nvSpPr>
        <p:spPr bwMode="auto">
          <a:xfrm flipH="1">
            <a:off x="862013" y="6297613"/>
            <a:ext cx="176212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07" name="Text Box 46"/>
          <p:cNvSpPr txBox="1">
            <a:spLocks noChangeArrowheads="1"/>
          </p:cNvSpPr>
          <p:nvPr/>
        </p:nvSpPr>
        <p:spPr bwMode="auto">
          <a:xfrm>
            <a:off x="712788" y="57562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z</a:t>
            </a:r>
            <a:endParaRPr lang="fr-FR" b="0">
              <a:solidFill>
                <a:srgbClr val="0066FF"/>
              </a:solidFill>
            </a:endParaRPr>
          </a:p>
        </p:txBody>
      </p:sp>
      <p:sp>
        <p:nvSpPr>
          <p:cNvPr id="25608" name="Line 47"/>
          <p:cNvSpPr>
            <a:spLocks noChangeShapeType="1"/>
          </p:cNvSpPr>
          <p:nvPr/>
        </p:nvSpPr>
        <p:spPr bwMode="auto">
          <a:xfrm>
            <a:off x="2873375" y="6291263"/>
            <a:ext cx="463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09" name="Text Box 48"/>
          <p:cNvSpPr txBox="1">
            <a:spLocks noChangeArrowheads="1"/>
          </p:cNvSpPr>
          <p:nvPr/>
        </p:nvSpPr>
        <p:spPr bwMode="auto">
          <a:xfrm>
            <a:off x="2801938" y="62865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x</a:t>
            </a:r>
            <a:endParaRPr lang="fr-FR" b="0">
              <a:solidFill>
                <a:srgbClr val="0066FF"/>
              </a:solidFill>
            </a:endParaRPr>
          </a:p>
        </p:txBody>
      </p:sp>
      <p:sp>
        <p:nvSpPr>
          <p:cNvPr id="25610" name="Line 49"/>
          <p:cNvSpPr>
            <a:spLocks noChangeShapeType="1"/>
          </p:cNvSpPr>
          <p:nvPr/>
        </p:nvSpPr>
        <p:spPr bwMode="auto">
          <a:xfrm flipV="1">
            <a:off x="2197100" y="3886200"/>
            <a:ext cx="0" cy="50165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11" name="Line 50"/>
          <p:cNvSpPr>
            <a:spLocks noChangeShapeType="1"/>
          </p:cNvSpPr>
          <p:nvPr/>
        </p:nvSpPr>
        <p:spPr bwMode="auto">
          <a:xfrm>
            <a:off x="2190750" y="6059488"/>
            <a:ext cx="1588" cy="5730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612" name="Text Box 51"/>
          <p:cNvSpPr txBox="1">
            <a:spLocks noChangeArrowheads="1"/>
          </p:cNvSpPr>
          <p:nvPr/>
        </p:nvSpPr>
        <p:spPr bwMode="auto">
          <a:xfrm>
            <a:off x="2217738" y="3548063"/>
            <a:ext cx="777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G</a:t>
            </a:r>
            <a:r>
              <a:rPr lang="fr-FR" b="0" baseline="30000">
                <a:solidFill>
                  <a:srgbClr val="000000"/>
                </a:solidFill>
                <a:latin typeface="Arial" charset="0"/>
              </a:rPr>
              <a:t>ext</a:t>
            </a:r>
            <a:endParaRPr lang="fr-FR" b="0" baseline="30000">
              <a:solidFill>
                <a:srgbClr val="000000"/>
              </a:solidFill>
            </a:endParaRPr>
          </a:p>
        </p:txBody>
      </p:sp>
      <p:sp>
        <p:nvSpPr>
          <p:cNvPr id="25613" name="Oval 55"/>
          <p:cNvSpPr>
            <a:spLocks noChangeArrowheads="1"/>
          </p:cNvSpPr>
          <p:nvPr/>
        </p:nvSpPr>
        <p:spPr bwMode="auto">
          <a:xfrm>
            <a:off x="2116138" y="4995863"/>
            <a:ext cx="327025" cy="327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Line 56"/>
          <p:cNvSpPr>
            <a:spLocks noChangeShapeType="1"/>
          </p:cNvSpPr>
          <p:nvPr/>
        </p:nvSpPr>
        <p:spPr bwMode="auto">
          <a:xfrm flipV="1">
            <a:off x="2252663" y="3316288"/>
            <a:ext cx="3765550" cy="166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615" name="Line 57"/>
          <p:cNvSpPr>
            <a:spLocks noChangeShapeType="1"/>
          </p:cNvSpPr>
          <p:nvPr/>
        </p:nvSpPr>
        <p:spPr bwMode="auto">
          <a:xfrm>
            <a:off x="2252663" y="5322888"/>
            <a:ext cx="3941762" cy="846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616" name="Line 61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cxnSp>
        <p:nvCxnSpPr>
          <p:cNvPr id="25617" name="Connecteur droit 47"/>
          <p:cNvCxnSpPr>
            <a:cxnSpLocks noChangeShapeType="1"/>
            <a:stCxn id="25636" idx="1"/>
          </p:cNvCxnSpPr>
          <p:nvPr/>
        </p:nvCxnSpPr>
        <p:spPr bwMode="auto">
          <a:xfrm rot="5400000" flipH="1" flipV="1">
            <a:off x="1466850" y="5116513"/>
            <a:ext cx="47625" cy="895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8" name="Connecteur droit 49"/>
          <p:cNvCxnSpPr>
            <a:cxnSpLocks noChangeShapeType="1"/>
          </p:cNvCxnSpPr>
          <p:nvPr/>
        </p:nvCxnSpPr>
        <p:spPr bwMode="auto">
          <a:xfrm>
            <a:off x="1031875" y="5454650"/>
            <a:ext cx="906463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9" name="Connecteur droit 53"/>
          <p:cNvCxnSpPr>
            <a:cxnSpLocks noChangeShapeType="1"/>
          </p:cNvCxnSpPr>
          <p:nvPr/>
        </p:nvCxnSpPr>
        <p:spPr bwMode="auto">
          <a:xfrm>
            <a:off x="1703388" y="4841875"/>
            <a:ext cx="903287" cy="44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20" name="Connecteur droit 54"/>
          <p:cNvCxnSpPr>
            <a:cxnSpLocks noChangeShapeType="1"/>
          </p:cNvCxnSpPr>
          <p:nvPr/>
        </p:nvCxnSpPr>
        <p:spPr bwMode="auto">
          <a:xfrm flipV="1">
            <a:off x="1700213" y="4872038"/>
            <a:ext cx="892175" cy="77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21" name="Connecteur droit 56"/>
          <p:cNvCxnSpPr>
            <a:cxnSpLocks noChangeShapeType="1"/>
          </p:cNvCxnSpPr>
          <p:nvPr/>
        </p:nvCxnSpPr>
        <p:spPr bwMode="auto">
          <a:xfrm rot="10800000" flipV="1">
            <a:off x="1924050" y="4899025"/>
            <a:ext cx="655638" cy="62865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1. Theory: deriving </a:t>
            </a:r>
            <a:r>
              <a:rPr lang="en-US" sz="2000" dirty="0" smtClean="0">
                <a:solidFill>
                  <a:srgbClr val="FF0000"/>
                </a:solidFill>
              </a:rPr>
              <a:t>an </a:t>
            </a:r>
            <a:r>
              <a:rPr lang="en-US" sz="2000" dirty="0">
                <a:solidFill>
                  <a:srgbClr val="FF0000"/>
                </a:solidFill>
              </a:rPr>
              <a:t>equation of motion </a:t>
            </a:r>
            <a:r>
              <a:rPr lang="en-US" sz="2000" dirty="0" smtClean="0">
                <a:solidFill>
                  <a:srgbClr val="FF0000"/>
                </a:solidFill>
              </a:rPr>
              <a:t>for </a:t>
            </a:r>
            <a:r>
              <a:rPr lang="en-US" sz="2000" dirty="0">
                <a:solidFill>
                  <a:srgbClr val="FF0000"/>
                </a:solidFill>
              </a:rPr>
              <a:t>a </a:t>
            </a:r>
            <a:r>
              <a:rPr lang="en-US" sz="2000" dirty="0" smtClean="0">
                <a:solidFill>
                  <a:srgbClr val="FF0000"/>
                </a:solidFill>
              </a:rPr>
              <a:t>crack or a peeling front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7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51"/>
          <p:cNvSpPr>
            <a:spLocks noChangeArrowheads="1"/>
          </p:cNvSpPr>
          <p:nvPr/>
        </p:nvSpPr>
        <p:spPr bwMode="auto">
          <a:xfrm>
            <a:off x="7240588" y="0"/>
            <a:ext cx="1882775" cy="614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3086100"/>
            <a:ext cx="3810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331913" y="1022350"/>
            <a:ext cx="664368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>
                <a:solidFill>
                  <a:srgbClr val="FF0000"/>
                </a:solidFill>
              </a:rPr>
              <a:t>What are the effects of heterogeneities on the propagation of a crack?</a:t>
            </a:r>
          </a:p>
        </p:txBody>
      </p:sp>
      <p:sp>
        <p:nvSpPr>
          <p:cNvPr id="27653" name="Text Box 16"/>
          <p:cNvSpPr txBox="1">
            <a:spLocks noChangeArrowheads="1"/>
          </p:cNvSpPr>
          <p:nvPr/>
        </p:nvSpPr>
        <p:spPr bwMode="auto">
          <a:xfrm>
            <a:off x="782638" y="2671763"/>
            <a:ext cx="3212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Pinning of the crack front:</a:t>
            </a:r>
          </a:p>
        </p:txBody>
      </p:sp>
      <p:grpSp>
        <p:nvGrpSpPr>
          <p:cNvPr id="27654" name="Group 18"/>
          <p:cNvGrpSpPr>
            <a:grpSpLocks/>
          </p:cNvGrpSpPr>
          <p:nvPr/>
        </p:nvGrpSpPr>
        <p:grpSpPr bwMode="auto">
          <a:xfrm>
            <a:off x="1042988" y="4064000"/>
            <a:ext cx="2554287" cy="2232025"/>
            <a:chOff x="295" y="1570"/>
            <a:chExt cx="2256" cy="1968"/>
          </a:xfrm>
        </p:grpSpPr>
        <p:grpSp>
          <p:nvGrpSpPr>
            <p:cNvPr id="27668" name="Group 19"/>
            <p:cNvGrpSpPr>
              <a:grpSpLocks/>
            </p:cNvGrpSpPr>
            <p:nvPr/>
          </p:nvGrpSpPr>
          <p:grpSpPr bwMode="auto">
            <a:xfrm>
              <a:off x="295" y="1570"/>
              <a:ext cx="2256" cy="1968"/>
              <a:chOff x="204" y="890"/>
              <a:chExt cx="2256" cy="1968"/>
            </a:xfrm>
          </p:grpSpPr>
          <p:grpSp>
            <p:nvGrpSpPr>
              <p:cNvPr id="27670" name="Group 20"/>
              <p:cNvGrpSpPr>
                <a:grpSpLocks/>
              </p:cNvGrpSpPr>
              <p:nvPr/>
            </p:nvGrpSpPr>
            <p:grpSpPr bwMode="auto">
              <a:xfrm>
                <a:off x="204" y="890"/>
                <a:ext cx="2256" cy="1968"/>
                <a:chOff x="204" y="890"/>
                <a:chExt cx="2256" cy="1968"/>
              </a:xfrm>
            </p:grpSpPr>
            <p:grpSp>
              <p:nvGrpSpPr>
                <p:cNvPr id="27672" name="Group 21"/>
                <p:cNvGrpSpPr>
                  <a:grpSpLocks/>
                </p:cNvGrpSpPr>
                <p:nvPr/>
              </p:nvGrpSpPr>
              <p:grpSpPr bwMode="auto">
                <a:xfrm>
                  <a:off x="780" y="1521"/>
                  <a:ext cx="864" cy="185"/>
                  <a:chOff x="240" y="2359"/>
                  <a:chExt cx="864" cy="185"/>
                </a:xfrm>
              </p:grpSpPr>
              <p:sp>
                <p:nvSpPr>
                  <p:cNvPr id="27692" name="Freeform 22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7693" name="Freeform 23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7673" name="Group 24"/>
                <p:cNvGrpSpPr>
                  <a:grpSpLocks/>
                </p:cNvGrpSpPr>
                <p:nvPr/>
              </p:nvGrpSpPr>
              <p:grpSpPr bwMode="auto">
                <a:xfrm>
                  <a:off x="204" y="2097"/>
                  <a:ext cx="864" cy="185"/>
                  <a:chOff x="240" y="2359"/>
                  <a:chExt cx="864" cy="185"/>
                </a:xfrm>
              </p:grpSpPr>
              <p:sp>
                <p:nvSpPr>
                  <p:cNvPr id="27690" name="Freeform 25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7691" name="Freeform 26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7674" name="Freeform 27"/>
                <p:cNvSpPr>
                  <a:spLocks/>
                </p:cNvSpPr>
                <p:nvPr/>
              </p:nvSpPr>
              <p:spPr bwMode="auto">
                <a:xfrm>
                  <a:off x="1068" y="1562"/>
                  <a:ext cx="576" cy="624"/>
                </a:xfrm>
                <a:custGeom>
                  <a:avLst/>
                  <a:gdLst>
                    <a:gd name="T0" fmla="*/ 0 w 576"/>
                    <a:gd name="T1" fmla="*/ 624 h 624"/>
                    <a:gd name="T2" fmla="*/ 144 w 576"/>
                    <a:gd name="T3" fmla="*/ 576 h 624"/>
                    <a:gd name="T4" fmla="*/ 144 w 576"/>
                    <a:gd name="T5" fmla="*/ 528 h 624"/>
                    <a:gd name="T6" fmla="*/ 144 w 576"/>
                    <a:gd name="T7" fmla="*/ 480 h 624"/>
                    <a:gd name="T8" fmla="*/ 192 w 576"/>
                    <a:gd name="T9" fmla="*/ 480 h 624"/>
                    <a:gd name="T10" fmla="*/ 192 w 576"/>
                    <a:gd name="T11" fmla="*/ 432 h 624"/>
                    <a:gd name="T12" fmla="*/ 192 w 576"/>
                    <a:gd name="T13" fmla="*/ 336 h 624"/>
                    <a:gd name="T14" fmla="*/ 288 w 576"/>
                    <a:gd name="T15" fmla="*/ 288 h 624"/>
                    <a:gd name="T16" fmla="*/ 384 w 576"/>
                    <a:gd name="T17" fmla="*/ 240 h 624"/>
                    <a:gd name="T18" fmla="*/ 384 w 576"/>
                    <a:gd name="T19" fmla="*/ 144 h 624"/>
                    <a:gd name="T20" fmla="*/ 432 w 576"/>
                    <a:gd name="T21" fmla="*/ 96 h 624"/>
                    <a:gd name="T22" fmla="*/ 480 w 576"/>
                    <a:gd name="T23" fmla="*/ 96 h 624"/>
                    <a:gd name="T24" fmla="*/ 528 w 576"/>
                    <a:gd name="T25" fmla="*/ 96 h 624"/>
                    <a:gd name="T26" fmla="*/ 576 w 576"/>
                    <a:gd name="T27" fmla="*/ 0 h 6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76"/>
                    <a:gd name="T43" fmla="*/ 0 h 624"/>
                    <a:gd name="T44" fmla="*/ 576 w 576"/>
                    <a:gd name="T45" fmla="*/ 624 h 6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76" h="624">
                      <a:moveTo>
                        <a:pt x="0" y="624"/>
                      </a:moveTo>
                      <a:cubicBezTo>
                        <a:pt x="60" y="608"/>
                        <a:pt x="120" y="592"/>
                        <a:pt x="144" y="576"/>
                      </a:cubicBezTo>
                      <a:cubicBezTo>
                        <a:pt x="168" y="560"/>
                        <a:pt x="144" y="544"/>
                        <a:pt x="144" y="528"/>
                      </a:cubicBezTo>
                      <a:cubicBezTo>
                        <a:pt x="144" y="512"/>
                        <a:pt x="136" y="488"/>
                        <a:pt x="144" y="480"/>
                      </a:cubicBezTo>
                      <a:cubicBezTo>
                        <a:pt x="152" y="472"/>
                        <a:pt x="184" y="488"/>
                        <a:pt x="192" y="480"/>
                      </a:cubicBezTo>
                      <a:cubicBezTo>
                        <a:pt x="200" y="472"/>
                        <a:pt x="192" y="456"/>
                        <a:pt x="192" y="432"/>
                      </a:cubicBezTo>
                      <a:cubicBezTo>
                        <a:pt x="192" y="408"/>
                        <a:pt x="176" y="360"/>
                        <a:pt x="192" y="336"/>
                      </a:cubicBezTo>
                      <a:cubicBezTo>
                        <a:pt x="208" y="312"/>
                        <a:pt x="256" y="304"/>
                        <a:pt x="288" y="288"/>
                      </a:cubicBezTo>
                      <a:cubicBezTo>
                        <a:pt x="320" y="272"/>
                        <a:pt x="368" y="264"/>
                        <a:pt x="384" y="240"/>
                      </a:cubicBezTo>
                      <a:cubicBezTo>
                        <a:pt x="400" y="216"/>
                        <a:pt x="376" y="168"/>
                        <a:pt x="384" y="144"/>
                      </a:cubicBezTo>
                      <a:cubicBezTo>
                        <a:pt x="392" y="120"/>
                        <a:pt x="416" y="104"/>
                        <a:pt x="432" y="96"/>
                      </a:cubicBezTo>
                      <a:cubicBezTo>
                        <a:pt x="448" y="88"/>
                        <a:pt x="464" y="96"/>
                        <a:pt x="480" y="96"/>
                      </a:cubicBezTo>
                      <a:cubicBezTo>
                        <a:pt x="496" y="96"/>
                        <a:pt x="512" y="112"/>
                        <a:pt x="528" y="96"/>
                      </a:cubicBezTo>
                      <a:cubicBezTo>
                        <a:pt x="544" y="80"/>
                        <a:pt x="560" y="40"/>
                        <a:pt x="576" y="0"/>
                      </a:cubicBezTo>
                    </a:path>
                  </a:pathLst>
                </a:custGeom>
                <a:noFill/>
                <a:ln w="5080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7675" name="Group 28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0" y="896"/>
                  <a:chExt cx="2256" cy="1968"/>
                </a:xfrm>
              </p:grpSpPr>
              <p:sp>
                <p:nvSpPr>
                  <p:cNvPr id="27676" name="Line 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6" y="2240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7677" name="Line 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7678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776" y="896"/>
                    <a:ext cx="0" cy="6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7679" name="AutoShape 32"/>
                  <p:cNvSpPr>
                    <a:spLocks noChangeArrowheads="1"/>
                  </p:cNvSpPr>
                  <p:nvPr/>
                </p:nvSpPr>
                <p:spPr bwMode="auto">
                  <a:xfrm>
                    <a:off x="200" y="896"/>
                    <a:ext cx="2256" cy="624"/>
                  </a:xfrm>
                  <a:prstGeom prst="parallelogram">
                    <a:avLst>
                      <a:gd name="adj" fmla="val 90385"/>
                    </a:avLst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680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1520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7681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896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7682" name="Line 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8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7683" name="Line 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864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7684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00" y="2240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7685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664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7686" name="Line 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568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27687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496" y="1799"/>
                    <a:ext cx="816" cy="185"/>
                    <a:chOff x="240" y="2359"/>
                    <a:chExt cx="864" cy="185"/>
                  </a:xfrm>
                </p:grpSpPr>
                <p:sp>
                  <p:nvSpPr>
                    <p:cNvPr id="27688" name="Freeform 41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7689" name="Freeform 42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27671" name="Line 43"/>
              <p:cNvSpPr>
                <a:spLocks noChangeShapeType="1"/>
              </p:cNvSpPr>
              <p:nvPr/>
            </p:nvSpPr>
            <p:spPr bwMode="auto">
              <a:xfrm>
                <a:off x="204" y="1525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7669" name="Line 44"/>
            <p:cNvSpPr>
              <a:spLocks noChangeShapeType="1"/>
            </p:cNvSpPr>
            <p:nvPr/>
          </p:nvSpPr>
          <p:spPr bwMode="auto">
            <a:xfrm>
              <a:off x="884" y="284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655" name="Line 45"/>
          <p:cNvSpPr>
            <a:spLocks noChangeShapeType="1"/>
          </p:cNvSpPr>
          <p:nvPr/>
        </p:nvSpPr>
        <p:spPr bwMode="auto">
          <a:xfrm flipH="1">
            <a:off x="862013" y="6297613"/>
            <a:ext cx="176212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56" name="Text Box 46"/>
          <p:cNvSpPr txBox="1">
            <a:spLocks noChangeArrowheads="1"/>
          </p:cNvSpPr>
          <p:nvPr/>
        </p:nvSpPr>
        <p:spPr bwMode="auto">
          <a:xfrm>
            <a:off x="712788" y="57562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z</a:t>
            </a:r>
            <a:endParaRPr lang="fr-FR" b="0">
              <a:solidFill>
                <a:srgbClr val="0066FF"/>
              </a:solidFill>
            </a:endParaRPr>
          </a:p>
        </p:txBody>
      </p:sp>
      <p:sp>
        <p:nvSpPr>
          <p:cNvPr id="27657" name="Line 47"/>
          <p:cNvSpPr>
            <a:spLocks noChangeShapeType="1"/>
          </p:cNvSpPr>
          <p:nvPr/>
        </p:nvSpPr>
        <p:spPr bwMode="auto">
          <a:xfrm>
            <a:off x="2873375" y="6291263"/>
            <a:ext cx="463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58" name="Text Box 48"/>
          <p:cNvSpPr txBox="1">
            <a:spLocks noChangeArrowheads="1"/>
          </p:cNvSpPr>
          <p:nvPr/>
        </p:nvSpPr>
        <p:spPr bwMode="auto">
          <a:xfrm>
            <a:off x="2801938" y="62865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x</a:t>
            </a:r>
            <a:endParaRPr lang="fr-FR" b="0">
              <a:solidFill>
                <a:srgbClr val="0066FF"/>
              </a:solidFill>
            </a:endParaRPr>
          </a:p>
        </p:txBody>
      </p:sp>
      <p:sp>
        <p:nvSpPr>
          <p:cNvPr id="27659" name="Line 49"/>
          <p:cNvSpPr>
            <a:spLocks noChangeShapeType="1"/>
          </p:cNvSpPr>
          <p:nvPr/>
        </p:nvSpPr>
        <p:spPr bwMode="auto">
          <a:xfrm flipV="1">
            <a:off x="2197100" y="3886200"/>
            <a:ext cx="0" cy="50165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60" name="Line 50"/>
          <p:cNvSpPr>
            <a:spLocks noChangeShapeType="1"/>
          </p:cNvSpPr>
          <p:nvPr/>
        </p:nvSpPr>
        <p:spPr bwMode="auto">
          <a:xfrm>
            <a:off x="2190750" y="6059488"/>
            <a:ext cx="1588" cy="5730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661" name="Text Box 51"/>
          <p:cNvSpPr txBox="1">
            <a:spLocks noChangeArrowheads="1"/>
          </p:cNvSpPr>
          <p:nvPr/>
        </p:nvSpPr>
        <p:spPr bwMode="auto">
          <a:xfrm>
            <a:off x="2217738" y="3548063"/>
            <a:ext cx="777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G</a:t>
            </a:r>
            <a:r>
              <a:rPr lang="fr-FR" b="0" baseline="30000">
                <a:solidFill>
                  <a:srgbClr val="000000"/>
                </a:solidFill>
                <a:latin typeface="Arial" charset="0"/>
              </a:rPr>
              <a:t>ext</a:t>
            </a:r>
            <a:endParaRPr lang="fr-FR" b="0" baseline="30000">
              <a:solidFill>
                <a:srgbClr val="000000"/>
              </a:solidFill>
            </a:endParaRPr>
          </a:p>
        </p:txBody>
      </p:sp>
      <p:sp>
        <p:nvSpPr>
          <p:cNvPr id="27662" name="Text Box 53"/>
          <p:cNvSpPr txBox="1">
            <a:spLocks noChangeArrowheads="1"/>
          </p:cNvSpPr>
          <p:nvPr/>
        </p:nvSpPr>
        <p:spPr bwMode="auto">
          <a:xfrm>
            <a:off x="1609725" y="48148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 b="0"/>
          </a:p>
        </p:txBody>
      </p:sp>
      <p:sp>
        <p:nvSpPr>
          <p:cNvPr id="27663" name="Oval 55"/>
          <p:cNvSpPr>
            <a:spLocks noChangeArrowheads="1"/>
          </p:cNvSpPr>
          <p:nvPr/>
        </p:nvSpPr>
        <p:spPr bwMode="auto">
          <a:xfrm>
            <a:off x="2116138" y="4995863"/>
            <a:ext cx="327025" cy="327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Line 56"/>
          <p:cNvSpPr>
            <a:spLocks noChangeShapeType="1"/>
          </p:cNvSpPr>
          <p:nvPr/>
        </p:nvSpPr>
        <p:spPr bwMode="auto">
          <a:xfrm flipV="1">
            <a:off x="2252663" y="3316288"/>
            <a:ext cx="3765550" cy="166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665" name="Line 57"/>
          <p:cNvSpPr>
            <a:spLocks noChangeShapeType="1"/>
          </p:cNvSpPr>
          <p:nvPr/>
        </p:nvSpPr>
        <p:spPr bwMode="auto">
          <a:xfrm>
            <a:off x="2252663" y="5322888"/>
            <a:ext cx="3941762" cy="846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667" name="Line 61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1. Theory: deriving </a:t>
            </a:r>
            <a:r>
              <a:rPr lang="en-US" sz="2000" dirty="0" smtClean="0">
                <a:solidFill>
                  <a:srgbClr val="FF0000"/>
                </a:solidFill>
              </a:rPr>
              <a:t>an </a:t>
            </a:r>
            <a:r>
              <a:rPr lang="en-US" sz="2000" dirty="0">
                <a:solidFill>
                  <a:srgbClr val="FF0000"/>
                </a:solidFill>
              </a:rPr>
              <a:t>equation of motion </a:t>
            </a:r>
            <a:r>
              <a:rPr lang="en-US" sz="2000" dirty="0" smtClean="0">
                <a:solidFill>
                  <a:srgbClr val="FF0000"/>
                </a:solidFill>
              </a:rPr>
              <a:t>for </a:t>
            </a:r>
            <a:r>
              <a:rPr lang="en-US" sz="2000" dirty="0">
                <a:solidFill>
                  <a:srgbClr val="FF0000"/>
                </a:solidFill>
              </a:rPr>
              <a:t>a </a:t>
            </a:r>
            <a:r>
              <a:rPr lang="en-US" sz="2000" dirty="0" smtClean="0">
                <a:solidFill>
                  <a:srgbClr val="FF0000"/>
                </a:solidFill>
              </a:rPr>
              <a:t>crack or a peeling front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15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6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10"/>
          <p:cNvSpPr>
            <a:spLocks noChangeArrowheads="1"/>
          </p:cNvSpPr>
          <p:nvPr/>
        </p:nvSpPr>
        <p:spPr bwMode="auto">
          <a:xfrm>
            <a:off x="2441575" y="56149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rgbClr val="000000"/>
              </a:solidFill>
            </a:endParaRPr>
          </a:p>
        </p:txBody>
      </p:sp>
      <p:graphicFrame>
        <p:nvGraphicFramePr>
          <p:cNvPr id="29700" name="Object 2"/>
          <p:cNvGraphicFramePr>
            <a:graphicFrameLocks noChangeAspect="1"/>
          </p:cNvGraphicFramePr>
          <p:nvPr/>
        </p:nvGraphicFramePr>
        <p:xfrm>
          <a:off x="4446588" y="1668463"/>
          <a:ext cx="152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90" name="Équation" r:id="rId4" imgW="152268" imgH="317225" progId="Equation.3">
                  <p:embed/>
                </p:oleObj>
              </mc:Choice>
              <mc:Fallback>
                <p:oleObj name="Équation" r:id="rId4" imgW="152268" imgH="31722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588" y="1668463"/>
                        <a:ext cx="1524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Text Box 50"/>
          <p:cNvSpPr txBox="1">
            <a:spLocks noChangeArrowheads="1"/>
          </p:cNvSpPr>
          <p:nvPr/>
        </p:nvSpPr>
        <p:spPr bwMode="auto">
          <a:xfrm>
            <a:off x="966788" y="1289050"/>
            <a:ext cx="1709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Resistance of a real material</a:t>
            </a:r>
          </a:p>
        </p:txBody>
      </p:sp>
      <p:sp>
        <p:nvSpPr>
          <p:cNvPr id="29702" name="Text Box 52"/>
          <p:cNvSpPr txBox="1">
            <a:spLocks noChangeArrowheads="1"/>
          </p:cNvSpPr>
          <p:nvPr/>
        </p:nvSpPr>
        <p:spPr bwMode="auto">
          <a:xfrm>
            <a:off x="1347788" y="2003425"/>
            <a:ext cx="5176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G</a:t>
            </a:r>
            <a:r>
              <a:rPr lang="en-US" sz="1800" baseline="-25000"/>
              <a:t>C</a:t>
            </a:r>
            <a:r>
              <a:rPr lang="en-US" sz="1800"/>
              <a:t>(M)     </a:t>
            </a:r>
            <a:r>
              <a:rPr lang="en-US" sz="500"/>
              <a:t> </a:t>
            </a:r>
            <a:r>
              <a:rPr lang="en-US" sz="1800"/>
              <a:t>=      &lt;G</a:t>
            </a:r>
            <a:r>
              <a:rPr lang="en-US" sz="1800" baseline="-25000"/>
              <a:t>C</a:t>
            </a:r>
            <a:r>
              <a:rPr lang="en-US" sz="1800"/>
              <a:t>&gt;      </a:t>
            </a:r>
            <a:r>
              <a:rPr lang="en-US" sz="1200"/>
              <a:t> </a:t>
            </a:r>
            <a:r>
              <a:rPr lang="en-US" sz="1800"/>
              <a:t>+       </a:t>
            </a:r>
            <a:r>
              <a:rPr lang="el-GR" sz="1800"/>
              <a:t>δ</a:t>
            </a:r>
            <a:r>
              <a:rPr lang="fr-FR" sz="1800"/>
              <a:t>G</a:t>
            </a:r>
            <a:r>
              <a:rPr lang="fr-FR" sz="1800" baseline="-25000"/>
              <a:t>c</a:t>
            </a:r>
            <a:r>
              <a:rPr lang="en-US" sz="1800"/>
              <a:t>(M)</a:t>
            </a:r>
            <a:endParaRPr lang="el-GR" sz="1800"/>
          </a:p>
        </p:txBody>
      </p:sp>
      <p:sp>
        <p:nvSpPr>
          <p:cNvPr id="29703" name="Text Box 53"/>
          <p:cNvSpPr txBox="1">
            <a:spLocks noChangeArrowheads="1"/>
          </p:cNvSpPr>
          <p:nvPr/>
        </p:nvSpPr>
        <p:spPr bwMode="auto">
          <a:xfrm>
            <a:off x="5221288" y="1308100"/>
            <a:ext cx="1290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Fluctuating part</a:t>
            </a:r>
          </a:p>
        </p:txBody>
      </p:sp>
      <p:sp>
        <p:nvSpPr>
          <p:cNvPr id="29704" name="Text Box 54"/>
          <p:cNvSpPr txBox="1">
            <a:spLocks noChangeArrowheads="1"/>
          </p:cNvSpPr>
          <p:nvPr/>
        </p:nvSpPr>
        <p:spPr bwMode="auto">
          <a:xfrm>
            <a:off x="3073400" y="1296988"/>
            <a:ext cx="12414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Average resistance</a:t>
            </a:r>
          </a:p>
        </p:txBody>
      </p:sp>
      <p:sp>
        <p:nvSpPr>
          <p:cNvPr id="29705" name="Text Box 55"/>
          <p:cNvSpPr txBox="1">
            <a:spLocks noChangeArrowheads="1"/>
          </p:cNvSpPr>
          <p:nvPr/>
        </p:nvSpPr>
        <p:spPr bwMode="auto">
          <a:xfrm>
            <a:off x="4492625" y="138906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+</a:t>
            </a:r>
          </a:p>
        </p:txBody>
      </p:sp>
      <p:sp>
        <p:nvSpPr>
          <p:cNvPr id="29706" name="Text Box 60"/>
          <p:cNvSpPr txBox="1">
            <a:spLocks noChangeArrowheads="1"/>
          </p:cNvSpPr>
          <p:nvPr/>
        </p:nvSpPr>
        <p:spPr bwMode="auto">
          <a:xfrm>
            <a:off x="5743575" y="3238500"/>
            <a:ext cx="33448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sng">
                <a:solidFill>
                  <a:srgbClr val="000000"/>
                </a:solidFill>
              </a:rPr>
              <a:t>Hypothesis</a:t>
            </a:r>
            <a:endParaRPr lang="en-US" sz="1800">
              <a:solidFill>
                <a:srgbClr val="000000"/>
              </a:solidFill>
            </a:endParaRPr>
          </a:p>
          <a:p>
            <a:pPr eaLnBrk="1" hangingPunct="1"/>
            <a:r>
              <a:rPr lang="en-US" sz="1600">
                <a:solidFill>
                  <a:srgbClr val="000000"/>
                </a:solidFill>
              </a:rPr>
              <a:t>      Brittle material</a:t>
            </a:r>
          </a:p>
          <a:p>
            <a:pPr eaLnBrk="1" hangingPunct="1"/>
            <a:r>
              <a:rPr lang="en-US" sz="1600">
                <a:solidFill>
                  <a:srgbClr val="000000"/>
                </a:solidFill>
              </a:rPr>
              <a:t>      Quasi-static propagation</a:t>
            </a:r>
          </a:p>
          <a:p>
            <a:pPr eaLnBrk="1" hangingPunct="1"/>
            <a:r>
              <a:rPr lang="en-US" sz="1600">
                <a:solidFill>
                  <a:srgbClr val="000000"/>
                </a:solidFill>
              </a:rPr>
              <a:t>      Weakly heterogeneous</a:t>
            </a:r>
          </a:p>
        </p:txBody>
      </p:sp>
      <p:grpSp>
        <p:nvGrpSpPr>
          <p:cNvPr id="29707" name="Group 12"/>
          <p:cNvGrpSpPr>
            <a:grpSpLocks/>
          </p:cNvGrpSpPr>
          <p:nvPr/>
        </p:nvGrpSpPr>
        <p:grpSpPr bwMode="auto">
          <a:xfrm>
            <a:off x="6762750" y="1047750"/>
            <a:ext cx="2166938" cy="1736725"/>
            <a:chOff x="295" y="1570"/>
            <a:chExt cx="2256" cy="1968"/>
          </a:xfrm>
        </p:grpSpPr>
        <p:grpSp>
          <p:nvGrpSpPr>
            <p:cNvPr id="29728" name="Group 13"/>
            <p:cNvGrpSpPr>
              <a:grpSpLocks/>
            </p:cNvGrpSpPr>
            <p:nvPr/>
          </p:nvGrpSpPr>
          <p:grpSpPr bwMode="auto">
            <a:xfrm>
              <a:off x="295" y="1570"/>
              <a:ext cx="2256" cy="1968"/>
              <a:chOff x="204" y="890"/>
              <a:chExt cx="2256" cy="1968"/>
            </a:xfrm>
          </p:grpSpPr>
          <p:grpSp>
            <p:nvGrpSpPr>
              <p:cNvPr id="29730" name="Group 14"/>
              <p:cNvGrpSpPr>
                <a:grpSpLocks/>
              </p:cNvGrpSpPr>
              <p:nvPr/>
            </p:nvGrpSpPr>
            <p:grpSpPr bwMode="auto">
              <a:xfrm>
                <a:off x="204" y="890"/>
                <a:ext cx="2256" cy="1968"/>
                <a:chOff x="204" y="890"/>
                <a:chExt cx="2256" cy="1968"/>
              </a:xfrm>
            </p:grpSpPr>
            <p:grpSp>
              <p:nvGrpSpPr>
                <p:cNvPr id="29732" name="Group 15"/>
                <p:cNvGrpSpPr>
                  <a:grpSpLocks/>
                </p:cNvGrpSpPr>
                <p:nvPr/>
              </p:nvGrpSpPr>
              <p:grpSpPr bwMode="auto">
                <a:xfrm>
                  <a:off x="780" y="1521"/>
                  <a:ext cx="864" cy="185"/>
                  <a:chOff x="240" y="2359"/>
                  <a:chExt cx="864" cy="185"/>
                </a:xfrm>
              </p:grpSpPr>
              <p:sp>
                <p:nvSpPr>
                  <p:cNvPr id="29752" name="Freeform 16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9753" name="Freeform 17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9733" name="Group 18"/>
                <p:cNvGrpSpPr>
                  <a:grpSpLocks/>
                </p:cNvGrpSpPr>
                <p:nvPr/>
              </p:nvGrpSpPr>
              <p:grpSpPr bwMode="auto">
                <a:xfrm>
                  <a:off x="204" y="2097"/>
                  <a:ext cx="864" cy="185"/>
                  <a:chOff x="240" y="2359"/>
                  <a:chExt cx="864" cy="185"/>
                </a:xfrm>
              </p:grpSpPr>
              <p:sp>
                <p:nvSpPr>
                  <p:cNvPr id="29750" name="Freeform 19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9751" name="Freeform 20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9734" name="Freeform 21"/>
                <p:cNvSpPr>
                  <a:spLocks/>
                </p:cNvSpPr>
                <p:nvPr/>
              </p:nvSpPr>
              <p:spPr bwMode="auto">
                <a:xfrm>
                  <a:off x="1068" y="1562"/>
                  <a:ext cx="576" cy="624"/>
                </a:xfrm>
                <a:custGeom>
                  <a:avLst/>
                  <a:gdLst>
                    <a:gd name="T0" fmla="*/ 0 w 576"/>
                    <a:gd name="T1" fmla="*/ 624 h 624"/>
                    <a:gd name="T2" fmla="*/ 144 w 576"/>
                    <a:gd name="T3" fmla="*/ 576 h 624"/>
                    <a:gd name="T4" fmla="*/ 144 w 576"/>
                    <a:gd name="T5" fmla="*/ 528 h 624"/>
                    <a:gd name="T6" fmla="*/ 144 w 576"/>
                    <a:gd name="T7" fmla="*/ 480 h 624"/>
                    <a:gd name="T8" fmla="*/ 192 w 576"/>
                    <a:gd name="T9" fmla="*/ 480 h 624"/>
                    <a:gd name="T10" fmla="*/ 192 w 576"/>
                    <a:gd name="T11" fmla="*/ 432 h 624"/>
                    <a:gd name="T12" fmla="*/ 192 w 576"/>
                    <a:gd name="T13" fmla="*/ 336 h 624"/>
                    <a:gd name="T14" fmla="*/ 288 w 576"/>
                    <a:gd name="T15" fmla="*/ 288 h 624"/>
                    <a:gd name="T16" fmla="*/ 384 w 576"/>
                    <a:gd name="T17" fmla="*/ 240 h 624"/>
                    <a:gd name="T18" fmla="*/ 384 w 576"/>
                    <a:gd name="T19" fmla="*/ 144 h 624"/>
                    <a:gd name="T20" fmla="*/ 432 w 576"/>
                    <a:gd name="T21" fmla="*/ 96 h 624"/>
                    <a:gd name="T22" fmla="*/ 480 w 576"/>
                    <a:gd name="T23" fmla="*/ 96 h 624"/>
                    <a:gd name="T24" fmla="*/ 528 w 576"/>
                    <a:gd name="T25" fmla="*/ 96 h 624"/>
                    <a:gd name="T26" fmla="*/ 576 w 576"/>
                    <a:gd name="T27" fmla="*/ 0 h 6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76"/>
                    <a:gd name="T43" fmla="*/ 0 h 624"/>
                    <a:gd name="T44" fmla="*/ 576 w 576"/>
                    <a:gd name="T45" fmla="*/ 624 h 6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76" h="624">
                      <a:moveTo>
                        <a:pt x="0" y="624"/>
                      </a:moveTo>
                      <a:cubicBezTo>
                        <a:pt x="60" y="608"/>
                        <a:pt x="120" y="592"/>
                        <a:pt x="144" y="576"/>
                      </a:cubicBezTo>
                      <a:cubicBezTo>
                        <a:pt x="168" y="560"/>
                        <a:pt x="144" y="544"/>
                        <a:pt x="144" y="528"/>
                      </a:cubicBezTo>
                      <a:cubicBezTo>
                        <a:pt x="144" y="512"/>
                        <a:pt x="136" y="488"/>
                        <a:pt x="144" y="480"/>
                      </a:cubicBezTo>
                      <a:cubicBezTo>
                        <a:pt x="152" y="472"/>
                        <a:pt x="184" y="488"/>
                        <a:pt x="192" y="480"/>
                      </a:cubicBezTo>
                      <a:cubicBezTo>
                        <a:pt x="200" y="472"/>
                        <a:pt x="192" y="456"/>
                        <a:pt x="192" y="432"/>
                      </a:cubicBezTo>
                      <a:cubicBezTo>
                        <a:pt x="192" y="408"/>
                        <a:pt x="176" y="360"/>
                        <a:pt x="192" y="336"/>
                      </a:cubicBezTo>
                      <a:cubicBezTo>
                        <a:pt x="208" y="312"/>
                        <a:pt x="256" y="304"/>
                        <a:pt x="288" y="288"/>
                      </a:cubicBezTo>
                      <a:cubicBezTo>
                        <a:pt x="320" y="272"/>
                        <a:pt x="368" y="264"/>
                        <a:pt x="384" y="240"/>
                      </a:cubicBezTo>
                      <a:cubicBezTo>
                        <a:pt x="400" y="216"/>
                        <a:pt x="376" y="168"/>
                        <a:pt x="384" y="144"/>
                      </a:cubicBezTo>
                      <a:cubicBezTo>
                        <a:pt x="392" y="120"/>
                        <a:pt x="416" y="104"/>
                        <a:pt x="432" y="96"/>
                      </a:cubicBezTo>
                      <a:cubicBezTo>
                        <a:pt x="448" y="88"/>
                        <a:pt x="464" y="96"/>
                        <a:pt x="480" y="96"/>
                      </a:cubicBezTo>
                      <a:cubicBezTo>
                        <a:pt x="496" y="96"/>
                        <a:pt x="512" y="112"/>
                        <a:pt x="528" y="96"/>
                      </a:cubicBezTo>
                      <a:cubicBezTo>
                        <a:pt x="544" y="80"/>
                        <a:pt x="560" y="40"/>
                        <a:pt x="576" y="0"/>
                      </a:cubicBezTo>
                    </a:path>
                  </a:pathLst>
                </a:custGeom>
                <a:noFill/>
                <a:ln w="5080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29735" name="Group 22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0" y="896"/>
                  <a:chExt cx="2256" cy="1968"/>
                </a:xfrm>
              </p:grpSpPr>
              <p:sp>
                <p:nvSpPr>
                  <p:cNvPr id="29736" name="Line 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6" y="2240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9737" name="Line 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9738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776" y="896"/>
                    <a:ext cx="0" cy="6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9739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00" y="896"/>
                    <a:ext cx="2256" cy="624"/>
                  </a:xfrm>
                  <a:prstGeom prst="parallelogram">
                    <a:avLst>
                      <a:gd name="adj" fmla="val 90385"/>
                    </a:avLst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740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1520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9741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896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9742" name="Line 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8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9743" name="Line 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864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9744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00" y="2240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9745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664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9746" name="Line 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568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29747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496" y="1799"/>
                    <a:ext cx="816" cy="185"/>
                    <a:chOff x="240" y="2359"/>
                    <a:chExt cx="864" cy="185"/>
                  </a:xfrm>
                </p:grpSpPr>
                <p:sp>
                  <p:nvSpPr>
                    <p:cNvPr id="29748" name="Freeform 35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9749" name="Freeform 36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29731" name="Line 37"/>
              <p:cNvSpPr>
                <a:spLocks noChangeShapeType="1"/>
              </p:cNvSpPr>
              <p:nvPr/>
            </p:nvSpPr>
            <p:spPr bwMode="auto">
              <a:xfrm>
                <a:off x="204" y="1525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9729" name="Line 38"/>
            <p:cNvSpPr>
              <a:spLocks noChangeShapeType="1"/>
            </p:cNvSpPr>
            <p:nvPr/>
          </p:nvSpPr>
          <p:spPr bwMode="auto">
            <a:xfrm>
              <a:off x="884" y="284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708" name="Line 39"/>
          <p:cNvSpPr>
            <a:spLocks noChangeShapeType="1"/>
          </p:cNvSpPr>
          <p:nvPr/>
        </p:nvSpPr>
        <p:spPr bwMode="auto">
          <a:xfrm flipH="1">
            <a:off x="6608763" y="2786063"/>
            <a:ext cx="1492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709" name="Text Box 40"/>
          <p:cNvSpPr txBox="1">
            <a:spLocks noChangeArrowheads="1"/>
          </p:cNvSpPr>
          <p:nvPr/>
        </p:nvSpPr>
        <p:spPr bwMode="auto">
          <a:xfrm>
            <a:off x="6481763" y="23653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z</a:t>
            </a:r>
            <a:endParaRPr lang="fr-FR" b="0">
              <a:solidFill>
                <a:srgbClr val="0066FF"/>
              </a:solidFill>
            </a:endParaRPr>
          </a:p>
        </p:txBody>
      </p:sp>
      <p:sp>
        <p:nvSpPr>
          <p:cNvPr id="29710" name="Line 41"/>
          <p:cNvSpPr>
            <a:spLocks noChangeShapeType="1"/>
          </p:cNvSpPr>
          <p:nvPr/>
        </p:nvSpPr>
        <p:spPr bwMode="auto">
          <a:xfrm>
            <a:off x="8315325" y="2781300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711" name="Text Box 42"/>
          <p:cNvSpPr txBox="1">
            <a:spLocks noChangeArrowheads="1"/>
          </p:cNvSpPr>
          <p:nvPr/>
        </p:nvSpPr>
        <p:spPr bwMode="auto">
          <a:xfrm>
            <a:off x="8512175" y="27336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x</a:t>
            </a:r>
            <a:endParaRPr lang="fr-FR" b="0">
              <a:solidFill>
                <a:srgbClr val="0066FF"/>
              </a:solidFill>
            </a:endParaRPr>
          </a:p>
        </p:txBody>
      </p:sp>
      <p:sp>
        <p:nvSpPr>
          <p:cNvPr id="29712" name="Line 43"/>
          <p:cNvSpPr>
            <a:spLocks noChangeShapeType="1"/>
          </p:cNvSpPr>
          <p:nvPr/>
        </p:nvSpPr>
        <p:spPr bwMode="auto">
          <a:xfrm flipV="1">
            <a:off x="7740650" y="911225"/>
            <a:ext cx="0" cy="3889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713" name="Line 44"/>
          <p:cNvSpPr>
            <a:spLocks noChangeShapeType="1"/>
          </p:cNvSpPr>
          <p:nvPr/>
        </p:nvSpPr>
        <p:spPr bwMode="auto">
          <a:xfrm>
            <a:off x="7735888" y="2600325"/>
            <a:ext cx="1587" cy="4445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714" name="Text Box 45"/>
          <p:cNvSpPr txBox="1">
            <a:spLocks noChangeArrowheads="1"/>
          </p:cNvSpPr>
          <p:nvPr/>
        </p:nvSpPr>
        <p:spPr bwMode="auto">
          <a:xfrm>
            <a:off x="7708900" y="587375"/>
            <a:ext cx="708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000" b="0">
                <a:solidFill>
                  <a:srgbClr val="000000"/>
                </a:solidFill>
                <a:latin typeface="Arial" charset="0"/>
              </a:rPr>
              <a:t>G</a:t>
            </a:r>
            <a:r>
              <a:rPr lang="fr-FR" sz="2000" b="0" baseline="30000">
                <a:solidFill>
                  <a:srgbClr val="000000"/>
                </a:solidFill>
                <a:latin typeface="Arial" charset="0"/>
              </a:rPr>
              <a:t>ext</a:t>
            </a:r>
            <a:endParaRPr lang="fr-FR" sz="2000" b="0" baseline="30000">
              <a:solidFill>
                <a:srgbClr val="000000"/>
              </a:solidFill>
            </a:endParaRPr>
          </a:p>
        </p:txBody>
      </p:sp>
      <p:sp>
        <p:nvSpPr>
          <p:cNvPr id="29715" name="Text Box 48"/>
          <p:cNvSpPr txBox="1">
            <a:spLocks noChangeArrowheads="1"/>
          </p:cNvSpPr>
          <p:nvPr/>
        </p:nvSpPr>
        <p:spPr bwMode="auto">
          <a:xfrm>
            <a:off x="7775575" y="1870075"/>
            <a:ext cx="37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Arial" charset="0"/>
              </a:rPr>
              <a:t>M</a:t>
            </a:r>
          </a:p>
        </p:txBody>
      </p:sp>
      <p:sp>
        <p:nvSpPr>
          <p:cNvPr id="29716" name="Line 62"/>
          <p:cNvSpPr>
            <a:spLocks noChangeShapeType="1"/>
          </p:cNvSpPr>
          <p:nvPr/>
        </p:nvSpPr>
        <p:spPr bwMode="auto">
          <a:xfrm flipH="1" flipV="1">
            <a:off x="6757988" y="1252538"/>
            <a:ext cx="1587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717" name="Text Box 63"/>
          <p:cNvSpPr txBox="1">
            <a:spLocks noChangeArrowheads="1"/>
          </p:cNvSpPr>
          <p:nvPr/>
        </p:nvSpPr>
        <p:spPr bwMode="auto">
          <a:xfrm>
            <a:off x="6748463" y="10033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y</a:t>
            </a:r>
            <a:endParaRPr lang="fr-FR" b="0">
              <a:solidFill>
                <a:srgbClr val="0066FF"/>
              </a:solidFill>
            </a:endParaRPr>
          </a:p>
        </p:txBody>
      </p:sp>
      <p:sp>
        <p:nvSpPr>
          <p:cNvPr id="29718" name="Text Box 56"/>
          <p:cNvSpPr txBox="1">
            <a:spLocks noChangeArrowheads="1"/>
          </p:cNvSpPr>
          <p:nvPr/>
        </p:nvSpPr>
        <p:spPr bwMode="auto">
          <a:xfrm>
            <a:off x="4873625" y="2413000"/>
            <a:ext cx="1670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with &lt;</a:t>
            </a:r>
            <a:r>
              <a:rPr lang="el-GR" sz="1800"/>
              <a:t>δ</a:t>
            </a:r>
            <a:r>
              <a:rPr lang="fr-FR" sz="1800"/>
              <a:t>G</a:t>
            </a:r>
            <a:r>
              <a:rPr lang="fr-FR" sz="1800" baseline="-25000"/>
              <a:t>c</a:t>
            </a:r>
            <a:r>
              <a:rPr lang="en-US" sz="1800"/>
              <a:t>&gt;=0</a:t>
            </a:r>
          </a:p>
        </p:txBody>
      </p:sp>
      <p:sp>
        <p:nvSpPr>
          <p:cNvPr id="29719" name="Rectangle 3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0" name="Line 61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721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1. Theory: deriving </a:t>
            </a:r>
            <a:r>
              <a:rPr lang="en-US" sz="2000" dirty="0" smtClean="0">
                <a:solidFill>
                  <a:srgbClr val="FF0000"/>
                </a:solidFill>
              </a:rPr>
              <a:t>an </a:t>
            </a:r>
            <a:r>
              <a:rPr lang="en-US" sz="2000" dirty="0">
                <a:solidFill>
                  <a:srgbClr val="FF0000"/>
                </a:solidFill>
              </a:rPr>
              <a:t>equation of motion </a:t>
            </a:r>
            <a:r>
              <a:rPr lang="en-US" sz="2000" dirty="0" smtClean="0">
                <a:solidFill>
                  <a:srgbClr val="FF0000"/>
                </a:solidFill>
              </a:rPr>
              <a:t>for </a:t>
            </a:r>
            <a:r>
              <a:rPr lang="en-US" sz="2000" dirty="0">
                <a:solidFill>
                  <a:srgbClr val="FF0000"/>
                </a:solidFill>
              </a:rPr>
              <a:t>a </a:t>
            </a:r>
            <a:r>
              <a:rPr lang="en-US" sz="2000" dirty="0" smtClean="0">
                <a:solidFill>
                  <a:srgbClr val="FF0000"/>
                </a:solidFill>
              </a:rPr>
              <a:t>crack or a peeling front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9722" name="Line 51"/>
          <p:cNvSpPr>
            <a:spLocks noChangeShapeType="1"/>
          </p:cNvSpPr>
          <p:nvPr/>
        </p:nvSpPr>
        <p:spPr bwMode="auto">
          <a:xfrm flipV="1">
            <a:off x="5876925" y="3689350"/>
            <a:ext cx="417513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723" name="Line 51"/>
          <p:cNvSpPr>
            <a:spLocks noChangeShapeType="1"/>
          </p:cNvSpPr>
          <p:nvPr/>
        </p:nvSpPr>
        <p:spPr bwMode="auto">
          <a:xfrm flipV="1">
            <a:off x="5873750" y="3930650"/>
            <a:ext cx="4175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724" name="Line 51"/>
          <p:cNvSpPr>
            <a:spLocks noChangeShapeType="1"/>
          </p:cNvSpPr>
          <p:nvPr/>
        </p:nvSpPr>
        <p:spPr bwMode="auto">
          <a:xfrm flipV="1">
            <a:off x="5868988" y="4160838"/>
            <a:ext cx="417512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725" name="Text Box 55"/>
          <p:cNvSpPr txBox="1">
            <a:spLocks noChangeArrowheads="1"/>
          </p:cNvSpPr>
          <p:nvPr/>
        </p:nvSpPr>
        <p:spPr bwMode="auto">
          <a:xfrm>
            <a:off x="2581275" y="139700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=</a:t>
            </a:r>
          </a:p>
        </p:txBody>
      </p:sp>
      <p:sp>
        <p:nvSpPr>
          <p:cNvPr id="29726" name="Line 51"/>
          <p:cNvSpPr>
            <a:spLocks noChangeShapeType="1"/>
          </p:cNvSpPr>
          <p:nvPr/>
        </p:nvSpPr>
        <p:spPr bwMode="auto">
          <a:xfrm flipV="1">
            <a:off x="128588" y="2209800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727" name="ZoneTexte 59"/>
          <p:cNvSpPr txBox="1">
            <a:spLocks noChangeArrowheads="1"/>
          </p:cNvSpPr>
          <p:nvPr/>
        </p:nvSpPr>
        <p:spPr bwMode="auto">
          <a:xfrm>
            <a:off x="7639050" y="1304925"/>
            <a:ext cx="46196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5000" b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1246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7240588" y="0"/>
            <a:ext cx="1882775" cy="614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66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1950" y="3076575"/>
            <a:ext cx="382905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1331913" y="1022350"/>
            <a:ext cx="664368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000">
                <a:solidFill>
                  <a:srgbClr val="FF0000"/>
                </a:solidFill>
              </a:rPr>
              <a:t>What are the effects of heterogeneities on the propagation of a crack?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042988" y="4064000"/>
            <a:ext cx="2554287" cy="2232025"/>
            <a:chOff x="295" y="1570"/>
            <a:chExt cx="2256" cy="1968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295" y="1570"/>
              <a:ext cx="2256" cy="1968"/>
              <a:chOff x="204" y="890"/>
              <a:chExt cx="2256" cy="1968"/>
            </a:xfrm>
          </p:grpSpPr>
          <p:grpSp>
            <p:nvGrpSpPr>
              <p:cNvPr id="4" name="Group 28"/>
              <p:cNvGrpSpPr>
                <a:grpSpLocks/>
              </p:cNvGrpSpPr>
              <p:nvPr/>
            </p:nvGrpSpPr>
            <p:grpSpPr bwMode="auto">
              <a:xfrm>
                <a:off x="204" y="890"/>
                <a:ext cx="2256" cy="1968"/>
                <a:chOff x="200" y="896"/>
                <a:chExt cx="2256" cy="1968"/>
              </a:xfrm>
            </p:grpSpPr>
            <p:sp>
              <p:nvSpPr>
                <p:cNvPr id="11290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776" y="2240"/>
                  <a:ext cx="168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1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200" y="2240"/>
                  <a:ext cx="5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2" name="Line 31"/>
                <p:cNvSpPr>
                  <a:spLocks noChangeShapeType="1"/>
                </p:cNvSpPr>
                <p:nvPr/>
              </p:nvSpPr>
              <p:spPr bwMode="auto">
                <a:xfrm>
                  <a:off x="776" y="896"/>
                  <a:ext cx="0" cy="6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3" name="AutoShape 32"/>
                <p:cNvSpPr>
                  <a:spLocks noChangeArrowheads="1"/>
                </p:cNvSpPr>
                <p:nvPr/>
              </p:nvSpPr>
              <p:spPr bwMode="auto">
                <a:xfrm>
                  <a:off x="200" y="896"/>
                  <a:ext cx="2256" cy="624"/>
                </a:xfrm>
                <a:prstGeom prst="parallelogram">
                  <a:avLst>
                    <a:gd name="adj" fmla="val 90385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94" name="Line 33"/>
                <p:cNvSpPr>
                  <a:spLocks noChangeShapeType="1"/>
                </p:cNvSpPr>
                <p:nvPr/>
              </p:nvSpPr>
              <p:spPr bwMode="auto">
                <a:xfrm>
                  <a:off x="1880" y="1520"/>
                  <a:ext cx="0" cy="13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5" name="Line 34"/>
                <p:cNvSpPr>
                  <a:spLocks noChangeShapeType="1"/>
                </p:cNvSpPr>
                <p:nvPr/>
              </p:nvSpPr>
              <p:spPr bwMode="auto">
                <a:xfrm>
                  <a:off x="2448" y="896"/>
                  <a:ext cx="0" cy="13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6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1880" y="2240"/>
                  <a:ext cx="5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7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200" y="2864"/>
                  <a:ext cx="168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8" name="Line 37"/>
                <p:cNvSpPr>
                  <a:spLocks noChangeShapeType="1"/>
                </p:cNvSpPr>
                <p:nvPr/>
              </p:nvSpPr>
              <p:spPr bwMode="auto">
                <a:xfrm>
                  <a:off x="200" y="2240"/>
                  <a:ext cx="0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9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200" y="1664"/>
                  <a:ext cx="576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300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00" y="1568"/>
                  <a:ext cx="576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1289" name="Line 43"/>
              <p:cNvSpPr>
                <a:spLocks noChangeShapeType="1"/>
              </p:cNvSpPr>
              <p:nvPr/>
            </p:nvSpPr>
            <p:spPr bwMode="auto">
              <a:xfrm>
                <a:off x="204" y="1525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1287" name="Line 44"/>
            <p:cNvSpPr>
              <a:spLocks noChangeShapeType="1"/>
            </p:cNvSpPr>
            <p:nvPr/>
          </p:nvSpPr>
          <p:spPr bwMode="auto">
            <a:xfrm>
              <a:off x="884" y="284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269" name="Line 45"/>
          <p:cNvSpPr>
            <a:spLocks noChangeShapeType="1"/>
          </p:cNvSpPr>
          <p:nvPr/>
        </p:nvSpPr>
        <p:spPr bwMode="auto">
          <a:xfrm flipH="1">
            <a:off x="862013" y="6297613"/>
            <a:ext cx="176212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270" name="Text Box 46"/>
          <p:cNvSpPr txBox="1">
            <a:spLocks noChangeArrowheads="1"/>
          </p:cNvSpPr>
          <p:nvPr/>
        </p:nvSpPr>
        <p:spPr bwMode="auto">
          <a:xfrm>
            <a:off x="712788" y="57562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2400" b="0">
                <a:solidFill>
                  <a:schemeClr val="tx1"/>
                </a:solidFill>
                <a:latin typeface="Arial" charset="0"/>
              </a:rPr>
              <a:t>z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11271" name="Line 47"/>
          <p:cNvSpPr>
            <a:spLocks noChangeShapeType="1"/>
          </p:cNvSpPr>
          <p:nvPr/>
        </p:nvSpPr>
        <p:spPr bwMode="auto">
          <a:xfrm>
            <a:off x="2873375" y="6291263"/>
            <a:ext cx="463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272" name="Text Box 48"/>
          <p:cNvSpPr txBox="1">
            <a:spLocks noChangeArrowheads="1"/>
          </p:cNvSpPr>
          <p:nvPr/>
        </p:nvSpPr>
        <p:spPr bwMode="auto">
          <a:xfrm>
            <a:off x="2801938" y="62865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2400" b="0">
                <a:solidFill>
                  <a:schemeClr val="tx1"/>
                </a:solidFill>
                <a:latin typeface="Arial" charset="0"/>
              </a:rPr>
              <a:t>x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11273" name="Line 49"/>
          <p:cNvSpPr>
            <a:spLocks noChangeShapeType="1"/>
          </p:cNvSpPr>
          <p:nvPr/>
        </p:nvSpPr>
        <p:spPr bwMode="auto">
          <a:xfrm flipV="1">
            <a:off x="2197100" y="3886200"/>
            <a:ext cx="0" cy="50165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274" name="Line 50"/>
          <p:cNvSpPr>
            <a:spLocks noChangeShapeType="1"/>
          </p:cNvSpPr>
          <p:nvPr/>
        </p:nvSpPr>
        <p:spPr bwMode="auto">
          <a:xfrm>
            <a:off x="2190750" y="6059488"/>
            <a:ext cx="1588" cy="5730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275" name="Text Box 51"/>
          <p:cNvSpPr txBox="1">
            <a:spLocks noChangeArrowheads="1"/>
          </p:cNvSpPr>
          <p:nvPr/>
        </p:nvSpPr>
        <p:spPr bwMode="auto">
          <a:xfrm>
            <a:off x="2217738" y="3548063"/>
            <a:ext cx="777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2400" b="0">
                <a:solidFill>
                  <a:schemeClr val="tx1"/>
                </a:solidFill>
                <a:latin typeface="Arial" charset="0"/>
              </a:rPr>
              <a:t>G</a:t>
            </a:r>
            <a:r>
              <a:rPr lang="fr-FR" sz="2400" b="0" baseline="30000">
                <a:solidFill>
                  <a:schemeClr val="tx1"/>
                </a:solidFill>
                <a:latin typeface="Arial" charset="0"/>
              </a:rPr>
              <a:t>ext</a:t>
            </a:r>
            <a:endParaRPr lang="fr-FR" sz="2400" b="0" baseline="30000">
              <a:solidFill>
                <a:schemeClr val="tx1"/>
              </a:solidFill>
            </a:endParaRPr>
          </a:p>
        </p:txBody>
      </p:sp>
      <p:sp>
        <p:nvSpPr>
          <p:cNvPr id="11276" name="Oval 55"/>
          <p:cNvSpPr>
            <a:spLocks noChangeArrowheads="1"/>
          </p:cNvSpPr>
          <p:nvPr/>
        </p:nvSpPr>
        <p:spPr bwMode="auto">
          <a:xfrm>
            <a:off x="2116138" y="4995863"/>
            <a:ext cx="327025" cy="327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Line 56"/>
          <p:cNvSpPr>
            <a:spLocks noChangeShapeType="1"/>
          </p:cNvSpPr>
          <p:nvPr/>
        </p:nvSpPr>
        <p:spPr bwMode="auto">
          <a:xfrm flipV="1">
            <a:off x="2252663" y="3316288"/>
            <a:ext cx="3765550" cy="166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78" name="Line 57"/>
          <p:cNvSpPr>
            <a:spLocks noChangeShapeType="1"/>
          </p:cNvSpPr>
          <p:nvPr/>
        </p:nvSpPr>
        <p:spPr bwMode="auto">
          <a:xfrm>
            <a:off x="2252663" y="5322888"/>
            <a:ext cx="3941762" cy="846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280" name="Line 61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cxnSp>
        <p:nvCxnSpPr>
          <p:cNvPr id="11281" name="Connecteur droit 47"/>
          <p:cNvCxnSpPr>
            <a:cxnSpLocks noChangeShapeType="1"/>
            <a:stCxn id="11299" idx="1"/>
          </p:cNvCxnSpPr>
          <p:nvPr/>
        </p:nvCxnSpPr>
        <p:spPr bwMode="auto">
          <a:xfrm rot="5400000" flipH="1" flipV="1">
            <a:off x="1466850" y="5116513"/>
            <a:ext cx="47625" cy="895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282" name="Connecteur droit 49"/>
          <p:cNvCxnSpPr>
            <a:cxnSpLocks noChangeShapeType="1"/>
          </p:cNvCxnSpPr>
          <p:nvPr/>
        </p:nvCxnSpPr>
        <p:spPr bwMode="auto">
          <a:xfrm>
            <a:off x="1031875" y="5454650"/>
            <a:ext cx="906463" cy="730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283" name="Connecteur droit 53"/>
          <p:cNvCxnSpPr>
            <a:cxnSpLocks noChangeShapeType="1"/>
          </p:cNvCxnSpPr>
          <p:nvPr/>
        </p:nvCxnSpPr>
        <p:spPr bwMode="auto">
          <a:xfrm>
            <a:off x="1703388" y="4841875"/>
            <a:ext cx="903287" cy="4445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11284" name="Connecteur droit 54"/>
          <p:cNvCxnSpPr>
            <a:cxnSpLocks noChangeShapeType="1"/>
          </p:cNvCxnSpPr>
          <p:nvPr/>
        </p:nvCxnSpPr>
        <p:spPr bwMode="auto">
          <a:xfrm flipV="1">
            <a:off x="1700213" y="4872038"/>
            <a:ext cx="892175" cy="77787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11285" name="Connecteur droit 56"/>
          <p:cNvCxnSpPr>
            <a:cxnSpLocks noChangeShapeType="1"/>
          </p:cNvCxnSpPr>
          <p:nvPr/>
        </p:nvCxnSpPr>
        <p:spPr bwMode="auto">
          <a:xfrm rot="10800000" flipV="1">
            <a:off x="1924050" y="4899025"/>
            <a:ext cx="655638" cy="628650"/>
          </a:xfrm>
          <a:prstGeom prst="line">
            <a:avLst/>
          </a:prstGeom>
          <a:noFill/>
          <a:ln w="38100" algn="ctr">
            <a:solidFill>
              <a:srgbClr val="FF6600"/>
            </a:solidFill>
            <a:round/>
            <a:headEnd/>
            <a:tailEnd/>
          </a:ln>
        </p:spPr>
      </p:cxn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dirty="0">
                <a:solidFill>
                  <a:srgbClr val="FF0000"/>
                </a:solidFill>
              </a:rPr>
              <a:t>1. Theory: deriving the equation of motion of a crack</a:t>
            </a:r>
          </a:p>
        </p:txBody>
      </p:sp>
    </p:spTree>
    <p:extLst>
      <p:ext uri="{BB962C8B-B14F-4D97-AF65-F5344CB8AC3E}">
        <p14:creationId xmlns:p14="http://schemas.microsoft.com/office/powerpoint/2010/main" val="415814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441575" y="56149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31748" name="Text Box 44"/>
          <p:cNvSpPr txBox="1">
            <a:spLocks noChangeArrowheads="1"/>
          </p:cNvSpPr>
          <p:nvPr/>
        </p:nvSpPr>
        <p:spPr bwMode="auto">
          <a:xfrm>
            <a:off x="1050925" y="2962275"/>
            <a:ext cx="333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Elasticity of the material  </a:t>
            </a:r>
          </a:p>
        </p:txBody>
      </p:sp>
      <p:sp>
        <p:nvSpPr>
          <p:cNvPr id="31749" name="Line 45"/>
          <p:cNvSpPr>
            <a:spLocks noChangeShapeType="1"/>
          </p:cNvSpPr>
          <p:nvPr/>
        </p:nvSpPr>
        <p:spPr bwMode="auto">
          <a:xfrm flipV="1">
            <a:off x="138113" y="3679825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50" name="Text Box 46"/>
          <p:cNvSpPr txBox="1">
            <a:spLocks noChangeArrowheads="1"/>
          </p:cNvSpPr>
          <p:nvPr/>
        </p:nvSpPr>
        <p:spPr bwMode="auto">
          <a:xfrm>
            <a:off x="1081088" y="3492500"/>
            <a:ext cx="430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Crack front as an elastic line: </a:t>
            </a:r>
          </a:p>
        </p:txBody>
      </p:sp>
      <p:sp>
        <p:nvSpPr>
          <p:cNvPr id="31751" name="Line 51"/>
          <p:cNvSpPr>
            <a:spLocks noChangeShapeType="1"/>
          </p:cNvSpPr>
          <p:nvPr/>
        </p:nvSpPr>
        <p:spPr bwMode="auto">
          <a:xfrm flipV="1">
            <a:off x="128588" y="2209800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1752" name="Group 62"/>
          <p:cNvGrpSpPr>
            <a:grpSpLocks/>
          </p:cNvGrpSpPr>
          <p:nvPr/>
        </p:nvGrpSpPr>
        <p:grpSpPr bwMode="auto">
          <a:xfrm>
            <a:off x="6762750" y="1047750"/>
            <a:ext cx="2166938" cy="1736725"/>
            <a:chOff x="295" y="1570"/>
            <a:chExt cx="2256" cy="1968"/>
          </a:xfrm>
        </p:grpSpPr>
        <p:grpSp>
          <p:nvGrpSpPr>
            <p:cNvPr id="31778" name="Group 63"/>
            <p:cNvGrpSpPr>
              <a:grpSpLocks/>
            </p:cNvGrpSpPr>
            <p:nvPr/>
          </p:nvGrpSpPr>
          <p:grpSpPr bwMode="auto">
            <a:xfrm>
              <a:off x="295" y="1570"/>
              <a:ext cx="2256" cy="1968"/>
              <a:chOff x="204" y="890"/>
              <a:chExt cx="2256" cy="1968"/>
            </a:xfrm>
          </p:grpSpPr>
          <p:grpSp>
            <p:nvGrpSpPr>
              <p:cNvPr id="31780" name="Group 64"/>
              <p:cNvGrpSpPr>
                <a:grpSpLocks/>
              </p:cNvGrpSpPr>
              <p:nvPr/>
            </p:nvGrpSpPr>
            <p:grpSpPr bwMode="auto">
              <a:xfrm>
                <a:off x="204" y="890"/>
                <a:ext cx="2256" cy="1968"/>
                <a:chOff x="204" y="890"/>
                <a:chExt cx="2256" cy="1968"/>
              </a:xfrm>
            </p:grpSpPr>
            <p:grpSp>
              <p:nvGrpSpPr>
                <p:cNvPr id="31782" name="Group 65"/>
                <p:cNvGrpSpPr>
                  <a:grpSpLocks/>
                </p:cNvGrpSpPr>
                <p:nvPr/>
              </p:nvGrpSpPr>
              <p:grpSpPr bwMode="auto">
                <a:xfrm>
                  <a:off x="780" y="1521"/>
                  <a:ext cx="864" cy="185"/>
                  <a:chOff x="240" y="2359"/>
                  <a:chExt cx="864" cy="185"/>
                </a:xfrm>
              </p:grpSpPr>
              <p:sp>
                <p:nvSpPr>
                  <p:cNvPr id="31802" name="Freeform 66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1803" name="Freeform 67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1783" name="Group 68"/>
                <p:cNvGrpSpPr>
                  <a:grpSpLocks/>
                </p:cNvGrpSpPr>
                <p:nvPr/>
              </p:nvGrpSpPr>
              <p:grpSpPr bwMode="auto">
                <a:xfrm>
                  <a:off x="204" y="2097"/>
                  <a:ext cx="864" cy="185"/>
                  <a:chOff x="240" y="2359"/>
                  <a:chExt cx="864" cy="185"/>
                </a:xfrm>
              </p:grpSpPr>
              <p:sp>
                <p:nvSpPr>
                  <p:cNvPr id="31800" name="Freeform 69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1801" name="Freeform 70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1784" name="Freeform 71"/>
                <p:cNvSpPr>
                  <a:spLocks/>
                </p:cNvSpPr>
                <p:nvPr/>
              </p:nvSpPr>
              <p:spPr bwMode="auto">
                <a:xfrm>
                  <a:off x="1068" y="1562"/>
                  <a:ext cx="576" cy="624"/>
                </a:xfrm>
                <a:custGeom>
                  <a:avLst/>
                  <a:gdLst>
                    <a:gd name="T0" fmla="*/ 0 w 576"/>
                    <a:gd name="T1" fmla="*/ 624 h 624"/>
                    <a:gd name="T2" fmla="*/ 144 w 576"/>
                    <a:gd name="T3" fmla="*/ 576 h 624"/>
                    <a:gd name="T4" fmla="*/ 144 w 576"/>
                    <a:gd name="T5" fmla="*/ 528 h 624"/>
                    <a:gd name="T6" fmla="*/ 144 w 576"/>
                    <a:gd name="T7" fmla="*/ 480 h 624"/>
                    <a:gd name="T8" fmla="*/ 192 w 576"/>
                    <a:gd name="T9" fmla="*/ 480 h 624"/>
                    <a:gd name="T10" fmla="*/ 192 w 576"/>
                    <a:gd name="T11" fmla="*/ 432 h 624"/>
                    <a:gd name="T12" fmla="*/ 192 w 576"/>
                    <a:gd name="T13" fmla="*/ 336 h 624"/>
                    <a:gd name="T14" fmla="*/ 288 w 576"/>
                    <a:gd name="T15" fmla="*/ 288 h 624"/>
                    <a:gd name="T16" fmla="*/ 384 w 576"/>
                    <a:gd name="T17" fmla="*/ 240 h 624"/>
                    <a:gd name="T18" fmla="*/ 384 w 576"/>
                    <a:gd name="T19" fmla="*/ 144 h 624"/>
                    <a:gd name="T20" fmla="*/ 432 w 576"/>
                    <a:gd name="T21" fmla="*/ 96 h 624"/>
                    <a:gd name="T22" fmla="*/ 480 w 576"/>
                    <a:gd name="T23" fmla="*/ 96 h 624"/>
                    <a:gd name="T24" fmla="*/ 528 w 576"/>
                    <a:gd name="T25" fmla="*/ 96 h 624"/>
                    <a:gd name="T26" fmla="*/ 576 w 576"/>
                    <a:gd name="T27" fmla="*/ 0 h 6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76"/>
                    <a:gd name="T43" fmla="*/ 0 h 624"/>
                    <a:gd name="T44" fmla="*/ 576 w 576"/>
                    <a:gd name="T45" fmla="*/ 624 h 6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76" h="624">
                      <a:moveTo>
                        <a:pt x="0" y="624"/>
                      </a:moveTo>
                      <a:cubicBezTo>
                        <a:pt x="60" y="608"/>
                        <a:pt x="120" y="592"/>
                        <a:pt x="144" y="576"/>
                      </a:cubicBezTo>
                      <a:cubicBezTo>
                        <a:pt x="168" y="560"/>
                        <a:pt x="144" y="544"/>
                        <a:pt x="144" y="528"/>
                      </a:cubicBezTo>
                      <a:cubicBezTo>
                        <a:pt x="144" y="512"/>
                        <a:pt x="136" y="488"/>
                        <a:pt x="144" y="480"/>
                      </a:cubicBezTo>
                      <a:cubicBezTo>
                        <a:pt x="152" y="472"/>
                        <a:pt x="184" y="488"/>
                        <a:pt x="192" y="480"/>
                      </a:cubicBezTo>
                      <a:cubicBezTo>
                        <a:pt x="200" y="472"/>
                        <a:pt x="192" y="456"/>
                        <a:pt x="192" y="432"/>
                      </a:cubicBezTo>
                      <a:cubicBezTo>
                        <a:pt x="192" y="408"/>
                        <a:pt x="176" y="360"/>
                        <a:pt x="192" y="336"/>
                      </a:cubicBezTo>
                      <a:cubicBezTo>
                        <a:pt x="208" y="312"/>
                        <a:pt x="256" y="304"/>
                        <a:pt x="288" y="288"/>
                      </a:cubicBezTo>
                      <a:cubicBezTo>
                        <a:pt x="320" y="272"/>
                        <a:pt x="368" y="264"/>
                        <a:pt x="384" y="240"/>
                      </a:cubicBezTo>
                      <a:cubicBezTo>
                        <a:pt x="400" y="216"/>
                        <a:pt x="376" y="168"/>
                        <a:pt x="384" y="144"/>
                      </a:cubicBezTo>
                      <a:cubicBezTo>
                        <a:pt x="392" y="120"/>
                        <a:pt x="416" y="104"/>
                        <a:pt x="432" y="96"/>
                      </a:cubicBezTo>
                      <a:cubicBezTo>
                        <a:pt x="448" y="88"/>
                        <a:pt x="464" y="96"/>
                        <a:pt x="480" y="96"/>
                      </a:cubicBezTo>
                      <a:cubicBezTo>
                        <a:pt x="496" y="96"/>
                        <a:pt x="512" y="112"/>
                        <a:pt x="528" y="96"/>
                      </a:cubicBezTo>
                      <a:cubicBezTo>
                        <a:pt x="544" y="80"/>
                        <a:pt x="560" y="40"/>
                        <a:pt x="576" y="0"/>
                      </a:cubicBezTo>
                    </a:path>
                  </a:pathLst>
                </a:custGeom>
                <a:noFill/>
                <a:ln w="5080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31785" name="Group 72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0" y="896"/>
                  <a:chExt cx="2256" cy="1968"/>
                </a:xfrm>
              </p:grpSpPr>
              <p:sp>
                <p:nvSpPr>
                  <p:cNvPr id="31786" name="Line 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6" y="2240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1787" name="Line 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1788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76" y="896"/>
                    <a:ext cx="0" cy="6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1789" name="AutoShape 76"/>
                  <p:cNvSpPr>
                    <a:spLocks noChangeArrowheads="1"/>
                  </p:cNvSpPr>
                  <p:nvPr/>
                </p:nvSpPr>
                <p:spPr bwMode="auto">
                  <a:xfrm>
                    <a:off x="200" y="896"/>
                    <a:ext cx="2256" cy="624"/>
                  </a:xfrm>
                  <a:prstGeom prst="parallelogram">
                    <a:avLst>
                      <a:gd name="adj" fmla="val 90385"/>
                    </a:avLst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790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1520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1791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896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1792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8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1793" name="Line 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864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1794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00" y="2240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1795" name="Line 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664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1796" name="Line 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568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31797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496" y="1799"/>
                    <a:ext cx="816" cy="185"/>
                    <a:chOff x="240" y="2359"/>
                    <a:chExt cx="864" cy="185"/>
                  </a:xfrm>
                </p:grpSpPr>
                <p:sp>
                  <p:nvSpPr>
                    <p:cNvPr id="31798" name="Freeform 85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1799" name="Freeform 86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31781" name="Line 87"/>
              <p:cNvSpPr>
                <a:spLocks noChangeShapeType="1"/>
              </p:cNvSpPr>
              <p:nvPr/>
            </p:nvSpPr>
            <p:spPr bwMode="auto">
              <a:xfrm>
                <a:off x="204" y="1525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1779" name="Line 88"/>
            <p:cNvSpPr>
              <a:spLocks noChangeShapeType="1"/>
            </p:cNvSpPr>
            <p:nvPr/>
          </p:nvSpPr>
          <p:spPr bwMode="auto">
            <a:xfrm>
              <a:off x="884" y="284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1753" name="Line 89"/>
          <p:cNvSpPr>
            <a:spLocks noChangeShapeType="1"/>
          </p:cNvSpPr>
          <p:nvPr/>
        </p:nvSpPr>
        <p:spPr bwMode="auto">
          <a:xfrm flipH="1">
            <a:off x="6608763" y="2786063"/>
            <a:ext cx="1492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54" name="Text Box 90"/>
          <p:cNvSpPr txBox="1">
            <a:spLocks noChangeArrowheads="1"/>
          </p:cNvSpPr>
          <p:nvPr/>
        </p:nvSpPr>
        <p:spPr bwMode="auto">
          <a:xfrm>
            <a:off x="6481763" y="23653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z</a:t>
            </a:r>
            <a:endParaRPr lang="fr-FR" b="0">
              <a:solidFill>
                <a:srgbClr val="0066FF"/>
              </a:solidFill>
            </a:endParaRPr>
          </a:p>
        </p:txBody>
      </p:sp>
      <p:sp>
        <p:nvSpPr>
          <p:cNvPr id="31755" name="Line 91"/>
          <p:cNvSpPr>
            <a:spLocks noChangeShapeType="1"/>
          </p:cNvSpPr>
          <p:nvPr/>
        </p:nvSpPr>
        <p:spPr bwMode="auto">
          <a:xfrm>
            <a:off x="8315325" y="2781300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56" name="Text Box 92"/>
          <p:cNvSpPr txBox="1">
            <a:spLocks noChangeArrowheads="1"/>
          </p:cNvSpPr>
          <p:nvPr/>
        </p:nvSpPr>
        <p:spPr bwMode="auto">
          <a:xfrm>
            <a:off x="8512175" y="27336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x</a:t>
            </a:r>
            <a:endParaRPr lang="fr-FR" b="0">
              <a:solidFill>
                <a:srgbClr val="0066FF"/>
              </a:solidFill>
            </a:endParaRPr>
          </a:p>
        </p:txBody>
      </p:sp>
      <p:sp>
        <p:nvSpPr>
          <p:cNvPr id="31757" name="Line 93"/>
          <p:cNvSpPr>
            <a:spLocks noChangeShapeType="1"/>
          </p:cNvSpPr>
          <p:nvPr/>
        </p:nvSpPr>
        <p:spPr bwMode="auto">
          <a:xfrm flipV="1">
            <a:off x="7740650" y="911225"/>
            <a:ext cx="0" cy="3889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58" name="Line 94"/>
          <p:cNvSpPr>
            <a:spLocks noChangeShapeType="1"/>
          </p:cNvSpPr>
          <p:nvPr/>
        </p:nvSpPr>
        <p:spPr bwMode="auto">
          <a:xfrm>
            <a:off x="7735888" y="2600325"/>
            <a:ext cx="1587" cy="4445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59" name="Line 96"/>
          <p:cNvSpPr>
            <a:spLocks noChangeShapeType="1"/>
          </p:cNvSpPr>
          <p:nvPr/>
        </p:nvSpPr>
        <p:spPr bwMode="auto">
          <a:xfrm>
            <a:off x="7083425" y="1931988"/>
            <a:ext cx="649288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760" name="Text Box 97"/>
          <p:cNvSpPr txBox="1">
            <a:spLocks noChangeArrowheads="1"/>
          </p:cNvSpPr>
          <p:nvPr/>
        </p:nvSpPr>
        <p:spPr bwMode="auto">
          <a:xfrm>
            <a:off x="7242175" y="1609725"/>
            <a:ext cx="736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f(z,t)</a:t>
            </a:r>
          </a:p>
        </p:txBody>
      </p:sp>
      <p:sp>
        <p:nvSpPr>
          <p:cNvPr id="31761" name="Text Box 98"/>
          <p:cNvSpPr txBox="1">
            <a:spLocks noChangeArrowheads="1"/>
          </p:cNvSpPr>
          <p:nvPr/>
        </p:nvSpPr>
        <p:spPr bwMode="auto">
          <a:xfrm>
            <a:off x="7775575" y="1870075"/>
            <a:ext cx="37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Arial" charset="0"/>
              </a:rPr>
              <a:t>M</a:t>
            </a:r>
          </a:p>
        </p:txBody>
      </p:sp>
      <p:sp>
        <p:nvSpPr>
          <p:cNvPr id="31762" name="Line 99"/>
          <p:cNvSpPr>
            <a:spLocks noChangeShapeType="1"/>
          </p:cNvSpPr>
          <p:nvPr/>
        </p:nvSpPr>
        <p:spPr bwMode="auto">
          <a:xfrm flipH="1" flipV="1">
            <a:off x="6757988" y="1252538"/>
            <a:ext cx="1587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63" name="Text Box 100"/>
          <p:cNvSpPr txBox="1">
            <a:spLocks noChangeArrowheads="1"/>
          </p:cNvSpPr>
          <p:nvPr/>
        </p:nvSpPr>
        <p:spPr bwMode="auto">
          <a:xfrm>
            <a:off x="6748463" y="10033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y</a:t>
            </a:r>
            <a:endParaRPr lang="fr-FR" b="0">
              <a:solidFill>
                <a:srgbClr val="0066FF"/>
              </a:solidFill>
            </a:endParaRPr>
          </a:p>
        </p:txBody>
      </p:sp>
      <p:graphicFrame>
        <p:nvGraphicFramePr>
          <p:cNvPr id="31764" name="Object 101"/>
          <p:cNvGraphicFramePr>
            <a:graphicFrameLocks noChangeAspect="1"/>
          </p:cNvGraphicFramePr>
          <p:nvPr/>
        </p:nvGraphicFramePr>
        <p:xfrm>
          <a:off x="4749800" y="3257550"/>
          <a:ext cx="4154488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38" name="Équation" r:id="rId4" imgW="2488557" imgH="469601" progId="Equation.3">
                  <p:embed/>
                </p:oleObj>
              </mc:Choice>
              <mc:Fallback>
                <p:oleObj name="Équation" r:id="rId4" imgW="2488557" imgH="4696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3257550"/>
                        <a:ext cx="4154488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5" name="Text Box 45"/>
          <p:cNvSpPr txBox="1">
            <a:spLocks noChangeArrowheads="1"/>
          </p:cNvSpPr>
          <p:nvPr/>
        </p:nvSpPr>
        <p:spPr bwMode="auto">
          <a:xfrm>
            <a:off x="7708900" y="587375"/>
            <a:ext cx="708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000" b="0">
                <a:solidFill>
                  <a:srgbClr val="000000"/>
                </a:solidFill>
                <a:latin typeface="Arial" charset="0"/>
              </a:rPr>
              <a:t>G</a:t>
            </a:r>
            <a:r>
              <a:rPr lang="fr-FR" sz="2000" b="0" baseline="30000">
                <a:solidFill>
                  <a:srgbClr val="000000"/>
                </a:solidFill>
                <a:latin typeface="Arial" charset="0"/>
              </a:rPr>
              <a:t>ext</a:t>
            </a:r>
            <a:endParaRPr lang="fr-FR" sz="2000" b="0" baseline="30000">
              <a:solidFill>
                <a:srgbClr val="000000"/>
              </a:solidFill>
            </a:endParaRPr>
          </a:p>
        </p:txBody>
      </p:sp>
      <p:sp>
        <p:nvSpPr>
          <p:cNvPr id="31766" name="Text Box 108"/>
          <p:cNvSpPr txBox="1">
            <a:spLocks noChangeArrowheads="1"/>
          </p:cNvSpPr>
          <p:nvPr/>
        </p:nvSpPr>
        <p:spPr bwMode="auto">
          <a:xfrm>
            <a:off x="7331075" y="4041775"/>
            <a:ext cx="1635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i="1">
                <a:solidFill>
                  <a:srgbClr val="000000"/>
                </a:solidFill>
                <a:latin typeface="Times New Roman" charset="0"/>
              </a:rPr>
              <a:t>J. R. Rice (1985)</a:t>
            </a:r>
          </a:p>
        </p:txBody>
      </p:sp>
      <p:sp>
        <p:nvSpPr>
          <p:cNvPr id="31767" name="Rectangle 3"/>
          <p:cNvSpPr>
            <a:spLocks noChangeArrowheads="1"/>
          </p:cNvSpPr>
          <p:nvPr/>
        </p:nvSpPr>
        <p:spPr bwMode="auto">
          <a:xfrm>
            <a:off x="7110413" y="29882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8" name="Line 61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770" name="Text Box 50"/>
          <p:cNvSpPr txBox="1">
            <a:spLocks noChangeArrowheads="1"/>
          </p:cNvSpPr>
          <p:nvPr/>
        </p:nvSpPr>
        <p:spPr bwMode="auto">
          <a:xfrm>
            <a:off x="966788" y="1289050"/>
            <a:ext cx="1709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Resistance of a real material</a:t>
            </a:r>
          </a:p>
        </p:txBody>
      </p:sp>
      <p:sp>
        <p:nvSpPr>
          <p:cNvPr id="31771" name="Text Box 53"/>
          <p:cNvSpPr txBox="1">
            <a:spLocks noChangeArrowheads="1"/>
          </p:cNvSpPr>
          <p:nvPr/>
        </p:nvSpPr>
        <p:spPr bwMode="auto">
          <a:xfrm>
            <a:off x="5221288" y="1308100"/>
            <a:ext cx="1290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Fluctuating part</a:t>
            </a:r>
          </a:p>
        </p:txBody>
      </p:sp>
      <p:sp>
        <p:nvSpPr>
          <p:cNvPr id="31772" name="Text Box 54"/>
          <p:cNvSpPr txBox="1">
            <a:spLocks noChangeArrowheads="1"/>
          </p:cNvSpPr>
          <p:nvPr/>
        </p:nvSpPr>
        <p:spPr bwMode="auto">
          <a:xfrm>
            <a:off x="3073400" y="1296988"/>
            <a:ext cx="12414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Average resistance</a:t>
            </a:r>
          </a:p>
        </p:txBody>
      </p:sp>
      <p:sp>
        <p:nvSpPr>
          <p:cNvPr id="31773" name="Text Box 55"/>
          <p:cNvSpPr txBox="1">
            <a:spLocks noChangeArrowheads="1"/>
          </p:cNvSpPr>
          <p:nvPr/>
        </p:nvSpPr>
        <p:spPr bwMode="auto">
          <a:xfrm>
            <a:off x="4492625" y="138906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+</a:t>
            </a:r>
          </a:p>
        </p:txBody>
      </p:sp>
      <p:sp>
        <p:nvSpPr>
          <p:cNvPr id="31774" name="Text Box 55"/>
          <p:cNvSpPr txBox="1">
            <a:spLocks noChangeArrowheads="1"/>
          </p:cNvSpPr>
          <p:nvPr/>
        </p:nvSpPr>
        <p:spPr bwMode="auto">
          <a:xfrm>
            <a:off x="2581275" y="139700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=</a:t>
            </a:r>
          </a:p>
        </p:txBody>
      </p:sp>
      <p:sp>
        <p:nvSpPr>
          <p:cNvPr id="31775" name="Text Box 52"/>
          <p:cNvSpPr txBox="1">
            <a:spLocks noChangeArrowheads="1"/>
          </p:cNvSpPr>
          <p:nvPr/>
        </p:nvSpPr>
        <p:spPr bwMode="auto">
          <a:xfrm>
            <a:off x="1347788" y="2003425"/>
            <a:ext cx="5176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G</a:t>
            </a:r>
            <a:r>
              <a:rPr lang="en-US" sz="1800" baseline="-25000"/>
              <a:t>C</a:t>
            </a:r>
            <a:r>
              <a:rPr lang="en-US" sz="1800"/>
              <a:t>(M)     </a:t>
            </a:r>
            <a:r>
              <a:rPr lang="en-US" sz="500"/>
              <a:t> </a:t>
            </a:r>
            <a:r>
              <a:rPr lang="en-US" sz="1800"/>
              <a:t>=      &lt;G</a:t>
            </a:r>
            <a:r>
              <a:rPr lang="en-US" sz="1800" baseline="-25000"/>
              <a:t>C</a:t>
            </a:r>
            <a:r>
              <a:rPr lang="en-US" sz="1800"/>
              <a:t>&gt;      </a:t>
            </a:r>
            <a:r>
              <a:rPr lang="en-US" sz="1200"/>
              <a:t> </a:t>
            </a:r>
            <a:r>
              <a:rPr lang="en-US" sz="1800"/>
              <a:t>+       </a:t>
            </a:r>
            <a:r>
              <a:rPr lang="el-GR" sz="1800"/>
              <a:t>δ</a:t>
            </a:r>
            <a:r>
              <a:rPr lang="fr-FR" sz="1800"/>
              <a:t>G</a:t>
            </a:r>
            <a:r>
              <a:rPr lang="fr-FR" sz="1800" baseline="-25000"/>
              <a:t>c</a:t>
            </a:r>
            <a:r>
              <a:rPr lang="en-US" sz="1800"/>
              <a:t>(M)</a:t>
            </a:r>
            <a:endParaRPr lang="el-GR" sz="1800"/>
          </a:p>
        </p:txBody>
      </p:sp>
      <p:sp>
        <p:nvSpPr>
          <p:cNvPr id="31776" name="Text Box 56"/>
          <p:cNvSpPr txBox="1">
            <a:spLocks noChangeArrowheads="1"/>
          </p:cNvSpPr>
          <p:nvPr/>
        </p:nvSpPr>
        <p:spPr bwMode="auto">
          <a:xfrm>
            <a:off x="4873625" y="2413000"/>
            <a:ext cx="1670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with &lt;</a:t>
            </a:r>
            <a:r>
              <a:rPr lang="el-GR" sz="1800"/>
              <a:t>δ</a:t>
            </a:r>
            <a:r>
              <a:rPr lang="fr-FR" sz="1800"/>
              <a:t>G</a:t>
            </a:r>
            <a:r>
              <a:rPr lang="fr-FR" sz="1800" baseline="-25000"/>
              <a:t>c</a:t>
            </a:r>
            <a:r>
              <a:rPr lang="en-US" sz="1800"/>
              <a:t>&gt;=0</a:t>
            </a:r>
          </a:p>
        </p:txBody>
      </p:sp>
      <p:sp>
        <p:nvSpPr>
          <p:cNvPr id="31777" name="ZoneTexte 67"/>
          <p:cNvSpPr txBox="1">
            <a:spLocks noChangeArrowheads="1"/>
          </p:cNvSpPr>
          <p:nvPr/>
        </p:nvSpPr>
        <p:spPr bwMode="auto">
          <a:xfrm>
            <a:off x="7639050" y="1304925"/>
            <a:ext cx="46196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5000" b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1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1. Theory: deriving </a:t>
            </a:r>
            <a:r>
              <a:rPr lang="en-US" sz="2000" dirty="0" smtClean="0">
                <a:solidFill>
                  <a:srgbClr val="FF0000"/>
                </a:solidFill>
              </a:rPr>
              <a:t>an </a:t>
            </a:r>
            <a:r>
              <a:rPr lang="en-US" sz="2000" dirty="0">
                <a:solidFill>
                  <a:srgbClr val="FF0000"/>
                </a:solidFill>
              </a:rPr>
              <a:t>equation of motion </a:t>
            </a:r>
            <a:r>
              <a:rPr lang="en-US" sz="2000" dirty="0" smtClean="0">
                <a:solidFill>
                  <a:srgbClr val="FF0000"/>
                </a:solidFill>
              </a:rPr>
              <a:t>for </a:t>
            </a:r>
            <a:r>
              <a:rPr lang="en-US" sz="2000" dirty="0">
                <a:solidFill>
                  <a:srgbClr val="FF0000"/>
                </a:solidFill>
              </a:rPr>
              <a:t>a </a:t>
            </a:r>
            <a:r>
              <a:rPr lang="en-US" sz="2000" dirty="0" smtClean="0">
                <a:solidFill>
                  <a:srgbClr val="FF0000"/>
                </a:solidFill>
              </a:rPr>
              <a:t>crack or a peeling front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12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2441575" y="545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33796" name="Text Box 44"/>
          <p:cNvSpPr txBox="1">
            <a:spLocks noChangeArrowheads="1"/>
          </p:cNvSpPr>
          <p:nvPr/>
        </p:nvSpPr>
        <p:spPr bwMode="auto">
          <a:xfrm>
            <a:off x="1050925" y="2962275"/>
            <a:ext cx="333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Elasticity of the material  </a:t>
            </a:r>
          </a:p>
        </p:txBody>
      </p:sp>
      <p:sp>
        <p:nvSpPr>
          <p:cNvPr id="33797" name="Line 45"/>
          <p:cNvSpPr>
            <a:spLocks noChangeShapeType="1"/>
          </p:cNvSpPr>
          <p:nvPr/>
        </p:nvSpPr>
        <p:spPr bwMode="auto">
          <a:xfrm flipV="1">
            <a:off x="138113" y="3679825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798" name="Text Box 46"/>
          <p:cNvSpPr txBox="1">
            <a:spLocks noChangeArrowheads="1"/>
          </p:cNvSpPr>
          <p:nvPr/>
        </p:nvSpPr>
        <p:spPr bwMode="auto">
          <a:xfrm>
            <a:off x="1081088" y="3492500"/>
            <a:ext cx="430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Crack front as an elastic line: </a:t>
            </a:r>
          </a:p>
        </p:txBody>
      </p:sp>
      <p:sp>
        <p:nvSpPr>
          <p:cNvPr id="33799" name="Line 51"/>
          <p:cNvSpPr>
            <a:spLocks noChangeShapeType="1"/>
          </p:cNvSpPr>
          <p:nvPr/>
        </p:nvSpPr>
        <p:spPr bwMode="auto">
          <a:xfrm flipV="1">
            <a:off x="128588" y="2209800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800" name="Rectangle 57"/>
          <p:cNvSpPr>
            <a:spLocks noChangeArrowheads="1"/>
          </p:cNvSpPr>
          <p:nvPr/>
        </p:nvSpPr>
        <p:spPr bwMode="auto">
          <a:xfrm>
            <a:off x="2441575" y="545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33801" name="Rectangle 58"/>
          <p:cNvSpPr>
            <a:spLocks noChangeArrowheads="1"/>
          </p:cNvSpPr>
          <p:nvPr/>
        </p:nvSpPr>
        <p:spPr bwMode="auto">
          <a:xfrm>
            <a:off x="2441575" y="545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rgbClr val="000000"/>
              </a:solidFill>
            </a:endParaRPr>
          </a:p>
        </p:txBody>
      </p:sp>
      <p:graphicFrame>
        <p:nvGraphicFramePr>
          <p:cNvPr id="33802" name="Object 59"/>
          <p:cNvGraphicFramePr>
            <a:graphicFrameLocks noChangeAspect="1"/>
          </p:cNvGraphicFramePr>
          <p:nvPr/>
        </p:nvGraphicFramePr>
        <p:xfrm>
          <a:off x="2711450" y="4746625"/>
          <a:ext cx="3475038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42" name="Équation" r:id="rId4" imgW="1917539" imgH="469601" progId="Equation.3">
                  <p:embed/>
                </p:oleObj>
              </mc:Choice>
              <mc:Fallback>
                <p:oleObj name="Équation" r:id="rId4" imgW="1917539" imgH="4696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450" y="4746625"/>
                        <a:ext cx="3475038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3" name="Text Box 60"/>
          <p:cNvSpPr txBox="1">
            <a:spLocks noChangeArrowheads="1"/>
          </p:cNvSpPr>
          <p:nvPr/>
        </p:nvSpPr>
        <p:spPr bwMode="auto">
          <a:xfrm>
            <a:off x="2625725" y="4279900"/>
            <a:ext cx="430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Equation of motion for a crack </a:t>
            </a:r>
          </a:p>
        </p:txBody>
      </p:sp>
      <p:grpSp>
        <p:nvGrpSpPr>
          <p:cNvPr id="33804" name="Group 68"/>
          <p:cNvGrpSpPr>
            <a:grpSpLocks/>
          </p:cNvGrpSpPr>
          <p:nvPr/>
        </p:nvGrpSpPr>
        <p:grpSpPr bwMode="auto">
          <a:xfrm>
            <a:off x="6762750" y="1047750"/>
            <a:ext cx="2166938" cy="1736725"/>
            <a:chOff x="295" y="1570"/>
            <a:chExt cx="2256" cy="1968"/>
          </a:xfrm>
        </p:grpSpPr>
        <p:grpSp>
          <p:nvGrpSpPr>
            <p:cNvPr id="33831" name="Group 69"/>
            <p:cNvGrpSpPr>
              <a:grpSpLocks/>
            </p:cNvGrpSpPr>
            <p:nvPr/>
          </p:nvGrpSpPr>
          <p:grpSpPr bwMode="auto">
            <a:xfrm>
              <a:off x="295" y="1570"/>
              <a:ext cx="2256" cy="1968"/>
              <a:chOff x="204" y="890"/>
              <a:chExt cx="2256" cy="1968"/>
            </a:xfrm>
          </p:grpSpPr>
          <p:grpSp>
            <p:nvGrpSpPr>
              <p:cNvPr id="33833" name="Group 70"/>
              <p:cNvGrpSpPr>
                <a:grpSpLocks/>
              </p:cNvGrpSpPr>
              <p:nvPr/>
            </p:nvGrpSpPr>
            <p:grpSpPr bwMode="auto">
              <a:xfrm>
                <a:off x="204" y="890"/>
                <a:ext cx="2256" cy="1968"/>
                <a:chOff x="204" y="890"/>
                <a:chExt cx="2256" cy="1968"/>
              </a:xfrm>
            </p:grpSpPr>
            <p:grpSp>
              <p:nvGrpSpPr>
                <p:cNvPr id="33835" name="Group 71"/>
                <p:cNvGrpSpPr>
                  <a:grpSpLocks/>
                </p:cNvGrpSpPr>
                <p:nvPr/>
              </p:nvGrpSpPr>
              <p:grpSpPr bwMode="auto">
                <a:xfrm>
                  <a:off x="780" y="1521"/>
                  <a:ext cx="864" cy="185"/>
                  <a:chOff x="240" y="2359"/>
                  <a:chExt cx="864" cy="185"/>
                </a:xfrm>
              </p:grpSpPr>
              <p:sp>
                <p:nvSpPr>
                  <p:cNvPr id="33855" name="Freeform 72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3856" name="Freeform 73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3836" name="Group 74"/>
                <p:cNvGrpSpPr>
                  <a:grpSpLocks/>
                </p:cNvGrpSpPr>
                <p:nvPr/>
              </p:nvGrpSpPr>
              <p:grpSpPr bwMode="auto">
                <a:xfrm>
                  <a:off x="204" y="2097"/>
                  <a:ext cx="864" cy="185"/>
                  <a:chOff x="240" y="2359"/>
                  <a:chExt cx="864" cy="185"/>
                </a:xfrm>
              </p:grpSpPr>
              <p:sp>
                <p:nvSpPr>
                  <p:cNvPr id="33853" name="Freeform 75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3854" name="Freeform 76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3837" name="Freeform 77"/>
                <p:cNvSpPr>
                  <a:spLocks/>
                </p:cNvSpPr>
                <p:nvPr/>
              </p:nvSpPr>
              <p:spPr bwMode="auto">
                <a:xfrm>
                  <a:off x="1068" y="1562"/>
                  <a:ext cx="576" cy="624"/>
                </a:xfrm>
                <a:custGeom>
                  <a:avLst/>
                  <a:gdLst>
                    <a:gd name="T0" fmla="*/ 0 w 576"/>
                    <a:gd name="T1" fmla="*/ 624 h 624"/>
                    <a:gd name="T2" fmla="*/ 144 w 576"/>
                    <a:gd name="T3" fmla="*/ 576 h 624"/>
                    <a:gd name="T4" fmla="*/ 144 w 576"/>
                    <a:gd name="T5" fmla="*/ 528 h 624"/>
                    <a:gd name="T6" fmla="*/ 144 w 576"/>
                    <a:gd name="T7" fmla="*/ 480 h 624"/>
                    <a:gd name="T8" fmla="*/ 192 w 576"/>
                    <a:gd name="T9" fmla="*/ 480 h 624"/>
                    <a:gd name="T10" fmla="*/ 192 w 576"/>
                    <a:gd name="T11" fmla="*/ 432 h 624"/>
                    <a:gd name="T12" fmla="*/ 192 w 576"/>
                    <a:gd name="T13" fmla="*/ 336 h 624"/>
                    <a:gd name="T14" fmla="*/ 288 w 576"/>
                    <a:gd name="T15" fmla="*/ 288 h 624"/>
                    <a:gd name="T16" fmla="*/ 384 w 576"/>
                    <a:gd name="T17" fmla="*/ 240 h 624"/>
                    <a:gd name="T18" fmla="*/ 384 w 576"/>
                    <a:gd name="T19" fmla="*/ 144 h 624"/>
                    <a:gd name="T20" fmla="*/ 432 w 576"/>
                    <a:gd name="T21" fmla="*/ 96 h 624"/>
                    <a:gd name="T22" fmla="*/ 480 w 576"/>
                    <a:gd name="T23" fmla="*/ 96 h 624"/>
                    <a:gd name="T24" fmla="*/ 528 w 576"/>
                    <a:gd name="T25" fmla="*/ 96 h 624"/>
                    <a:gd name="T26" fmla="*/ 576 w 576"/>
                    <a:gd name="T27" fmla="*/ 0 h 6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76"/>
                    <a:gd name="T43" fmla="*/ 0 h 624"/>
                    <a:gd name="T44" fmla="*/ 576 w 576"/>
                    <a:gd name="T45" fmla="*/ 624 h 6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76" h="624">
                      <a:moveTo>
                        <a:pt x="0" y="624"/>
                      </a:moveTo>
                      <a:cubicBezTo>
                        <a:pt x="60" y="608"/>
                        <a:pt x="120" y="592"/>
                        <a:pt x="144" y="576"/>
                      </a:cubicBezTo>
                      <a:cubicBezTo>
                        <a:pt x="168" y="560"/>
                        <a:pt x="144" y="544"/>
                        <a:pt x="144" y="528"/>
                      </a:cubicBezTo>
                      <a:cubicBezTo>
                        <a:pt x="144" y="512"/>
                        <a:pt x="136" y="488"/>
                        <a:pt x="144" y="480"/>
                      </a:cubicBezTo>
                      <a:cubicBezTo>
                        <a:pt x="152" y="472"/>
                        <a:pt x="184" y="488"/>
                        <a:pt x="192" y="480"/>
                      </a:cubicBezTo>
                      <a:cubicBezTo>
                        <a:pt x="200" y="472"/>
                        <a:pt x="192" y="456"/>
                        <a:pt x="192" y="432"/>
                      </a:cubicBezTo>
                      <a:cubicBezTo>
                        <a:pt x="192" y="408"/>
                        <a:pt x="176" y="360"/>
                        <a:pt x="192" y="336"/>
                      </a:cubicBezTo>
                      <a:cubicBezTo>
                        <a:pt x="208" y="312"/>
                        <a:pt x="256" y="304"/>
                        <a:pt x="288" y="288"/>
                      </a:cubicBezTo>
                      <a:cubicBezTo>
                        <a:pt x="320" y="272"/>
                        <a:pt x="368" y="264"/>
                        <a:pt x="384" y="240"/>
                      </a:cubicBezTo>
                      <a:cubicBezTo>
                        <a:pt x="400" y="216"/>
                        <a:pt x="376" y="168"/>
                        <a:pt x="384" y="144"/>
                      </a:cubicBezTo>
                      <a:cubicBezTo>
                        <a:pt x="392" y="120"/>
                        <a:pt x="416" y="104"/>
                        <a:pt x="432" y="96"/>
                      </a:cubicBezTo>
                      <a:cubicBezTo>
                        <a:pt x="448" y="88"/>
                        <a:pt x="464" y="96"/>
                        <a:pt x="480" y="96"/>
                      </a:cubicBezTo>
                      <a:cubicBezTo>
                        <a:pt x="496" y="96"/>
                        <a:pt x="512" y="112"/>
                        <a:pt x="528" y="96"/>
                      </a:cubicBezTo>
                      <a:cubicBezTo>
                        <a:pt x="544" y="80"/>
                        <a:pt x="560" y="40"/>
                        <a:pt x="576" y="0"/>
                      </a:cubicBezTo>
                    </a:path>
                  </a:pathLst>
                </a:custGeom>
                <a:noFill/>
                <a:ln w="5080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33838" name="Group 78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0" y="896"/>
                  <a:chExt cx="2256" cy="1968"/>
                </a:xfrm>
              </p:grpSpPr>
              <p:sp>
                <p:nvSpPr>
                  <p:cNvPr id="33839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6" y="2240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3840" name="Line 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3841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776" y="896"/>
                    <a:ext cx="0" cy="6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3842" name="AutoShape 82"/>
                  <p:cNvSpPr>
                    <a:spLocks noChangeArrowheads="1"/>
                  </p:cNvSpPr>
                  <p:nvPr/>
                </p:nvSpPr>
                <p:spPr bwMode="auto">
                  <a:xfrm>
                    <a:off x="200" y="896"/>
                    <a:ext cx="2256" cy="624"/>
                  </a:xfrm>
                  <a:prstGeom prst="parallelogram">
                    <a:avLst>
                      <a:gd name="adj" fmla="val 90385"/>
                    </a:avLst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43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1520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3844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896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3845" name="Line 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8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3846" name="Line 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864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3847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200" y="2240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3848" name="Line 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664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3849" name="Line 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568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33850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496" y="1799"/>
                    <a:ext cx="816" cy="185"/>
                    <a:chOff x="240" y="2359"/>
                    <a:chExt cx="864" cy="185"/>
                  </a:xfrm>
                </p:grpSpPr>
                <p:sp>
                  <p:nvSpPr>
                    <p:cNvPr id="33851" name="Freeform 91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3852" name="Freeform 92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33834" name="Line 93"/>
              <p:cNvSpPr>
                <a:spLocks noChangeShapeType="1"/>
              </p:cNvSpPr>
              <p:nvPr/>
            </p:nvSpPr>
            <p:spPr bwMode="auto">
              <a:xfrm>
                <a:off x="204" y="1525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3832" name="Line 94"/>
            <p:cNvSpPr>
              <a:spLocks noChangeShapeType="1"/>
            </p:cNvSpPr>
            <p:nvPr/>
          </p:nvSpPr>
          <p:spPr bwMode="auto">
            <a:xfrm>
              <a:off x="884" y="284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3805" name="Line 95"/>
          <p:cNvSpPr>
            <a:spLocks noChangeShapeType="1"/>
          </p:cNvSpPr>
          <p:nvPr/>
        </p:nvSpPr>
        <p:spPr bwMode="auto">
          <a:xfrm flipH="1">
            <a:off x="6608763" y="2786063"/>
            <a:ext cx="1492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806" name="Text Box 96"/>
          <p:cNvSpPr txBox="1">
            <a:spLocks noChangeArrowheads="1"/>
          </p:cNvSpPr>
          <p:nvPr/>
        </p:nvSpPr>
        <p:spPr bwMode="auto">
          <a:xfrm>
            <a:off x="6481763" y="23653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z</a:t>
            </a:r>
            <a:endParaRPr lang="fr-FR" b="0">
              <a:solidFill>
                <a:srgbClr val="0066FF"/>
              </a:solidFill>
            </a:endParaRPr>
          </a:p>
        </p:txBody>
      </p:sp>
      <p:sp>
        <p:nvSpPr>
          <p:cNvPr id="33807" name="Line 97"/>
          <p:cNvSpPr>
            <a:spLocks noChangeShapeType="1"/>
          </p:cNvSpPr>
          <p:nvPr/>
        </p:nvSpPr>
        <p:spPr bwMode="auto">
          <a:xfrm>
            <a:off x="8315325" y="2781300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808" name="Text Box 98"/>
          <p:cNvSpPr txBox="1">
            <a:spLocks noChangeArrowheads="1"/>
          </p:cNvSpPr>
          <p:nvPr/>
        </p:nvSpPr>
        <p:spPr bwMode="auto">
          <a:xfrm>
            <a:off x="8512175" y="27336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x</a:t>
            </a:r>
            <a:endParaRPr lang="fr-FR" b="0">
              <a:solidFill>
                <a:srgbClr val="0066FF"/>
              </a:solidFill>
            </a:endParaRPr>
          </a:p>
        </p:txBody>
      </p:sp>
      <p:sp>
        <p:nvSpPr>
          <p:cNvPr id="33809" name="Line 99"/>
          <p:cNvSpPr>
            <a:spLocks noChangeShapeType="1"/>
          </p:cNvSpPr>
          <p:nvPr/>
        </p:nvSpPr>
        <p:spPr bwMode="auto">
          <a:xfrm flipV="1">
            <a:off x="7740650" y="911225"/>
            <a:ext cx="0" cy="3889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810" name="Line 100"/>
          <p:cNvSpPr>
            <a:spLocks noChangeShapeType="1"/>
          </p:cNvSpPr>
          <p:nvPr/>
        </p:nvSpPr>
        <p:spPr bwMode="auto">
          <a:xfrm>
            <a:off x="7735888" y="2600325"/>
            <a:ext cx="1587" cy="4445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811" name="Line 102"/>
          <p:cNvSpPr>
            <a:spLocks noChangeShapeType="1"/>
          </p:cNvSpPr>
          <p:nvPr/>
        </p:nvSpPr>
        <p:spPr bwMode="auto">
          <a:xfrm>
            <a:off x="7083425" y="1931988"/>
            <a:ext cx="649288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12" name="Text Box 104"/>
          <p:cNvSpPr txBox="1">
            <a:spLocks noChangeArrowheads="1"/>
          </p:cNvSpPr>
          <p:nvPr/>
        </p:nvSpPr>
        <p:spPr bwMode="auto">
          <a:xfrm>
            <a:off x="7775575" y="1870075"/>
            <a:ext cx="37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Arial" charset="0"/>
              </a:rPr>
              <a:t>M</a:t>
            </a:r>
          </a:p>
        </p:txBody>
      </p:sp>
      <p:sp>
        <p:nvSpPr>
          <p:cNvPr id="33813" name="Line 105"/>
          <p:cNvSpPr>
            <a:spLocks noChangeShapeType="1"/>
          </p:cNvSpPr>
          <p:nvPr/>
        </p:nvSpPr>
        <p:spPr bwMode="auto">
          <a:xfrm flipH="1" flipV="1">
            <a:off x="6757988" y="1252538"/>
            <a:ext cx="1587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814" name="Text Box 106"/>
          <p:cNvSpPr txBox="1">
            <a:spLocks noChangeArrowheads="1"/>
          </p:cNvSpPr>
          <p:nvPr/>
        </p:nvSpPr>
        <p:spPr bwMode="auto">
          <a:xfrm>
            <a:off x="6748463" y="10033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y</a:t>
            </a:r>
            <a:endParaRPr lang="fr-FR" b="0">
              <a:solidFill>
                <a:srgbClr val="0066FF"/>
              </a:solidFill>
            </a:endParaRPr>
          </a:p>
        </p:txBody>
      </p:sp>
      <p:sp>
        <p:nvSpPr>
          <p:cNvPr id="33815" name="Text Box 45"/>
          <p:cNvSpPr txBox="1">
            <a:spLocks noChangeArrowheads="1"/>
          </p:cNvSpPr>
          <p:nvPr/>
        </p:nvSpPr>
        <p:spPr bwMode="auto">
          <a:xfrm>
            <a:off x="7708900" y="587375"/>
            <a:ext cx="708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000" b="0">
                <a:solidFill>
                  <a:srgbClr val="000000"/>
                </a:solidFill>
                <a:latin typeface="Arial" charset="0"/>
              </a:rPr>
              <a:t>G</a:t>
            </a:r>
            <a:r>
              <a:rPr lang="fr-FR" sz="2000" b="0" baseline="30000">
                <a:solidFill>
                  <a:srgbClr val="000000"/>
                </a:solidFill>
                <a:latin typeface="Arial" charset="0"/>
              </a:rPr>
              <a:t>ext</a:t>
            </a:r>
            <a:endParaRPr lang="fr-FR" sz="2000" b="0" baseline="30000">
              <a:solidFill>
                <a:srgbClr val="000000"/>
              </a:solidFill>
            </a:endParaRPr>
          </a:p>
        </p:txBody>
      </p:sp>
      <p:graphicFrame>
        <p:nvGraphicFramePr>
          <p:cNvPr id="33816" name="Object 109"/>
          <p:cNvGraphicFramePr>
            <a:graphicFrameLocks noChangeAspect="1"/>
          </p:cNvGraphicFramePr>
          <p:nvPr/>
        </p:nvGraphicFramePr>
        <p:xfrm>
          <a:off x="4749800" y="3257550"/>
          <a:ext cx="4154488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43" name="Équation" r:id="rId6" imgW="2488557" imgH="469601" progId="Equation.3">
                  <p:embed/>
                </p:oleObj>
              </mc:Choice>
              <mc:Fallback>
                <p:oleObj name="Équation" r:id="rId6" imgW="2488557" imgH="4696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3257550"/>
                        <a:ext cx="4154488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17" name="Text Box 108"/>
          <p:cNvSpPr txBox="1">
            <a:spLocks noChangeArrowheads="1"/>
          </p:cNvSpPr>
          <p:nvPr/>
        </p:nvSpPr>
        <p:spPr bwMode="auto">
          <a:xfrm>
            <a:off x="5681663" y="5532438"/>
            <a:ext cx="2676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i="1">
                <a:solidFill>
                  <a:srgbClr val="000000"/>
                </a:solidFill>
                <a:latin typeface="Times New Roman" charset="0"/>
              </a:rPr>
              <a:t>L. B. Freund (1990)</a:t>
            </a:r>
          </a:p>
        </p:txBody>
      </p:sp>
      <p:sp>
        <p:nvSpPr>
          <p:cNvPr id="33818" name="Text Box 108"/>
          <p:cNvSpPr txBox="1">
            <a:spLocks noChangeArrowheads="1"/>
          </p:cNvSpPr>
          <p:nvPr/>
        </p:nvSpPr>
        <p:spPr bwMode="auto">
          <a:xfrm>
            <a:off x="7331075" y="4041775"/>
            <a:ext cx="1608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i="1">
                <a:solidFill>
                  <a:srgbClr val="000000"/>
                </a:solidFill>
                <a:latin typeface="Times New Roman" charset="0"/>
              </a:rPr>
              <a:t>J. R. Rice (1985)</a:t>
            </a:r>
          </a:p>
        </p:txBody>
      </p:sp>
      <p:sp>
        <p:nvSpPr>
          <p:cNvPr id="33819" name="Rectangle 3"/>
          <p:cNvSpPr>
            <a:spLocks noChangeArrowheads="1"/>
          </p:cNvSpPr>
          <p:nvPr/>
        </p:nvSpPr>
        <p:spPr bwMode="auto">
          <a:xfrm>
            <a:off x="7110413" y="44823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20" name="Line 61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22" name="Text Box 52"/>
          <p:cNvSpPr txBox="1">
            <a:spLocks noChangeArrowheads="1"/>
          </p:cNvSpPr>
          <p:nvPr/>
        </p:nvSpPr>
        <p:spPr bwMode="auto">
          <a:xfrm>
            <a:off x="1347788" y="2003425"/>
            <a:ext cx="5176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G</a:t>
            </a:r>
            <a:r>
              <a:rPr lang="en-US" sz="1800" baseline="-25000"/>
              <a:t>C</a:t>
            </a:r>
            <a:r>
              <a:rPr lang="en-US" sz="1800"/>
              <a:t>(M)     </a:t>
            </a:r>
            <a:r>
              <a:rPr lang="en-US" sz="500"/>
              <a:t> </a:t>
            </a:r>
            <a:r>
              <a:rPr lang="en-US" sz="1800"/>
              <a:t>=      &lt;G</a:t>
            </a:r>
            <a:r>
              <a:rPr lang="en-US" sz="1800" baseline="-25000"/>
              <a:t>C</a:t>
            </a:r>
            <a:r>
              <a:rPr lang="en-US" sz="1800"/>
              <a:t>&gt;      </a:t>
            </a:r>
            <a:r>
              <a:rPr lang="en-US" sz="1200"/>
              <a:t> </a:t>
            </a:r>
            <a:r>
              <a:rPr lang="en-US" sz="1800"/>
              <a:t>+       </a:t>
            </a:r>
            <a:r>
              <a:rPr lang="el-GR" sz="1800"/>
              <a:t>δ</a:t>
            </a:r>
            <a:r>
              <a:rPr lang="fr-FR" sz="1800"/>
              <a:t>G</a:t>
            </a:r>
            <a:r>
              <a:rPr lang="fr-FR" sz="1800" baseline="-25000"/>
              <a:t>c</a:t>
            </a:r>
            <a:r>
              <a:rPr lang="en-US" sz="1800"/>
              <a:t>(M)</a:t>
            </a:r>
            <a:endParaRPr lang="el-GR" sz="1800"/>
          </a:p>
        </p:txBody>
      </p:sp>
      <p:sp>
        <p:nvSpPr>
          <p:cNvPr id="33823" name="Text Box 50"/>
          <p:cNvSpPr txBox="1">
            <a:spLocks noChangeArrowheads="1"/>
          </p:cNvSpPr>
          <p:nvPr/>
        </p:nvSpPr>
        <p:spPr bwMode="auto">
          <a:xfrm>
            <a:off x="966788" y="1289050"/>
            <a:ext cx="1709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Resistance of a real material</a:t>
            </a:r>
          </a:p>
        </p:txBody>
      </p:sp>
      <p:sp>
        <p:nvSpPr>
          <p:cNvPr id="33824" name="Text Box 53"/>
          <p:cNvSpPr txBox="1">
            <a:spLocks noChangeArrowheads="1"/>
          </p:cNvSpPr>
          <p:nvPr/>
        </p:nvSpPr>
        <p:spPr bwMode="auto">
          <a:xfrm>
            <a:off x="5221288" y="1308100"/>
            <a:ext cx="1290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Fluctuating part</a:t>
            </a:r>
          </a:p>
        </p:txBody>
      </p:sp>
      <p:sp>
        <p:nvSpPr>
          <p:cNvPr id="33825" name="Text Box 54"/>
          <p:cNvSpPr txBox="1">
            <a:spLocks noChangeArrowheads="1"/>
          </p:cNvSpPr>
          <p:nvPr/>
        </p:nvSpPr>
        <p:spPr bwMode="auto">
          <a:xfrm>
            <a:off x="3073400" y="1296988"/>
            <a:ext cx="12414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Average resistance</a:t>
            </a:r>
          </a:p>
        </p:txBody>
      </p:sp>
      <p:sp>
        <p:nvSpPr>
          <p:cNvPr id="33826" name="Text Box 55"/>
          <p:cNvSpPr txBox="1">
            <a:spLocks noChangeArrowheads="1"/>
          </p:cNvSpPr>
          <p:nvPr/>
        </p:nvSpPr>
        <p:spPr bwMode="auto">
          <a:xfrm>
            <a:off x="4492625" y="138906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+</a:t>
            </a:r>
          </a:p>
        </p:txBody>
      </p:sp>
      <p:sp>
        <p:nvSpPr>
          <p:cNvPr id="33827" name="Text Box 55"/>
          <p:cNvSpPr txBox="1">
            <a:spLocks noChangeArrowheads="1"/>
          </p:cNvSpPr>
          <p:nvPr/>
        </p:nvSpPr>
        <p:spPr bwMode="auto">
          <a:xfrm>
            <a:off x="2581275" y="139700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=</a:t>
            </a:r>
          </a:p>
        </p:txBody>
      </p:sp>
      <p:sp>
        <p:nvSpPr>
          <p:cNvPr id="33828" name="Text Box 97"/>
          <p:cNvSpPr txBox="1">
            <a:spLocks noChangeArrowheads="1"/>
          </p:cNvSpPr>
          <p:nvPr/>
        </p:nvSpPr>
        <p:spPr bwMode="auto">
          <a:xfrm>
            <a:off x="7242175" y="1609725"/>
            <a:ext cx="736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f(z,t)</a:t>
            </a:r>
          </a:p>
        </p:txBody>
      </p:sp>
      <p:sp>
        <p:nvSpPr>
          <p:cNvPr id="33829" name="Text Box 56"/>
          <p:cNvSpPr txBox="1">
            <a:spLocks noChangeArrowheads="1"/>
          </p:cNvSpPr>
          <p:nvPr/>
        </p:nvSpPr>
        <p:spPr bwMode="auto">
          <a:xfrm>
            <a:off x="4873625" y="2413000"/>
            <a:ext cx="1670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with &lt;</a:t>
            </a:r>
            <a:r>
              <a:rPr lang="el-GR" sz="1800"/>
              <a:t>δ</a:t>
            </a:r>
            <a:r>
              <a:rPr lang="fr-FR" sz="1800"/>
              <a:t>G</a:t>
            </a:r>
            <a:r>
              <a:rPr lang="fr-FR" sz="1800" baseline="-25000"/>
              <a:t>c</a:t>
            </a:r>
            <a:r>
              <a:rPr lang="en-US" sz="1800"/>
              <a:t>&gt;=0</a:t>
            </a:r>
          </a:p>
        </p:txBody>
      </p:sp>
      <p:sp>
        <p:nvSpPr>
          <p:cNvPr id="33830" name="ZoneTexte 73"/>
          <p:cNvSpPr txBox="1">
            <a:spLocks noChangeArrowheads="1"/>
          </p:cNvSpPr>
          <p:nvPr/>
        </p:nvSpPr>
        <p:spPr bwMode="auto">
          <a:xfrm>
            <a:off x="7639050" y="1304925"/>
            <a:ext cx="46196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5000" b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1. Theory: deriving </a:t>
            </a:r>
            <a:r>
              <a:rPr lang="en-US" sz="2000" dirty="0" smtClean="0">
                <a:solidFill>
                  <a:srgbClr val="FF0000"/>
                </a:solidFill>
              </a:rPr>
              <a:t>an </a:t>
            </a:r>
            <a:r>
              <a:rPr lang="en-US" sz="2000" dirty="0">
                <a:solidFill>
                  <a:srgbClr val="FF0000"/>
                </a:solidFill>
              </a:rPr>
              <a:t>equation of motion </a:t>
            </a:r>
            <a:r>
              <a:rPr lang="en-US" sz="2000" dirty="0" smtClean="0">
                <a:solidFill>
                  <a:srgbClr val="FF0000"/>
                </a:solidFill>
              </a:rPr>
              <a:t>for </a:t>
            </a:r>
            <a:r>
              <a:rPr lang="en-US" sz="2000" dirty="0">
                <a:solidFill>
                  <a:srgbClr val="FF0000"/>
                </a:solidFill>
              </a:rPr>
              <a:t>a </a:t>
            </a:r>
            <a:r>
              <a:rPr lang="en-US" sz="2000" dirty="0" smtClean="0">
                <a:solidFill>
                  <a:srgbClr val="FF0000"/>
                </a:solidFill>
              </a:rPr>
              <a:t>crack or a peeling front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6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Text Box 44"/>
          <p:cNvSpPr txBox="1">
            <a:spLocks noChangeArrowheads="1"/>
          </p:cNvSpPr>
          <p:nvPr/>
        </p:nvSpPr>
        <p:spPr bwMode="auto">
          <a:xfrm>
            <a:off x="1050925" y="2962275"/>
            <a:ext cx="333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Elasticity of the material  </a:t>
            </a:r>
          </a:p>
        </p:txBody>
      </p:sp>
      <p:sp>
        <p:nvSpPr>
          <p:cNvPr id="35844" name="Line 45"/>
          <p:cNvSpPr>
            <a:spLocks noChangeShapeType="1"/>
          </p:cNvSpPr>
          <p:nvPr/>
        </p:nvSpPr>
        <p:spPr bwMode="auto">
          <a:xfrm flipV="1">
            <a:off x="138113" y="3679825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845" name="Text Box 46"/>
          <p:cNvSpPr txBox="1">
            <a:spLocks noChangeArrowheads="1"/>
          </p:cNvSpPr>
          <p:nvPr/>
        </p:nvSpPr>
        <p:spPr bwMode="auto">
          <a:xfrm>
            <a:off x="1081088" y="3492500"/>
            <a:ext cx="430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Crack front as an elastic line: </a:t>
            </a:r>
          </a:p>
        </p:txBody>
      </p:sp>
      <p:sp>
        <p:nvSpPr>
          <p:cNvPr id="35846" name="Line 51"/>
          <p:cNvSpPr>
            <a:spLocks noChangeShapeType="1"/>
          </p:cNvSpPr>
          <p:nvPr/>
        </p:nvSpPr>
        <p:spPr bwMode="auto">
          <a:xfrm flipV="1">
            <a:off x="128588" y="2209800"/>
            <a:ext cx="917575" cy="1588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847" name="Rectangle 60"/>
          <p:cNvSpPr>
            <a:spLocks noChangeArrowheads="1"/>
          </p:cNvSpPr>
          <p:nvPr/>
        </p:nvSpPr>
        <p:spPr bwMode="auto">
          <a:xfrm>
            <a:off x="2441575" y="545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35848" name="Rectangle 61"/>
          <p:cNvSpPr>
            <a:spLocks noChangeArrowheads="1"/>
          </p:cNvSpPr>
          <p:nvPr/>
        </p:nvSpPr>
        <p:spPr bwMode="auto">
          <a:xfrm>
            <a:off x="2441575" y="545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35849" name="Rectangle 62"/>
          <p:cNvSpPr>
            <a:spLocks noChangeArrowheads="1"/>
          </p:cNvSpPr>
          <p:nvPr/>
        </p:nvSpPr>
        <p:spPr bwMode="auto">
          <a:xfrm>
            <a:off x="2441575" y="54578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b="0" i="1">
              <a:solidFill>
                <a:srgbClr val="000000"/>
              </a:solidFill>
            </a:endParaRPr>
          </a:p>
        </p:txBody>
      </p:sp>
      <p:sp>
        <p:nvSpPr>
          <p:cNvPr id="35850" name="Text Box 64"/>
          <p:cNvSpPr txBox="1">
            <a:spLocks noChangeArrowheads="1"/>
          </p:cNvSpPr>
          <p:nvPr/>
        </p:nvSpPr>
        <p:spPr bwMode="auto">
          <a:xfrm>
            <a:off x="2625725" y="4279900"/>
            <a:ext cx="430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Equation of motion for a crack </a:t>
            </a:r>
          </a:p>
        </p:txBody>
      </p:sp>
      <p:graphicFrame>
        <p:nvGraphicFramePr>
          <p:cNvPr id="35851" name="Object 69"/>
          <p:cNvGraphicFramePr>
            <a:graphicFrameLocks noChangeAspect="1"/>
          </p:cNvGraphicFramePr>
          <p:nvPr/>
        </p:nvGraphicFramePr>
        <p:xfrm>
          <a:off x="1168400" y="4691063"/>
          <a:ext cx="706755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90" name="Équation" r:id="rId4" imgW="4101296" imgH="469601" progId="Equation.3">
                  <p:embed/>
                </p:oleObj>
              </mc:Choice>
              <mc:Fallback>
                <p:oleObj name="Équation" r:id="rId4" imgW="4101296" imgH="4696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00" y="4691063"/>
                        <a:ext cx="7067550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852" name="Group 75"/>
          <p:cNvGrpSpPr>
            <a:grpSpLocks/>
          </p:cNvGrpSpPr>
          <p:nvPr/>
        </p:nvGrpSpPr>
        <p:grpSpPr bwMode="auto">
          <a:xfrm>
            <a:off x="6762750" y="1047750"/>
            <a:ext cx="2166938" cy="1736725"/>
            <a:chOff x="295" y="1570"/>
            <a:chExt cx="2256" cy="1968"/>
          </a:xfrm>
        </p:grpSpPr>
        <p:grpSp>
          <p:nvGrpSpPr>
            <p:cNvPr id="35879" name="Group 76"/>
            <p:cNvGrpSpPr>
              <a:grpSpLocks/>
            </p:cNvGrpSpPr>
            <p:nvPr/>
          </p:nvGrpSpPr>
          <p:grpSpPr bwMode="auto">
            <a:xfrm>
              <a:off x="295" y="1570"/>
              <a:ext cx="2256" cy="1968"/>
              <a:chOff x="204" y="890"/>
              <a:chExt cx="2256" cy="1968"/>
            </a:xfrm>
          </p:grpSpPr>
          <p:grpSp>
            <p:nvGrpSpPr>
              <p:cNvPr id="35881" name="Group 77"/>
              <p:cNvGrpSpPr>
                <a:grpSpLocks/>
              </p:cNvGrpSpPr>
              <p:nvPr/>
            </p:nvGrpSpPr>
            <p:grpSpPr bwMode="auto">
              <a:xfrm>
                <a:off x="204" y="890"/>
                <a:ext cx="2256" cy="1968"/>
                <a:chOff x="204" y="890"/>
                <a:chExt cx="2256" cy="1968"/>
              </a:xfrm>
            </p:grpSpPr>
            <p:grpSp>
              <p:nvGrpSpPr>
                <p:cNvPr id="35883" name="Group 78"/>
                <p:cNvGrpSpPr>
                  <a:grpSpLocks/>
                </p:cNvGrpSpPr>
                <p:nvPr/>
              </p:nvGrpSpPr>
              <p:grpSpPr bwMode="auto">
                <a:xfrm>
                  <a:off x="780" y="1521"/>
                  <a:ext cx="864" cy="185"/>
                  <a:chOff x="240" y="2359"/>
                  <a:chExt cx="864" cy="185"/>
                </a:xfrm>
              </p:grpSpPr>
              <p:sp>
                <p:nvSpPr>
                  <p:cNvPr id="35903" name="Freeform 79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5904" name="Freeform 80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5884" name="Group 81"/>
                <p:cNvGrpSpPr>
                  <a:grpSpLocks/>
                </p:cNvGrpSpPr>
                <p:nvPr/>
              </p:nvGrpSpPr>
              <p:grpSpPr bwMode="auto">
                <a:xfrm>
                  <a:off x="204" y="2097"/>
                  <a:ext cx="864" cy="185"/>
                  <a:chOff x="240" y="2359"/>
                  <a:chExt cx="864" cy="185"/>
                </a:xfrm>
              </p:grpSpPr>
              <p:sp>
                <p:nvSpPr>
                  <p:cNvPr id="35901" name="Freeform 82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5902" name="Freeform 83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5885" name="Freeform 84"/>
                <p:cNvSpPr>
                  <a:spLocks/>
                </p:cNvSpPr>
                <p:nvPr/>
              </p:nvSpPr>
              <p:spPr bwMode="auto">
                <a:xfrm>
                  <a:off x="1068" y="1562"/>
                  <a:ext cx="576" cy="624"/>
                </a:xfrm>
                <a:custGeom>
                  <a:avLst/>
                  <a:gdLst>
                    <a:gd name="T0" fmla="*/ 0 w 576"/>
                    <a:gd name="T1" fmla="*/ 624 h 624"/>
                    <a:gd name="T2" fmla="*/ 144 w 576"/>
                    <a:gd name="T3" fmla="*/ 576 h 624"/>
                    <a:gd name="T4" fmla="*/ 144 w 576"/>
                    <a:gd name="T5" fmla="*/ 528 h 624"/>
                    <a:gd name="T6" fmla="*/ 144 w 576"/>
                    <a:gd name="T7" fmla="*/ 480 h 624"/>
                    <a:gd name="T8" fmla="*/ 192 w 576"/>
                    <a:gd name="T9" fmla="*/ 480 h 624"/>
                    <a:gd name="T10" fmla="*/ 192 w 576"/>
                    <a:gd name="T11" fmla="*/ 432 h 624"/>
                    <a:gd name="T12" fmla="*/ 192 w 576"/>
                    <a:gd name="T13" fmla="*/ 336 h 624"/>
                    <a:gd name="T14" fmla="*/ 288 w 576"/>
                    <a:gd name="T15" fmla="*/ 288 h 624"/>
                    <a:gd name="T16" fmla="*/ 384 w 576"/>
                    <a:gd name="T17" fmla="*/ 240 h 624"/>
                    <a:gd name="T18" fmla="*/ 384 w 576"/>
                    <a:gd name="T19" fmla="*/ 144 h 624"/>
                    <a:gd name="T20" fmla="*/ 432 w 576"/>
                    <a:gd name="T21" fmla="*/ 96 h 624"/>
                    <a:gd name="T22" fmla="*/ 480 w 576"/>
                    <a:gd name="T23" fmla="*/ 96 h 624"/>
                    <a:gd name="T24" fmla="*/ 528 w 576"/>
                    <a:gd name="T25" fmla="*/ 96 h 624"/>
                    <a:gd name="T26" fmla="*/ 576 w 576"/>
                    <a:gd name="T27" fmla="*/ 0 h 6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76"/>
                    <a:gd name="T43" fmla="*/ 0 h 624"/>
                    <a:gd name="T44" fmla="*/ 576 w 576"/>
                    <a:gd name="T45" fmla="*/ 624 h 6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76" h="624">
                      <a:moveTo>
                        <a:pt x="0" y="624"/>
                      </a:moveTo>
                      <a:cubicBezTo>
                        <a:pt x="60" y="608"/>
                        <a:pt x="120" y="592"/>
                        <a:pt x="144" y="576"/>
                      </a:cubicBezTo>
                      <a:cubicBezTo>
                        <a:pt x="168" y="560"/>
                        <a:pt x="144" y="544"/>
                        <a:pt x="144" y="528"/>
                      </a:cubicBezTo>
                      <a:cubicBezTo>
                        <a:pt x="144" y="512"/>
                        <a:pt x="136" y="488"/>
                        <a:pt x="144" y="480"/>
                      </a:cubicBezTo>
                      <a:cubicBezTo>
                        <a:pt x="152" y="472"/>
                        <a:pt x="184" y="488"/>
                        <a:pt x="192" y="480"/>
                      </a:cubicBezTo>
                      <a:cubicBezTo>
                        <a:pt x="200" y="472"/>
                        <a:pt x="192" y="456"/>
                        <a:pt x="192" y="432"/>
                      </a:cubicBezTo>
                      <a:cubicBezTo>
                        <a:pt x="192" y="408"/>
                        <a:pt x="176" y="360"/>
                        <a:pt x="192" y="336"/>
                      </a:cubicBezTo>
                      <a:cubicBezTo>
                        <a:pt x="208" y="312"/>
                        <a:pt x="256" y="304"/>
                        <a:pt x="288" y="288"/>
                      </a:cubicBezTo>
                      <a:cubicBezTo>
                        <a:pt x="320" y="272"/>
                        <a:pt x="368" y="264"/>
                        <a:pt x="384" y="240"/>
                      </a:cubicBezTo>
                      <a:cubicBezTo>
                        <a:pt x="400" y="216"/>
                        <a:pt x="376" y="168"/>
                        <a:pt x="384" y="144"/>
                      </a:cubicBezTo>
                      <a:cubicBezTo>
                        <a:pt x="392" y="120"/>
                        <a:pt x="416" y="104"/>
                        <a:pt x="432" y="96"/>
                      </a:cubicBezTo>
                      <a:cubicBezTo>
                        <a:pt x="448" y="88"/>
                        <a:pt x="464" y="96"/>
                        <a:pt x="480" y="96"/>
                      </a:cubicBezTo>
                      <a:cubicBezTo>
                        <a:pt x="496" y="96"/>
                        <a:pt x="512" y="112"/>
                        <a:pt x="528" y="96"/>
                      </a:cubicBezTo>
                      <a:cubicBezTo>
                        <a:pt x="544" y="80"/>
                        <a:pt x="560" y="40"/>
                        <a:pt x="576" y="0"/>
                      </a:cubicBezTo>
                    </a:path>
                  </a:pathLst>
                </a:custGeom>
                <a:noFill/>
                <a:ln w="5080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35886" name="Group 85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0" y="896"/>
                  <a:chExt cx="2256" cy="1968"/>
                </a:xfrm>
              </p:grpSpPr>
              <p:sp>
                <p:nvSpPr>
                  <p:cNvPr id="35887" name="Line 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6" y="2240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5888" name="Line 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5889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776" y="896"/>
                    <a:ext cx="0" cy="6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5890" name="AutoShape 89"/>
                  <p:cNvSpPr>
                    <a:spLocks noChangeArrowheads="1"/>
                  </p:cNvSpPr>
                  <p:nvPr/>
                </p:nvSpPr>
                <p:spPr bwMode="auto">
                  <a:xfrm>
                    <a:off x="200" y="896"/>
                    <a:ext cx="2256" cy="624"/>
                  </a:xfrm>
                  <a:prstGeom prst="parallelogram">
                    <a:avLst>
                      <a:gd name="adj" fmla="val 90385"/>
                    </a:avLst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91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1520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5892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896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5893" name="Line 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8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5894" name="Line 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864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5895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200" y="2240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5896" name="Line 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664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5897" name="Line 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568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35898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496" y="1799"/>
                    <a:ext cx="816" cy="185"/>
                    <a:chOff x="240" y="2359"/>
                    <a:chExt cx="864" cy="185"/>
                  </a:xfrm>
                </p:grpSpPr>
                <p:sp>
                  <p:nvSpPr>
                    <p:cNvPr id="35899" name="Freeform 98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900" name="Freeform 99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35882" name="Line 100"/>
              <p:cNvSpPr>
                <a:spLocks noChangeShapeType="1"/>
              </p:cNvSpPr>
              <p:nvPr/>
            </p:nvSpPr>
            <p:spPr bwMode="auto">
              <a:xfrm>
                <a:off x="204" y="1525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5880" name="Line 101"/>
            <p:cNvSpPr>
              <a:spLocks noChangeShapeType="1"/>
            </p:cNvSpPr>
            <p:nvPr/>
          </p:nvSpPr>
          <p:spPr bwMode="auto">
            <a:xfrm>
              <a:off x="884" y="284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5853" name="Line 102"/>
          <p:cNvSpPr>
            <a:spLocks noChangeShapeType="1"/>
          </p:cNvSpPr>
          <p:nvPr/>
        </p:nvSpPr>
        <p:spPr bwMode="auto">
          <a:xfrm flipH="1">
            <a:off x="6608763" y="2786063"/>
            <a:ext cx="1492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854" name="Text Box 103"/>
          <p:cNvSpPr txBox="1">
            <a:spLocks noChangeArrowheads="1"/>
          </p:cNvSpPr>
          <p:nvPr/>
        </p:nvSpPr>
        <p:spPr bwMode="auto">
          <a:xfrm>
            <a:off x="6481763" y="23653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z</a:t>
            </a:r>
            <a:endParaRPr lang="fr-FR" b="0">
              <a:solidFill>
                <a:srgbClr val="0066FF"/>
              </a:solidFill>
            </a:endParaRPr>
          </a:p>
        </p:txBody>
      </p:sp>
      <p:sp>
        <p:nvSpPr>
          <p:cNvPr id="35855" name="Line 104"/>
          <p:cNvSpPr>
            <a:spLocks noChangeShapeType="1"/>
          </p:cNvSpPr>
          <p:nvPr/>
        </p:nvSpPr>
        <p:spPr bwMode="auto">
          <a:xfrm>
            <a:off x="8315325" y="2781300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856" name="Text Box 105"/>
          <p:cNvSpPr txBox="1">
            <a:spLocks noChangeArrowheads="1"/>
          </p:cNvSpPr>
          <p:nvPr/>
        </p:nvSpPr>
        <p:spPr bwMode="auto">
          <a:xfrm>
            <a:off x="8512175" y="27336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x</a:t>
            </a:r>
            <a:endParaRPr lang="fr-FR" b="0">
              <a:solidFill>
                <a:srgbClr val="0066FF"/>
              </a:solidFill>
            </a:endParaRPr>
          </a:p>
        </p:txBody>
      </p:sp>
      <p:sp>
        <p:nvSpPr>
          <p:cNvPr id="35857" name="Line 106"/>
          <p:cNvSpPr>
            <a:spLocks noChangeShapeType="1"/>
          </p:cNvSpPr>
          <p:nvPr/>
        </p:nvSpPr>
        <p:spPr bwMode="auto">
          <a:xfrm flipV="1">
            <a:off x="7740650" y="911225"/>
            <a:ext cx="0" cy="38893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858" name="Line 107"/>
          <p:cNvSpPr>
            <a:spLocks noChangeShapeType="1"/>
          </p:cNvSpPr>
          <p:nvPr/>
        </p:nvSpPr>
        <p:spPr bwMode="auto">
          <a:xfrm>
            <a:off x="7735888" y="2600325"/>
            <a:ext cx="1587" cy="4445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859" name="Line 109"/>
          <p:cNvSpPr>
            <a:spLocks noChangeShapeType="1"/>
          </p:cNvSpPr>
          <p:nvPr/>
        </p:nvSpPr>
        <p:spPr bwMode="auto">
          <a:xfrm>
            <a:off x="7083425" y="1931988"/>
            <a:ext cx="649288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60" name="Text Box 111"/>
          <p:cNvSpPr txBox="1">
            <a:spLocks noChangeArrowheads="1"/>
          </p:cNvSpPr>
          <p:nvPr/>
        </p:nvSpPr>
        <p:spPr bwMode="auto">
          <a:xfrm>
            <a:off x="7775575" y="1870075"/>
            <a:ext cx="37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Arial" charset="0"/>
              </a:rPr>
              <a:t>M</a:t>
            </a:r>
          </a:p>
        </p:txBody>
      </p:sp>
      <p:sp>
        <p:nvSpPr>
          <p:cNvPr id="35861" name="Line 112"/>
          <p:cNvSpPr>
            <a:spLocks noChangeShapeType="1"/>
          </p:cNvSpPr>
          <p:nvPr/>
        </p:nvSpPr>
        <p:spPr bwMode="auto">
          <a:xfrm flipH="1" flipV="1">
            <a:off x="6757988" y="1252538"/>
            <a:ext cx="1587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862" name="Text Box 113"/>
          <p:cNvSpPr txBox="1">
            <a:spLocks noChangeArrowheads="1"/>
          </p:cNvSpPr>
          <p:nvPr/>
        </p:nvSpPr>
        <p:spPr bwMode="auto">
          <a:xfrm>
            <a:off x="6748463" y="10033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b="0">
                <a:solidFill>
                  <a:srgbClr val="000000"/>
                </a:solidFill>
                <a:latin typeface="Arial" charset="0"/>
              </a:rPr>
              <a:t>y</a:t>
            </a:r>
            <a:endParaRPr lang="fr-FR" b="0">
              <a:solidFill>
                <a:srgbClr val="0066FF"/>
              </a:solidFill>
            </a:endParaRPr>
          </a:p>
        </p:txBody>
      </p:sp>
      <p:sp>
        <p:nvSpPr>
          <p:cNvPr id="35863" name="Text Box 45"/>
          <p:cNvSpPr txBox="1">
            <a:spLocks noChangeArrowheads="1"/>
          </p:cNvSpPr>
          <p:nvPr/>
        </p:nvSpPr>
        <p:spPr bwMode="auto">
          <a:xfrm>
            <a:off x="7708900" y="587375"/>
            <a:ext cx="708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000" b="0">
                <a:solidFill>
                  <a:srgbClr val="000000"/>
                </a:solidFill>
                <a:latin typeface="Arial" charset="0"/>
              </a:rPr>
              <a:t>G</a:t>
            </a:r>
            <a:r>
              <a:rPr lang="fr-FR" sz="2000" b="0" baseline="30000">
                <a:solidFill>
                  <a:srgbClr val="000000"/>
                </a:solidFill>
                <a:latin typeface="Arial" charset="0"/>
              </a:rPr>
              <a:t>ext</a:t>
            </a:r>
            <a:endParaRPr lang="fr-FR" sz="2000" b="0" baseline="30000">
              <a:solidFill>
                <a:srgbClr val="000000"/>
              </a:solidFill>
            </a:endParaRPr>
          </a:p>
        </p:txBody>
      </p:sp>
      <p:graphicFrame>
        <p:nvGraphicFramePr>
          <p:cNvPr id="35864" name="Object 116"/>
          <p:cNvGraphicFramePr>
            <a:graphicFrameLocks noChangeAspect="1"/>
          </p:cNvGraphicFramePr>
          <p:nvPr/>
        </p:nvGraphicFramePr>
        <p:xfrm>
          <a:off x="4749800" y="3257550"/>
          <a:ext cx="4154488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91" name="Équation" r:id="rId6" imgW="2488557" imgH="469601" progId="Equation.3">
                  <p:embed/>
                </p:oleObj>
              </mc:Choice>
              <mc:Fallback>
                <p:oleObj name="Équation" r:id="rId6" imgW="2488557" imgH="4696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3257550"/>
                        <a:ext cx="4154488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65" name="Text Box 108"/>
          <p:cNvSpPr txBox="1">
            <a:spLocks noChangeArrowheads="1"/>
          </p:cNvSpPr>
          <p:nvPr/>
        </p:nvSpPr>
        <p:spPr bwMode="auto">
          <a:xfrm>
            <a:off x="7331075" y="4041775"/>
            <a:ext cx="1608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i="1">
                <a:solidFill>
                  <a:srgbClr val="000000"/>
                </a:solidFill>
                <a:latin typeface="Times New Roman" charset="0"/>
              </a:rPr>
              <a:t>J. R. Rice (1985)</a:t>
            </a:r>
          </a:p>
        </p:txBody>
      </p:sp>
      <p:sp>
        <p:nvSpPr>
          <p:cNvPr id="35866" name="Rectangle 3"/>
          <p:cNvSpPr>
            <a:spLocks noChangeArrowheads="1"/>
          </p:cNvSpPr>
          <p:nvPr/>
        </p:nvSpPr>
        <p:spPr bwMode="auto">
          <a:xfrm>
            <a:off x="7110413" y="29882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Line 61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869" name="Text Box 114"/>
          <p:cNvSpPr txBox="1">
            <a:spLocks noChangeArrowheads="1"/>
          </p:cNvSpPr>
          <p:nvPr/>
        </p:nvSpPr>
        <p:spPr bwMode="auto">
          <a:xfrm>
            <a:off x="0" y="5570538"/>
            <a:ext cx="8775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500" i="1">
                <a:solidFill>
                  <a:srgbClr val="000000"/>
                </a:solidFill>
                <a:latin typeface="Times New Roman" charset="0"/>
              </a:rPr>
              <a:t>J. Schmittbuhl et al. PRL 1995, L. Ponson PRL 2009, L. Ponson et al., IJF 2010</a:t>
            </a:r>
          </a:p>
        </p:txBody>
      </p:sp>
      <p:sp>
        <p:nvSpPr>
          <p:cNvPr id="35870" name="Text Box 52"/>
          <p:cNvSpPr txBox="1">
            <a:spLocks noChangeArrowheads="1"/>
          </p:cNvSpPr>
          <p:nvPr/>
        </p:nvSpPr>
        <p:spPr bwMode="auto">
          <a:xfrm>
            <a:off x="1347788" y="2003425"/>
            <a:ext cx="5176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G</a:t>
            </a:r>
            <a:r>
              <a:rPr lang="en-US" sz="1800" baseline="-25000"/>
              <a:t>C</a:t>
            </a:r>
            <a:r>
              <a:rPr lang="en-US" sz="1800"/>
              <a:t>(M)     </a:t>
            </a:r>
            <a:r>
              <a:rPr lang="en-US" sz="500"/>
              <a:t> </a:t>
            </a:r>
            <a:r>
              <a:rPr lang="en-US" sz="1800"/>
              <a:t>=      &lt;G</a:t>
            </a:r>
            <a:r>
              <a:rPr lang="en-US" sz="1800" baseline="-25000"/>
              <a:t>C</a:t>
            </a:r>
            <a:r>
              <a:rPr lang="en-US" sz="1800"/>
              <a:t>&gt;      </a:t>
            </a:r>
            <a:r>
              <a:rPr lang="en-US" sz="1200"/>
              <a:t> </a:t>
            </a:r>
            <a:r>
              <a:rPr lang="en-US" sz="1800"/>
              <a:t>+       </a:t>
            </a:r>
            <a:r>
              <a:rPr lang="el-GR" sz="1800"/>
              <a:t>δ</a:t>
            </a:r>
            <a:r>
              <a:rPr lang="fr-FR" sz="1800"/>
              <a:t>G</a:t>
            </a:r>
            <a:r>
              <a:rPr lang="fr-FR" sz="1800" baseline="-25000"/>
              <a:t>c</a:t>
            </a:r>
            <a:r>
              <a:rPr lang="en-US" sz="1800"/>
              <a:t>(M)</a:t>
            </a:r>
            <a:endParaRPr lang="el-GR" sz="1800"/>
          </a:p>
        </p:txBody>
      </p:sp>
      <p:sp>
        <p:nvSpPr>
          <p:cNvPr id="35871" name="Text Box 50"/>
          <p:cNvSpPr txBox="1">
            <a:spLocks noChangeArrowheads="1"/>
          </p:cNvSpPr>
          <p:nvPr/>
        </p:nvSpPr>
        <p:spPr bwMode="auto">
          <a:xfrm>
            <a:off x="966788" y="1289050"/>
            <a:ext cx="1709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Resistance of a real material</a:t>
            </a:r>
          </a:p>
        </p:txBody>
      </p:sp>
      <p:sp>
        <p:nvSpPr>
          <p:cNvPr id="35872" name="Text Box 53"/>
          <p:cNvSpPr txBox="1">
            <a:spLocks noChangeArrowheads="1"/>
          </p:cNvSpPr>
          <p:nvPr/>
        </p:nvSpPr>
        <p:spPr bwMode="auto">
          <a:xfrm>
            <a:off x="5221288" y="1308100"/>
            <a:ext cx="1290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Fluctuating part</a:t>
            </a:r>
          </a:p>
        </p:txBody>
      </p:sp>
      <p:sp>
        <p:nvSpPr>
          <p:cNvPr id="35873" name="Text Box 54"/>
          <p:cNvSpPr txBox="1">
            <a:spLocks noChangeArrowheads="1"/>
          </p:cNvSpPr>
          <p:nvPr/>
        </p:nvSpPr>
        <p:spPr bwMode="auto">
          <a:xfrm>
            <a:off x="3073400" y="1296988"/>
            <a:ext cx="12414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Average resistance</a:t>
            </a:r>
          </a:p>
        </p:txBody>
      </p:sp>
      <p:sp>
        <p:nvSpPr>
          <p:cNvPr id="35874" name="Text Box 55"/>
          <p:cNvSpPr txBox="1">
            <a:spLocks noChangeArrowheads="1"/>
          </p:cNvSpPr>
          <p:nvPr/>
        </p:nvSpPr>
        <p:spPr bwMode="auto">
          <a:xfrm>
            <a:off x="4492625" y="138906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+</a:t>
            </a:r>
          </a:p>
        </p:txBody>
      </p:sp>
      <p:sp>
        <p:nvSpPr>
          <p:cNvPr id="35875" name="Text Box 55"/>
          <p:cNvSpPr txBox="1">
            <a:spLocks noChangeArrowheads="1"/>
          </p:cNvSpPr>
          <p:nvPr/>
        </p:nvSpPr>
        <p:spPr bwMode="auto">
          <a:xfrm>
            <a:off x="2581275" y="139700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=</a:t>
            </a:r>
          </a:p>
        </p:txBody>
      </p:sp>
      <p:sp>
        <p:nvSpPr>
          <p:cNvPr id="35876" name="Text Box 97"/>
          <p:cNvSpPr txBox="1">
            <a:spLocks noChangeArrowheads="1"/>
          </p:cNvSpPr>
          <p:nvPr/>
        </p:nvSpPr>
        <p:spPr bwMode="auto">
          <a:xfrm>
            <a:off x="7242175" y="1609725"/>
            <a:ext cx="736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f(z,t)</a:t>
            </a:r>
          </a:p>
        </p:txBody>
      </p:sp>
      <p:sp>
        <p:nvSpPr>
          <p:cNvPr id="35877" name="Text Box 56"/>
          <p:cNvSpPr txBox="1">
            <a:spLocks noChangeArrowheads="1"/>
          </p:cNvSpPr>
          <p:nvPr/>
        </p:nvSpPr>
        <p:spPr bwMode="auto">
          <a:xfrm>
            <a:off x="4873625" y="2413000"/>
            <a:ext cx="1670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with &lt;</a:t>
            </a:r>
            <a:r>
              <a:rPr lang="el-GR" sz="1800"/>
              <a:t>δ</a:t>
            </a:r>
            <a:r>
              <a:rPr lang="fr-FR" sz="1800"/>
              <a:t>G</a:t>
            </a:r>
            <a:r>
              <a:rPr lang="fr-FR" sz="1800" baseline="-25000"/>
              <a:t>c</a:t>
            </a:r>
            <a:r>
              <a:rPr lang="en-US" sz="1800"/>
              <a:t>&gt;=0</a:t>
            </a:r>
          </a:p>
        </p:txBody>
      </p:sp>
      <p:sp>
        <p:nvSpPr>
          <p:cNvPr id="35878" name="ZoneTexte 64"/>
          <p:cNvSpPr txBox="1">
            <a:spLocks noChangeArrowheads="1"/>
          </p:cNvSpPr>
          <p:nvPr/>
        </p:nvSpPr>
        <p:spPr bwMode="auto">
          <a:xfrm>
            <a:off x="7639050" y="1304925"/>
            <a:ext cx="46196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5000" b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-164355" y="75266"/>
            <a:ext cx="9472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</a:rPr>
              <a:t>1. Theory: deriving </a:t>
            </a:r>
            <a:r>
              <a:rPr lang="en-US" sz="2000" dirty="0" smtClean="0">
                <a:solidFill>
                  <a:srgbClr val="FF0000"/>
                </a:solidFill>
              </a:rPr>
              <a:t>an </a:t>
            </a:r>
            <a:r>
              <a:rPr lang="en-US" sz="2000" dirty="0">
                <a:solidFill>
                  <a:srgbClr val="FF0000"/>
                </a:solidFill>
              </a:rPr>
              <a:t>equation of motion </a:t>
            </a:r>
            <a:r>
              <a:rPr lang="en-US" sz="2000" dirty="0" smtClean="0">
                <a:solidFill>
                  <a:srgbClr val="FF0000"/>
                </a:solidFill>
              </a:rPr>
              <a:t>for </a:t>
            </a:r>
            <a:r>
              <a:rPr lang="en-US" sz="2000" dirty="0">
                <a:solidFill>
                  <a:srgbClr val="FF0000"/>
                </a:solidFill>
              </a:rPr>
              <a:t>a </a:t>
            </a:r>
            <a:r>
              <a:rPr lang="en-US" sz="2000" dirty="0" smtClean="0">
                <a:solidFill>
                  <a:srgbClr val="FF0000"/>
                </a:solidFill>
              </a:rPr>
              <a:t>crack or a peeling front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27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518" y="2608263"/>
            <a:ext cx="3460750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0543" y="2458845"/>
            <a:ext cx="19589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6" name="Text Box 26"/>
          <p:cNvSpPr txBox="1">
            <a:spLocks noChangeArrowheads="1"/>
          </p:cNvSpPr>
          <p:nvPr/>
        </p:nvSpPr>
        <p:spPr bwMode="auto">
          <a:xfrm>
            <a:off x="266608" y="1696945"/>
            <a:ext cx="42008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Peeling of an </a:t>
            </a:r>
            <a:r>
              <a:rPr lang="en-US" sz="1600" dirty="0" smtClean="0">
                <a:solidFill>
                  <a:schemeClr val="tx1"/>
                </a:solidFill>
              </a:rPr>
              <a:t>PDMS </a:t>
            </a:r>
            <a:r>
              <a:rPr lang="en-US" sz="1600" dirty="0">
                <a:solidFill>
                  <a:schemeClr val="tx1"/>
                </a:solidFill>
              </a:rPr>
              <a:t>thin film from </a:t>
            </a:r>
            <a:r>
              <a:rPr lang="en-US" sz="1600" dirty="0" smtClean="0">
                <a:solidFill>
                  <a:schemeClr val="tx1"/>
                </a:solidFill>
              </a:rPr>
              <a:t>a printed heterogeneous </a:t>
            </a:r>
            <a:r>
              <a:rPr lang="en-US" sz="1600" dirty="0">
                <a:solidFill>
                  <a:schemeClr val="tx1"/>
                </a:solidFill>
              </a:rPr>
              <a:t>substrate</a:t>
            </a: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7110413" y="29882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90882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. Experiments: peeling of thin films with controlled heterogeneities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 bwMode="auto">
          <a:xfrm>
            <a:off x="1050309" y="707987"/>
            <a:ext cx="71453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/>
            <a:r>
              <a:rPr lang="fr-FR" sz="2600" dirty="0" err="1" smtClean="0">
                <a:solidFill>
                  <a:srgbClr val="FF0000"/>
                </a:solidFill>
              </a:rPr>
              <a:t>Experimental</a:t>
            </a:r>
            <a:r>
              <a:rPr lang="fr-FR" sz="2600" dirty="0" smtClean="0">
                <a:solidFill>
                  <a:srgbClr val="FF0000"/>
                </a:solidFill>
              </a:rPr>
              <a:t> setup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1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5156" y="3018118"/>
            <a:ext cx="3779418" cy="276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5444049" y="2107258"/>
            <a:ext cx="29922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Perturbation of the front: comparison theory/experiment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855880" y="5709424"/>
            <a:ext cx="19223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h=1.2mm</a:t>
            </a:r>
          </a:p>
          <a:p>
            <a:r>
              <a:rPr lang="fr-FR" sz="1100" dirty="0" err="1" smtClean="0">
                <a:solidFill>
                  <a:schemeClr val="tx1"/>
                </a:solidFill>
              </a:rPr>
              <a:t>G</a:t>
            </a:r>
            <a:r>
              <a:rPr lang="fr-FR" sz="1100" baseline="-25000" dirty="0" err="1" smtClean="0">
                <a:solidFill>
                  <a:schemeClr val="tx1"/>
                </a:solidFill>
              </a:rPr>
              <a:t>c</a:t>
            </a:r>
            <a:r>
              <a:rPr lang="fr-FR" sz="1100" baseline="30000" dirty="0" err="1" smtClean="0">
                <a:solidFill>
                  <a:schemeClr val="tx1"/>
                </a:solidFill>
              </a:rPr>
              <a:t>PDMS</a:t>
            </a:r>
            <a:r>
              <a:rPr lang="fr-FR" sz="1100" baseline="30000" dirty="0" smtClean="0">
                <a:solidFill>
                  <a:schemeClr val="tx1"/>
                </a:solidFill>
              </a:rPr>
              <a:t>-</a:t>
            </a:r>
            <a:r>
              <a:rPr lang="fr-FR" sz="1100" baseline="30000" dirty="0" err="1" smtClean="0">
                <a:solidFill>
                  <a:schemeClr val="tx1"/>
                </a:solidFill>
              </a:rPr>
              <a:t>ink</a:t>
            </a:r>
            <a:r>
              <a:rPr lang="fr-FR" sz="1100" dirty="0" smtClean="0">
                <a:solidFill>
                  <a:schemeClr val="tx1"/>
                </a:solidFill>
              </a:rPr>
              <a:t> = 1.4 </a:t>
            </a:r>
            <a:r>
              <a:rPr lang="fr-FR" sz="1100" dirty="0" err="1" smtClean="0">
                <a:solidFill>
                  <a:schemeClr val="tx1"/>
                </a:solidFill>
              </a:rPr>
              <a:t>J.m</a:t>
            </a:r>
            <a:r>
              <a:rPr lang="fr-FR" sz="1100" baseline="30000" dirty="0" smtClean="0">
                <a:solidFill>
                  <a:schemeClr val="tx1"/>
                </a:solidFill>
              </a:rPr>
              <a:t>-2</a:t>
            </a:r>
          </a:p>
          <a:p>
            <a:r>
              <a:rPr lang="fr-FR" sz="1100" dirty="0" err="1" smtClean="0">
                <a:solidFill>
                  <a:schemeClr val="tx1"/>
                </a:solidFill>
              </a:rPr>
              <a:t>G</a:t>
            </a:r>
            <a:r>
              <a:rPr lang="fr-FR" sz="1100" baseline="-25000" dirty="0" err="1" smtClean="0">
                <a:solidFill>
                  <a:schemeClr val="tx1"/>
                </a:solidFill>
              </a:rPr>
              <a:t>c</a:t>
            </a:r>
            <a:r>
              <a:rPr lang="fr-FR" sz="1100" baseline="30000" dirty="0" err="1" smtClean="0">
                <a:solidFill>
                  <a:schemeClr val="tx1"/>
                </a:solidFill>
              </a:rPr>
              <a:t>PDMS</a:t>
            </a:r>
            <a:r>
              <a:rPr lang="fr-FR" sz="1100" baseline="30000" dirty="0" smtClean="0">
                <a:solidFill>
                  <a:schemeClr val="tx1"/>
                </a:solidFill>
              </a:rPr>
              <a:t>-transparent</a:t>
            </a:r>
            <a:r>
              <a:rPr lang="fr-FR" sz="1100" dirty="0" smtClean="0">
                <a:solidFill>
                  <a:schemeClr val="tx1"/>
                </a:solidFill>
              </a:rPr>
              <a:t> = 6 </a:t>
            </a:r>
            <a:r>
              <a:rPr lang="fr-FR" sz="1100" dirty="0" err="1" smtClean="0">
                <a:solidFill>
                  <a:schemeClr val="tx1"/>
                </a:solidFill>
              </a:rPr>
              <a:t>J.m</a:t>
            </a:r>
            <a:r>
              <a:rPr lang="fr-FR" sz="1100" baseline="30000" dirty="0" smtClean="0">
                <a:solidFill>
                  <a:schemeClr val="tx1"/>
                </a:solidFill>
              </a:rPr>
              <a:t>-2</a:t>
            </a:r>
            <a:endParaRPr lang="en-US" sz="11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2661" y="1421666"/>
            <a:ext cx="52006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4"/>
          <p:cNvSpPr txBox="1">
            <a:spLocks noChangeArrowheads="1"/>
          </p:cNvSpPr>
          <p:nvPr/>
        </p:nvSpPr>
        <p:spPr bwMode="auto">
          <a:xfrm>
            <a:off x="1475656" y="701566"/>
            <a:ext cx="640871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err="1" smtClean="0">
                <a:solidFill>
                  <a:srgbClr val="FF0000"/>
                </a:solidFill>
              </a:rPr>
              <a:t>Experimental</a:t>
            </a:r>
            <a:r>
              <a:rPr lang="fr-FR" sz="2600" kern="0" dirty="0" smtClean="0">
                <a:solidFill>
                  <a:srgbClr val="FF0000"/>
                </a:solidFill>
              </a:rPr>
              <a:t> </a:t>
            </a:r>
            <a:r>
              <a:rPr lang="fr-FR" sz="2600" kern="0" dirty="0" err="1" smtClean="0">
                <a:solidFill>
                  <a:srgbClr val="FF0000"/>
                </a:solidFill>
              </a:rPr>
              <a:t>study</a:t>
            </a:r>
            <a:r>
              <a:rPr lang="fr-FR" sz="2600" kern="0" dirty="0" smtClean="0">
                <a:solidFill>
                  <a:srgbClr val="FF0000"/>
                </a:solidFill>
              </a:rPr>
              <a:t> of the </a:t>
            </a:r>
            <a:r>
              <a:rPr lang="fr-FR" sz="2600" kern="0" dirty="0" err="1" smtClean="0">
                <a:solidFill>
                  <a:srgbClr val="FF0000"/>
                </a:solidFill>
              </a:rPr>
              <a:t>effect</a:t>
            </a:r>
            <a:r>
              <a:rPr lang="fr-FR" sz="2600" kern="0" dirty="0" smtClean="0">
                <a:solidFill>
                  <a:srgbClr val="FF0000"/>
                </a:solidFill>
              </a:rPr>
              <a:t> of </a:t>
            </a:r>
            <a:r>
              <a:rPr lang="fr-FR" sz="2600" kern="0" dirty="0" err="1" smtClean="0">
                <a:solidFill>
                  <a:srgbClr val="FF0000"/>
                </a:solidFill>
              </a:rPr>
              <a:t>elastic</a:t>
            </a:r>
            <a:r>
              <a:rPr lang="fr-FR" sz="2600" kern="0" dirty="0" smtClean="0">
                <a:solidFill>
                  <a:srgbClr val="FF0000"/>
                </a:solidFill>
              </a:rPr>
              <a:t> </a:t>
            </a:r>
            <a:r>
              <a:rPr lang="fr-FR" sz="2600" kern="0" dirty="0" err="1" smtClean="0">
                <a:solidFill>
                  <a:srgbClr val="FF0000"/>
                </a:solidFill>
              </a:rPr>
              <a:t>heterogeneities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Expose\March meeting_Dallas_11\Figures\Toughening_1a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416" y="2678748"/>
            <a:ext cx="4174169" cy="3600000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9843" y="2771671"/>
            <a:ext cx="30289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364481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4"/>
          <p:cNvSpPr txBox="1">
            <a:spLocks noChangeArrowheads="1"/>
          </p:cNvSpPr>
          <p:nvPr/>
        </p:nvSpPr>
        <p:spPr bwMode="auto">
          <a:xfrm>
            <a:off x="1475656" y="701566"/>
            <a:ext cx="640871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err="1" smtClean="0">
                <a:solidFill>
                  <a:srgbClr val="FF0000"/>
                </a:solidFill>
              </a:rPr>
              <a:t>Experimental</a:t>
            </a:r>
            <a:r>
              <a:rPr lang="fr-FR" sz="2600" kern="0" dirty="0" smtClean="0">
                <a:solidFill>
                  <a:srgbClr val="FF0000"/>
                </a:solidFill>
              </a:rPr>
              <a:t> </a:t>
            </a:r>
            <a:r>
              <a:rPr lang="fr-FR" sz="2600" kern="0" dirty="0" err="1" smtClean="0">
                <a:solidFill>
                  <a:srgbClr val="FF0000"/>
                </a:solidFill>
              </a:rPr>
              <a:t>study</a:t>
            </a:r>
            <a:r>
              <a:rPr lang="fr-FR" sz="2600" kern="0" dirty="0" smtClean="0">
                <a:solidFill>
                  <a:srgbClr val="FF0000"/>
                </a:solidFill>
              </a:rPr>
              <a:t> of the </a:t>
            </a:r>
            <a:r>
              <a:rPr lang="fr-FR" sz="2600" kern="0" dirty="0" err="1" smtClean="0">
                <a:solidFill>
                  <a:srgbClr val="FF0000"/>
                </a:solidFill>
              </a:rPr>
              <a:t>effect</a:t>
            </a:r>
            <a:r>
              <a:rPr lang="fr-FR" sz="2600" kern="0" dirty="0" smtClean="0">
                <a:solidFill>
                  <a:srgbClr val="FF0000"/>
                </a:solidFill>
              </a:rPr>
              <a:t> of </a:t>
            </a:r>
            <a:r>
              <a:rPr lang="fr-FR" sz="2600" kern="0" dirty="0" err="1" smtClean="0">
                <a:solidFill>
                  <a:srgbClr val="FF0000"/>
                </a:solidFill>
              </a:rPr>
              <a:t>elastic</a:t>
            </a:r>
            <a:r>
              <a:rPr lang="fr-FR" sz="2600" kern="0" dirty="0" smtClean="0">
                <a:solidFill>
                  <a:srgbClr val="FF0000"/>
                </a:solidFill>
              </a:rPr>
              <a:t> </a:t>
            </a:r>
            <a:r>
              <a:rPr lang="fr-FR" sz="2600" kern="0" dirty="0" err="1" smtClean="0">
                <a:solidFill>
                  <a:srgbClr val="FF0000"/>
                </a:solidFill>
              </a:rPr>
              <a:t>heterogeneities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9844" y="2776886"/>
            <a:ext cx="30289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2663" y="1421675"/>
            <a:ext cx="52006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5027" y="1438146"/>
            <a:ext cx="5810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419" y="2678756"/>
            <a:ext cx="4174168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1310646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4"/>
          <p:cNvSpPr txBox="1">
            <a:spLocks noChangeArrowheads="1"/>
          </p:cNvSpPr>
          <p:nvPr/>
        </p:nvSpPr>
        <p:spPr bwMode="auto">
          <a:xfrm>
            <a:off x="1475656" y="701566"/>
            <a:ext cx="640871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err="1" smtClean="0">
                <a:solidFill>
                  <a:srgbClr val="FF0000"/>
                </a:solidFill>
              </a:rPr>
              <a:t>Experimental</a:t>
            </a:r>
            <a:r>
              <a:rPr lang="fr-FR" sz="2600" kern="0" dirty="0" smtClean="0">
                <a:solidFill>
                  <a:srgbClr val="FF0000"/>
                </a:solidFill>
              </a:rPr>
              <a:t> </a:t>
            </a:r>
            <a:r>
              <a:rPr lang="fr-FR" sz="2600" kern="0" dirty="0" err="1" smtClean="0">
                <a:solidFill>
                  <a:srgbClr val="FF0000"/>
                </a:solidFill>
              </a:rPr>
              <a:t>study</a:t>
            </a:r>
            <a:r>
              <a:rPr lang="fr-FR" sz="2600" kern="0" dirty="0" smtClean="0">
                <a:solidFill>
                  <a:srgbClr val="FF0000"/>
                </a:solidFill>
              </a:rPr>
              <a:t> of the </a:t>
            </a:r>
            <a:r>
              <a:rPr lang="fr-FR" sz="2600" kern="0" dirty="0" err="1" smtClean="0">
                <a:solidFill>
                  <a:srgbClr val="FF0000"/>
                </a:solidFill>
              </a:rPr>
              <a:t>effect</a:t>
            </a:r>
            <a:r>
              <a:rPr lang="fr-FR" sz="2600" kern="0" dirty="0" smtClean="0">
                <a:solidFill>
                  <a:srgbClr val="FF0000"/>
                </a:solidFill>
              </a:rPr>
              <a:t> of </a:t>
            </a:r>
            <a:r>
              <a:rPr lang="fr-FR" sz="2600" kern="0" dirty="0" err="1" smtClean="0">
                <a:solidFill>
                  <a:srgbClr val="FF0000"/>
                </a:solidFill>
              </a:rPr>
              <a:t>elastic</a:t>
            </a:r>
            <a:r>
              <a:rPr lang="fr-FR" sz="2600" kern="0" dirty="0" smtClean="0">
                <a:solidFill>
                  <a:srgbClr val="FF0000"/>
                </a:solidFill>
              </a:rPr>
              <a:t> </a:t>
            </a:r>
            <a:r>
              <a:rPr lang="fr-FR" sz="2600" kern="0" dirty="0" err="1" smtClean="0">
                <a:solidFill>
                  <a:srgbClr val="FF0000"/>
                </a:solidFill>
              </a:rPr>
              <a:t>heterogeneities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2523" y="2773581"/>
            <a:ext cx="302895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259" y="2678757"/>
            <a:ext cx="4174168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2663" y="1420156"/>
            <a:ext cx="52006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5029" y="1438156"/>
            <a:ext cx="5810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Line 35"/>
          <p:cNvSpPr>
            <a:spLocks noChangeShapeType="1"/>
          </p:cNvSpPr>
          <p:nvPr/>
        </p:nvSpPr>
        <p:spPr bwMode="auto">
          <a:xfrm flipV="1">
            <a:off x="1043608" y="6588060"/>
            <a:ext cx="67220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1789192" y="6381328"/>
            <a:ext cx="6288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FF0000"/>
                </a:solidFill>
              </a:rPr>
              <a:t>Dramatic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increase</a:t>
            </a:r>
            <a:r>
              <a:rPr lang="fr-FR" sz="2000" dirty="0" smtClean="0">
                <a:solidFill>
                  <a:srgbClr val="FF0000"/>
                </a:solidFill>
              </a:rPr>
              <a:t> of the effective peeling force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3361431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320360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ZoneTexte 35"/>
          <p:cNvSpPr txBox="1"/>
          <p:nvPr/>
        </p:nvSpPr>
        <p:spPr>
          <a:xfrm>
            <a:off x="107503" y="1916832"/>
            <a:ext cx="2758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>
                <a:solidFill>
                  <a:srgbClr val="000000"/>
                </a:solidFill>
              </a:rPr>
              <a:t>Bending</a:t>
            </a:r>
            <a:r>
              <a:rPr lang="fr-FR" sz="1100" dirty="0" smtClean="0">
                <a:solidFill>
                  <a:srgbClr val="000000"/>
                </a:solidFill>
              </a:rPr>
              <a:t> </a:t>
            </a:r>
            <a:r>
              <a:rPr lang="fr-FR" sz="1100" dirty="0" err="1" smtClean="0">
                <a:solidFill>
                  <a:srgbClr val="000000"/>
                </a:solidFill>
              </a:rPr>
              <a:t>stiffness</a:t>
            </a:r>
            <a:r>
              <a:rPr lang="fr-FR" sz="1100" dirty="0" smtClean="0">
                <a:solidFill>
                  <a:srgbClr val="000000"/>
                </a:solidFill>
              </a:rPr>
              <a:t>: EI </a:t>
            </a:r>
          </a:p>
          <a:p>
            <a:r>
              <a:rPr lang="fr-FR" sz="1100" dirty="0" smtClean="0">
                <a:solidFill>
                  <a:srgbClr val="000000"/>
                </a:solidFill>
              </a:rPr>
              <a:t>Moment of </a:t>
            </a:r>
            <a:r>
              <a:rPr lang="fr-FR" sz="1100" dirty="0" err="1" smtClean="0">
                <a:solidFill>
                  <a:srgbClr val="000000"/>
                </a:solidFill>
              </a:rPr>
              <a:t>inertia</a:t>
            </a:r>
            <a:r>
              <a:rPr lang="fr-FR" sz="1100" dirty="0" smtClean="0">
                <a:solidFill>
                  <a:srgbClr val="000000"/>
                </a:solidFill>
              </a:rPr>
              <a:t>: I = bh</a:t>
            </a:r>
            <a:r>
              <a:rPr lang="fr-FR" sz="1100" baseline="30000" dirty="0" smtClean="0">
                <a:solidFill>
                  <a:srgbClr val="000000"/>
                </a:solidFill>
              </a:rPr>
              <a:t>3</a:t>
            </a:r>
            <a:r>
              <a:rPr lang="fr-FR" sz="1100" dirty="0" smtClean="0">
                <a:solidFill>
                  <a:srgbClr val="000000"/>
                </a:solidFill>
              </a:rPr>
              <a:t>/12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20000"/>
            <a:ext cx="3847924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44"/>
          <p:cNvSpPr txBox="1">
            <a:spLocks noChangeArrowheads="1"/>
          </p:cNvSpPr>
          <p:nvPr/>
        </p:nvSpPr>
        <p:spPr bwMode="auto">
          <a:xfrm>
            <a:off x="1403648" y="591018"/>
            <a:ext cx="6408712" cy="58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smtClean="0">
                <a:solidFill>
                  <a:srgbClr val="FF0000"/>
                </a:solidFill>
              </a:rPr>
              <a:t>Peeling </a:t>
            </a:r>
            <a:r>
              <a:rPr lang="fr-FR" sz="2600" kern="0" dirty="0" err="1" smtClean="0">
                <a:solidFill>
                  <a:srgbClr val="FF0000"/>
                </a:solidFill>
              </a:rPr>
              <a:t>mechanisms</a:t>
            </a:r>
            <a:r>
              <a:rPr lang="fr-FR" sz="2600" kern="0" dirty="0" smtClean="0">
                <a:solidFill>
                  <a:srgbClr val="FF0000"/>
                </a:solidFill>
              </a:rPr>
              <a:t>: </a:t>
            </a:r>
            <a:r>
              <a:rPr lang="fr-FR" sz="2600" kern="0" dirty="0" err="1" smtClean="0">
                <a:solidFill>
                  <a:srgbClr val="FF0000"/>
                </a:solidFill>
              </a:rPr>
              <a:t>homogeneous</a:t>
            </a:r>
            <a:r>
              <a:rPr lang="fr-FR" sz="2600" kern="0" dirty="0" smtClean="0">
                <a:solidFill>
                  <a:srgbClr val="FF0000"/>
                </a:solidFill>
              </a:rPr>
              <a:t> tape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/>
          <p:cNvCxnSpPr/>
          <p:nvPr/>
        </p:nvCxnSpPr>
        <p:spPr>
          <a:xfrm rot="5400000">
            <a:off x="-107726" y="3068960"/>
            <a:ext cx="1007318" cy="794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107504" y="2879358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rgbClr val="000000"/>
                </a:solidFill>
              </a:rPr>
              <a:t>b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7493" y="3457224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266289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320360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20000"/>
            <a:ext cx="3847924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107504" y="1916832"/>
            <a:ext cx="2947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>
                <a:solidFill>
                  <a:srgbClr val="000000"/>
                </a:solidFill>
              </a:rPr>
              <a:t>Bending</a:t>
            </a:r>
            <a:r>
              <a:rPr lang="fr-FR" sz="1100" dirty="0" smtClean="0">
                <a:solidFill>
                  <a:srgbClr val="000000"/>
                </a:solidFill>
              </a:rPr>
              <a:t> </a:t>
            </a:r>
            <a:r>
              <a:rPr lang="fr-FR" sz="1100" dirty="0" err="1" smtClean="0">
                <a:solidFill>
                  <a:srgbClr val="000000"/>
                </a:solidFill>
              </a:rPr>
              <a:t>stiffness</a:t>
            </a:r>
            <a:r>
              <a:rPr lang="fr-FR" sz="1100" dirty="0" smtClean="0">
                <a:solidFill>
                  <a:srgbClr val="000000"/>
                </a:solidFill>
              </a:rPr>
              <a:t>: EI </a:t>
            </a:r>
          </a:p>
          <a:p>
            <a:r>
              <a:rPr lang="fr-FR" sz="1100" dirty="0" smtClean="0">
                <a:solidFill>
                  <a:srgbClr val="000000"/>
                </a:solidFill>
              </a:rPr>
              <a:t>Moment of </a:t>
            </a:r>
            <a:r>
              <a:rPr lang="fr-FR" sz="1100" dirty="0" err="1" smtClean="0">
                <a:solidFill>
                  <a:srgbClr val="000000"/>
                </a:solidFill>
              </a:rPr>
              <a:t>inertia</a:t>
            </a:r>
            <a:r>
              <a:rPr lang="fr-FR" sz="1100" dirty="0" smtClean="0">
                <a:solidFill>
                  <a:srgbClr val="000000"/>
                </a:solidFill>
              </a:rPr>
              <a:t>: I = bh</a:t>
            </a:r>
            <a:r>
              <a:rPr lang="fr-FR" sz="1100" baseline="30000" dirty="0" smtClean="0">
                <a:solidFill>
                  <a:srgbClr val="000000"/>
                </a:solidFill>
              </a:rPr>
              <a:t>3</a:t>
            </a:r>
            <a:r>
              <a:rPr lang="fr-FR" sz="1100" dirty="0" smtClean="0">
                <a:solidFill>
                  <a:srgbClr val="000000"/>
                </a:solidFill>
              </a:rPr>
              <a:t>/12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7533" y="3457224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4"/>
          <p:cNvSpPr txBox="1">
            <a:spLocks noChangeArrowheads="1"/>
          </p:cNvSpPr>
          <p:nvPr/>
        </p:nvSpPr>
        <p:spPr bwMode="auto">
          <a:xfrm>
            <a:off x="1403648" y="591018"/>
            <a:ext cx="6408712" cy="58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smtClean="0">
                <a:solidFill>
                  <a:srgbClr val="FF0000"/>
                </a:solidFill>
              </a:rPr>
              <a:t>Peeling </a:t>
            </a:r>
            <a:r>
              <a:rPr lang="fr-FR" sz="2600" kern="0" dirty="0" err="1" smtClean="0">
                <a:solidFill>
                  <a:srgbClr val="FF0000"/>
                </a:solidFill>
              </a:rPr>
              <a:t>mechanisms</a:t>
            </a:r>
            <a:r>
              <a:rPr lang="fr-FR" sz="2600" kern="0" dirty="0" smtClean="0">
                <a:solidFill>
                  <a:srgbClr val="FF0000"/>
                </a:solidFill>
              </a:rPr>
              <a:t>: </a:t>
            </a:r>
            <a:r>
              <a:rPr lang="fr-FR" sz="2600" kern="0" dirty="0" err="1" smtClean="0">
                <a:solidFill>
                  <a:srgbClr val="FF0000"/>
                </a:solidFill>
              </a:rPr>
              <a:t>homogeneous</a:t>
            </a:r>
            <a:r>
              <a:rPr lang="fr-FR" sz="2600" kern="0" dirty="0" smtClean="0">
                <a:solidFill>
                  <a:srgbClr val="FF0000"/>
                </a:solidFill>
              </a:rPr>
              <a:t> tape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3798330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320360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>
            <a:off x="107504" y="1916832"/>
            <a:ext cx="2747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>
                <a:solidFill>
                  <a:srgbClr val="000000"/>
                </a:solidFill>
              </a:rPr>
              <a:t>Bending</a:t>
            </a:r>
            <a:r>
              <a:rPr lang="fr-FR" sz="1100" dirty="0" smtClean="0">
                <a:solidFill>
                  <a:srgbClr val="000000"/>
                </a:solidFill>
              </a:rPr>
              <a:t> </a:t>
            </a:r>
            <a:r>
              <a:rPr lang="fr-FR" sz="1100" dirty="0" err="1" smtClean="0">
                <a:solidFill>
                  <a:srgbClr val="000000"/>
                </a:solidFill>
              </a:rPr>
              <a:t>stiffness</a:t>
            </a:r>
            <a:r>
              <a:rPr lang="fr-FR" sz="1100" dirty="0" smtClean="0">
                <a:solidFill>
                  <a:srgbClr val="000000"/>
                </a:solidFill>
              </a:rPr>
              <a:t>: EI </a:t>
            </a:r>
          </a:p>
          <a:p>
            <a:r>
              <a:rPr lang="fr-FR" sz="1100" dirty="0" smtClean="0">
                <a:solidFill>
                  <a:srgbClr val="000000"/>
                </a:solidFill>
              </a:rPr>
              <a:t>Moment of </a:t>
            </a:r>
            <a:r>
              <a:rPr lang="fr-FR" sz="1100" dirty="0" err="1" smtClean="0">
                <a:solidFill>
                  <a:srgbClr val="000000"/>
                </a:solidFill>
              </a:rPr>
              <a:t>inertia</a:t>
            </a:r>
            <a:r>
              <a:rPr lang="fr-FR" sz="1100" dirty="0" smtClean="0">
                <a:solidFill>
                  <a:srgbClr val="000000"/>
                </a:solidFill>
              </a:rPr>
              <a:t>: I = bh</a:t>
            </a:r>
            <a:r>
              <a:rPr lang="fr-FR" sz="1100" baseline="30000" dirty="0" smtClean="0">
                <a:solidFill>
                  <a:srgbClr val="000000"/>
                </a:solidFill>
              </a:rPr>
              <a:t>3</a:t>
            </a:r>
            <a:r>
              <a:rPr lang="fr-FR" sz="1100" dirty="0" smtClean="0">
                <a:solidFill>
                  <a:srgbClr val="000000"/>
                </a:solidFill>
              </a:rPr>
              <a:t>/12</a:t>
            </a:r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5565" y="3457224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4"/>
          <p:cNvSpPr txBox="1">
            <a:spLocks noChangeArrowheads="1"/>
          </p:cNvSpPr>
          <p:nvPr/>
        </p:nvSpPr>
        <p:spPr bwMode="auto">
          <a:xfrm>
            <a:off x="1403648" y="591018"/>
            <a:ext cx="6408712" cy="58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smtClean="0">
                <a:solidFill>
                  <a:srgbClr val="FF0000"/>
                </a:solidFill>
              </a:rPr>
              <a:t>Peeling </a:t>
            </a:r>
            <a:r>
              <a:rPr lang="fr-FR" sz="2600" kern="0" dirty="0" err="1" smtClean="0">
                <a:solidFill>
                  <a:srgbClr val="FF0000"/>
                </a:solidFill>
              </a:rPr>
              <a:t>mechanisms</a:t>
            </a:r>
            <a:r>
              <a:rPr lang="fr-FR" sz="2600" kern="0" dirty="0" smtClean="0">
                <a:solidFill>
                  <a:srgbClr val="FF0000"/>
                </a:solidFill>
              </a:rPr>
              <a:t>: </a:t>
            </a:r>
            <a:r>
              <a:rPr lang="fr-FR" sz="2600" kern="0" dirty="0" err="1" smtClean="0">
                <a:solidFill>
                  <a:srgbClr val="FF0000"/>
                </a:solidFill>
              </a:rPr>
              <a:t>homogeneous</a:t>
            </a:r>
            <a:r>
              <a:rPr lang="fr-FR" sz="2600" kern="0" dirty="0" smtClean="0">
                <a:solidFill>
                  <a:srgbClr val="FF0000"/>
                </a:solidFill>
              </a:rPr>
              <a:t> tape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234401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51"/>
          <p:cNvSpPr>
            <a:spLocks noChangeArrowheads="1"/>
          </p:cNvSpPr>
          <p:nvPr/>
        </p:nvSpPr>
        <p:spPr bwMode="auto">
          <a:xfrm>
            <a:off x="7240588" y="0"/>
            <a:ext cx="1882775" cy="614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1475" y="3086100"/>
            <a:ext cx="3810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331913" y="1022350"/>
            <a:ext cx="664368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000">
                <a:solidFill>
                  <a:srgbClr val="FF0000"/>
                </a:solidFill>
              </a:rPr>
              <a:t>What are the effects of heterogeneities on the propagation of a crack?</a:t>
            </a:r>
          </a:p>
        </p:txBody>
      </p:sp>
      <p:sp>
        <p:nvSpPr>
          <p:cNvPr id="12292" name="Text Box 16"/>
          <p:cNvSpPr txBox="1">
            <a:spLocks noChangeArrowheads="1"/>
          </p:cNvSpPr>
          <p:nvPr/>
        </p:nvSpPr>
        <p:spPr bwMode="auto">
          <a:xfrm>
            <a:off x="782638" y="2671763"/>
            <a:ext cx="317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Pinning of the crack front: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042988" y="4064000"/>
            <a:ext cx="2554287" cy="2232025"/>
            <a:chOff x="295" y="1570"/>
            <a:chExt cx="2256" cy="1968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295" y="1570"/>
              <a:ext cx="2256" cy="1968"/>
              <a:chOff x="204" y="890"/>
              <a:chExt cx="2256" cy="1968"/>
            </a:xfrm>
          </p:grpSpPr>
          <p:grpSp>
            <p:nvGrpSpPr>
              <p:cNvPr id="4" name="Group 20"/>
              <p:cNvGrpSpPr>
                <a:grpSpLocks/>
              </p:cNvGrpSpPr>
              <p:nvPr/>
            </p:nvGrpSpPr>
            <p:grpSpPr bwMode="auto">
              <a:xfrm>
                <a:off x="204" y="890"/>
                <a:ext cx="2256" cy="1968"/>
                <a:chOff x="204" y="890"/>
                <a:chExt cx="2256" cy="1968"/>
              </a:xfrm>
            </p:grpSpPr>
            <p:grpSp>
              <p:nvGrpSpPr>
                <p:cNvPr id="5" name="Group 21"/>
                <p:cNvGrpSpPr>
                  <a:grpSpLocks/>
                </p:cNvGrpSpPr>
                <p:nvPr/>
              </p:nvGrpSpPr>
              <p:grpSpPr bwMode="auto">
                <a:xfrm>
                  <a:off x="780" y="1521"/>
                  <a:ext cx="864" cy="185"/>
                  <a:chOff x="240" y="2359"/>
                  <a:chExt cx="864" cy="185"/>
                </a:xfrm>
              </p:grpSpPr>
              <p:sp>
                <p:nvSpPr>
                  <p:cNvPr id="12331" name="Freeform 22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2332" name="Freeform 23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6" name="Group 24"/>
                <p:cNvGrpSpPr>
                  <a:grpSpLocks/>
                </p:cNvGrpSpPr>
                <p:nvPr/>
              </p:nvGrpSpPr>
              <p:grpSpPr bwMode="auto">
                <a:xfrm>
                  <a:off x="204" y="2097"/>
                  <a:ext cx="864" cy="185"/>
                  <a:chOff x="240" y="2359"/>
                  <a:chExt cx="864" cy="185"/>
                </a:xfrm>
              </p:grpSpPr>
              <p:sp>
                <p:nvSpPr>
                  <p:cNvPr id="12329" name="Freeform 25"/>
                  <p:cNvSpPr>
                    <a:spLocks/>
                  </p:cNvSpPr>
                  <p:nvPr/>
                </p:nvSpPr>
                <p:spPr bwMode="auto">
                  <a:xfrm rot="215763">
                    <a:off x="240" y="2359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2330" name="Freeform 26"/>
                  <p:cNvSpPr>
                    <a:spLocks/>
                  </p:cNvSpPr>
                  <p:nvPr/>
                </p:nvSpPr>
                <p:spPr bwMode="auto">
                  <a:xfrm rot="-288300">
                    <a:off x="240" y="2407"/>
                    <a:ext cx="864" cy="137"/>
                  </a:xfrm>
                  <a:custGeom>
                    <a:avLst/>
                    <a:gdLst>
                      <a:gd name="T0" fmla="*/ 0 w 864"/>
                      <a:gd name="T1" fmla="*/ 56 h 137"/>
                      <a:gd name="T2" fmla="*/ 96 w 864"/>
                      <a:gd name="T3" fmla="*/ 8 h 137"/>
                      <a:gd name="T4" fmla="*/ 144 w 864"/>
                      <a:gd name="T5" fmla="*/ 104 h 137"/>
                      <a:gd name="T6" fmla="*/ 171 w 864"/>
                      <a:gd name="T7" fmla="*/ 130 h 137"/>
                      <a:gd name="T8" fmla="*/ 187 w 864"/>
                      <a:gd name="T9" fmla="*/ 64 h 137"/>
                      <a:gd name="T10" fmla="*/ 240 w 864"/>
                      <a:gd name="T11" fmla="*/ 56 h 137"/>
                      <a:gd name="T12" fmla="*/ 288 w 864"/>
                      <a:gd name="T13" fmla="*/ 104 h 137"/>
                      <a:gd name="T14" fmla="*/ 336 w 864"/>
                      <a:gd name="T15" fmla="*/ 8 h 137"/>
                      <a:gd name="T16" fmla="*/ 384 w 864"/>
                      <a:gd name="T17" fmla="*/ 56 h 137"/>
                      <a:gd name="T18" fmla="*/ 480 w 864"/>
                      <a:gd name="T19" fmla="*/ 56 h 137"/>
                      <a:gd name="T20" fmla="*/ 576 w 864"/>
                      <a:gd name="T21" fmla="*/ 8 h 137"/>
                      <a:gd name="T22" fmla="*/ 624 w 864"/>
                      <a:gd name="T23" fmla="*/ 56 h 137"/>
                      <a:gd name="T24" fmla="*/ 672 w 864"/>
                      <a:gd name="T25" fmla="*/ 56 h 137"/>
                      <a:gd name="T26" fmla="*/ 720 w 864"/>
                      <a:gd name="T27" fmla="*/ 8 h 137"/>
                      <a:gd name="T28" fmla="*/ 816 w 864"/>
                      <a:gd name="T29" fmla="*/ 56 h 137"/>
                      <a:gd name="T30" fmla="*/ 864 w 864"/>
                      <a:gd name="T31" fmla="*/ 56 h 13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864"/>
                      <a:gd name="T49" fmla="*/ 0 h 137"/>
                      <a:gd name="T50" fmla="*/ 864 w 864"/>
                      <a:gd name="T51" fmla="*/ 137 h 13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864" h="137">
                        <a:moveTo>
                          <a:pt x="0" y="56"/>
                        </a:moveTo>
                        <a:cubicBezTo>
                          <a:pt x="36" y="28"/>
                          <a:pt x="72" y="0"/>
                          <a:pt x="96" y="8"/>
                        </a:cubicBezTo>
                        <a:cubicBezTo>
                          <a:pt x="120" y="16"/>
                          <a:pt x="132" y="84"/>
                          <a:pt x="144" y="104"/>
                        </a:cubicBezTo>
                        <a:cubicBezTo>
                          <a:pt x="156" y="124"/>
                          <a:pt x="164" y="137"/>
                          <a:pt x="171" y="130"/>
                        </a:cubicBezTo>
                        <a:cubicBezTo>
                          <a:pt x="178" y="123"/>
                          <a:pt x="176" y="76"/>
                          <a:pt x="187" y="64"/>
                        </a:cubicBezTo>
                        <a:cubicBezTo>
                          <a:pt x="198" y="52"/>
                          <a:pt x="223" y="49"/>
                          <a:pt x="240" y="56"/>
                        </a:cubicBezTo>
                        <a:cubicBezTo>
                          <a:pt x="257" y="63"/>
                          <a:pt x="272" y="112"/>
                          <a:pt x="288" y="104"/>
                        </a:cubicBezTo>
                        <a:cubicBezTo>
                          <a:pt x="304" y="96"/>
                          <a:pt x="320" y="16"/>
                          <a:pt x="336" y="8"/>
                        </a:cubicBezTo>
                        <a:cubicBezTo>
                          <a:pt x="352" y="0"/>
                          <a:pt x="360" y="48"/>
                          <a:pt x="384" y="56"/>
                        </a:cubicBezTo>
                        <a:cubicBezTo>
                          <a:pt x="408" y="64"/>
                          <a:pt x="448" y="64"/>
                          <a:pt x="480" y="56"/>
                        </a:cubicBezTo>
                        <a:cubicBezTo>
                          <a:pt x="512" y="48"/>
                          <a:pt x="552" y="8"/>
                          <a:pt x="576" y="8"/>
                        </a:cubicBezTo>
                        <a:cubicBezTo>
                          <a:pt x="600" y="8"/>
                          <a:pt x="608" y="48"/>
                          <a:pt x="624" y="56"/>
                        </a:cubicBezTo>
                        <a:cubicBezTo>
                          <a:pt x="640" y="64"/>
                          <a:pt x="656" y="64"/>
                          <a:pt x="672" y="56"/>
                        </a:cubicBezTo>
                        <a:cubicBezTo>
                          <a:pt x="688" y="48"/>
                          <a:pt x="696" y="8"/>
                          <a:pt x="720" y="8"/>
                        </a:cubicBezTo>
                        <a:cubicBezTo>
                          <a:pt x="744" y="8"/>
                          <a:pt x="792" y="48"/>
                          <a:pt x="816" y="56"/>
                        </a:cubicBezTo>
                        <a:cubicBezTo>
                          <a:pt x="840" y="64"/>
                          <a:pt x="852" y="60"/>
                          <a:pt x="864" y="5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12313" name="Freeform 27"/>
                <p:cNvSpPr>
                  <a:spLocks/>
                </p:cNvSpPr>
                <p:nvPr/>
              </p:nvSpPr>
              <p:spPr bwMode="auto">
                <a:xfrm>
                  <a:off x="1068" y="1562"/>
                  <a:ext cx="576" cy="624"/>
                </a:xfrm>
                <a:custGeom>
                  <a:avLst/>
                  <a:gdLst>
                    <a:gd name="T0" fmla="*/ 0 w 576"/>
                    <a:gd name="T1" fmla="*/ 624 h 624"/>
                    <a:gd name="T2" fmla="*/ 144 w 576"/>
                    <a:gd name="T3" fmla="*/ 576 h 624"/>
                    <a:gd name="T4" fmla="*/ 144 w 576"/>
                    <a:gd name="T5" fmla="*/ 528 h 624"/>
                    <a:gd name="T6" fmla="*/ 144 w 576"/>
                    <a:gd name="T7" fmla="*/ 480 h 624"/>
                    <a:gd name="T8" fmla="*/ 192 w 576"/>
                    <a:gd name="T9" fmla="*/ 480 h 624"/>
                    <a:gd name="T10" fmla="*/ 192 w 576"/>
                    <a:gd name="T11" fmla="*/ 432 h 624"/>
                    <a:gd name="T12" fmla="*/ 192 w 576"/>
                    <a:gd name="T13" fmla="*/ 336 h 624"/>
                    <a:gd name="T14" fmla="*/ 288 w 576"/>
                    <a:gd name="T15" fmla="*/ 288 h 624"/>
                    <a:gd name="T16" fmla="*/ 384 w 576"/>
                    <a:gd name="T17" fmla="*/ 240 h 624"/>
                    <a:gd name="T18" fmla="*/ 384 w 576"/>
                    <a:gd name="T19" fmla="*/ 144 h 624"/>
                    <a:gd name="T20" fmla="*/ 432 w 576"/>
                    <a:gd name="T21" fmla="*/ 96 h 624"/>
                    <a:gd name="T22" fmla="*/ 480 w 576"/>
                    <a:gd name="T23" fmla="*/ 96 h 624"/>
                    <a:gd name="T24" fmla="*/ 528 w 576"/>
                    <a:gd name="T25" fmla="*/ 96 h 624"/>
                    <a:gd name="T26" fmla="*/ 576 w 576"/>
                    <a:gd name="T27" fmla="*/ 0 h 6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76"/>
                    <a:gd name="T43" fmla="*/ 0 h 624"/>
                    <a:gd name="T44" fmla="*/ 576 w 576"/>
                    <a:gd name="T45" fmla="*/ 624 h 6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76" h="624">
                      <a:moveTo>
                        <a:pt x="0" y="624"/>
                      </a:moveTo>
                      <a:cubicBezTo>
                        <a:pt x="60" y="608"/>
                        <a:pt x="120" y="592"/>
                        <a:pt x="144" y="576"/>
                      </a:cubicBezTo>
                      <a:cubicBezTo>
                        <a:pt x="168" y="560"/>
                        <a:pt x="144" y="544"/>
                        <a:pt x="144" y="528"/>
                      </a:cubicBezTo>
                      <a:cubicBezTo>
                        <a:pt x="144" y="512"/>
                        <a:pt x="136" y="488"/>
                        <a:pt x="144" y="480"/>
                      </a:cubicBezTo>
                      <a:cubicBezTo>
                        <a:pt x="152" y="472"/>
                        <a:pt x="184" y="488"/>
                        <a:pt x="192" y="480"/>
                      </a:cubicBezTo>
                      <a:cubicBezTo>
                        <a:pt x="200" y="472"/>
                        <a:pt x="192" y="456"/>
                        <a:pt x="192" y="432"/>
                      </a:cubicBezTo>
                      <a:cubicBezTo>
                        <a:pt x="192" y="408"/>
                        <a:pt x="176" y="360"/>
                        <a:pt x="192" y="336"/>
                      </a:cubicBezTo>
                      <a:cubicBezTo>
                        <a:pt x="208" y="312"/>
                        <a:pt x="256" y="304"/>
                        <a:pt x="288" y="288"/>
                      </a:cubicBezTo>
                      <a:cubicBezTo>
                        <a:pt x="320" y="272"/>
                        <a:pt x="368" y="264"/>
                        <a:pt x="384" y="240"/>
                      </a:cubicBezTo>
                      <a:cubicBezTo>
                        <a:pt x="400" y="216"/>
                        <a:pt x="376" y="168"/>
                        <a:pt x="384" y="144"/>
                      </a:cubicBezTo>
                      <a:cubicBezTo>
                        <a:pt x="392" y="120"/>
                        <a:pt x="416" y="104"/>
                        <a:pt x="432" y="96"/>
                      </a:cubicBezTo>
                      <a:cubicBezTo>
                        <a:pt x="448" y="88"/>
                        <a:pt x="464" y="96"/>
                        <a:pt x="480" y="96"/>
                      </a:cubicBezTo>
                      <a:cubicBezTo>
                        <a:pt x="496" y="96"/>
                        <a:pt x="512" y="112"/>
                        <a:pt x="528" y="96"/>
                      </a:cubicBezTo>
                      <a:cubicBezTo>
                        <a:pt x="544" y="80"/>
                        <a:pt x="560" y="40"/>
                        <a:pt x="576" y="0"/>
                      </a:cubicBezTo>
                    </a:path>
                  </a:pathLst>
                </a:custGeom>
                <a:noFill/>
                <a:ln w="508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grpSp>
              <p:nvGrpSpPr>
                <p:cNvPr id="7" name="Group 28"/>
                <p:cNvGrpSpPr>
                  <a:grpSpLocks/>
                </p:cNvGrpSpPr>
                <p:nvPr/>
              </p:nvGrpSpPr>
              <p:grpSpPr bwMode="auto">
                <a:xfrm>
                  <a:off x="204" y="890"/>
                  <a:ext cx="2256" cy="1968"/>
                  <a:chOff x="200" y="896"/>
                  <a:chExt cx="2256" cy="1968"/>
                </a:xfrm>
              </p:grpSpPr>
              <p:sp>
                <p:nvSpPr>
                  <p:cNvPr id="12315" name="Line 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6" y="2240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2316" name="Line 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231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776" y="896"/>
                    <a:ext cx="0" cy="6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2318" name="AutoShape 32"/>
                  <p:cNvSpPr>
                    <a:spLocks noChangeArrowheads="1"/>
                  </p:cNvSpPr>
                  <p:nvPr/>
                </p:nvSpPr>
                <p:spPr bwMode="auto">
                  <a:xfrm>
                    <a:off x="200" y="896"/>
                    <a:ext cx="2256" cy="624"/>
                  </a:xfrm>
                  <a:prstGeom prst="parallelogram">
                    <a:avLst>
                      <a:gd name="adj" fmla="val 90385"/>
                    </a:avLst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19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880" y="1520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2320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896"/>
                    <a:ext cx="0" cy="13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2321" name="Line 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80" y="2240"/>
                    <a:ext cx="576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2322" name="Line 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2864"/>
                    <a:ext cx="168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2323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00" y="2240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2324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664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2325" name="Line 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" y="1568"/>
                    <a:ext cx="576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grpSp>
                <p:nvGrpSpPr>
                  <p:cNvPr id="8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496" y="1799"/>
                    <a:ext cx="816" cy="185"/>
                    <a:chOff x="240" y="2359"/>
                    <a:chExt cx="864" cy="185"/>
                  </a:xfrm>
                </p:grpSpPr>
                <p:sp>
                  <p:nvSpPr>
                    <p:cNvPr id="12327" name="Freeform 41"/>
                    <p:cNvSpPr>
                      <a:spLocks/>
                    </p:cNvSpPr>
                    <p:nvPr/>
                  </p:nvSpPr>
                  <p:spPr bwMode="auto">
                    <a:xfrm rot="215763">
                      <a:off x="240" y="2359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328" name="Freeform 42"/>
                    <p:cNvSpPr>
                      <a:spLocks/>
                    </p:cNvSpPr>
                    <p:nvPr/>
                  </p:nvSpPr>
                  <p:spPr bwMode="auto">
                    <a:xfrm rot="-288300">
                      <a:off x="240" y="2407"/>
                      <a:ext cx="864" cy="137"/>
                    </a:xfrm>
                    <a:custGeom>
                      <a:avLst/>
                      <a:gdLst>
                        <a:gd name="T0" fmla="*/ 0 w 864"/>
                        <a:gd name="T1" fmla="*/ 56 h 137"/>
                        <a:gd name="T2" fmla="*/ 96 w 864"/>
                        <a:gd name="T3" fmla="*/ 8 h 137"/>
                        <a:gd name="T4" fmla="*/ 144 w 864"/>
                        <a:gd name="T5" fmla="*/ 104 h 137"/>
                        <a:gd name="T6" fmla="*/ 171 w 864"/>
                        <a:gd name="T7" fmla="*/ 130 h 137"/>
                        <a:gd name="T8" fmla="*/ 187 w 864"/>
                        <a:gd name="T9" fmla="*/ 64 h 137"/>
                        <a:gd name="T10" fmla="*/ 240 w 864"/>
                        <a:gd name="T11" fmla="*/ 56 h 137"/>
                        <a:gd name="T12" fmla="*/ 288 w 864"/>
                        <a:gd name="T13" fmla="*/ 104 h 137"/>
                        <a:gd name="T14" fmla="*/ 336 w 864"/>
                        <a:gd name="T15" fmla="*/ 8 h 137"/>
                        <a:gd name="T16" fmla="*/ 384 w 864"/>
                        <a:gd name="T17" fmla="*/ 56 h 137"/>
                        <a:gd name="T18" fmla="*/ 480 w 864"/>
                        <a:gd name="T19" fmla="*/ 56 h 137"/>
                        <a:gd name="T20" fmla="*/ 576 w 864"/>
                        <a:gd name="T21" fmla="*/ 8 h 137"/>
                        <a:gd name="T22" fmla="*/ 624 w 864"/>
                        <a:gd name="T23" fmla="*/ 56 h 137"/>
                        <a:gd name="T24" fmla="*/ 672 w 864"/>
                        <a:gd name="T25" fmla="*/ 56 h 137"/>
                        <a:gd name="T26" fmla="*/ 720 w 864"/>
                        <a:gd name="T27" fmla="*/ 8 h 137"/>
                        <a:gd name="T28" fmla="*/ 816 w 864"/>
                        <a:gd name="T29" fmla="*/ 56 h 137"/>
                        <a:gd name="T30" fmla="*/ 864 w 864"/>
                        <a:gd name="T31" fmla="*/ 56 h 137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864"/>
                        <a:gd name="T49" fmla="*/ 0 h 137"/>
                        <a:gd name="T50" fmla="*/ 864 w 864"/>
                        <a:gd name="T51" fmla="*/ 137 h 137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864" h="137">
                          <a:moveTo>
                            <a:pt x="0" y="56"/>
                          </a:moveTo>
                          <a:cubicBezTo>
                            <a:pt x="36" y="28"/>
                            <a:pt x="72" y="0"/>
                            <a:pt x="96" y="8"/>
                          </a:cubicBezTo>
                          <a:cubicBezTo>
                            <a:pt x="120" y="16"/>
                            <a:pt x="132" y="84"/>
                            <a:pt x="144" y="104"/>
                          </a:cubicBezTo>
                          <a:cubicBezTo>
                            <a:pt x="156" y="124"/>
                            <a:pt x="164" y="137"/>
                            <a:pt x="171" y="130"/>
                          </a:cubicBezTo>
                          <a:cubicBezTo>
                            <a:pt x="178" y="123"/>
                            <a:pt x="176" y="76"/>
                            <a:pt x="187" y="64"/>
                          </a:cubicBezTo>
                          <a:cubicBezTo>
                            <a:pt x="198" y="52"/>
                            <a:pt x="223" y="49"/>
                            <a:pt x="240" y="56"/>
                          </a:cubicBezTo>
                          <a:cubicBezTo>
                            <a:pt x="257" y="63"/>
                            <a:pt x="272" y="112"/>
                            <a:pt x="288" y="104"/>
                          </a:cubicBezTo>
                          <a:cubicBezTo>
                            <a:pt x="304" y="96"/>
                            <a:pt x="320" y="16"/>
                            <a:pt x="336" y="8"/>
                          </a:cubicBezTo>
                          <a:cubicBezTo>
                            <a:pt x="352" y="0"/>
                            <a:pt x="360" y="48"/>
                            <a:pt x="384" y="56"/>
                          </a:cubicBezTo>
                          <a:cubicBezTo>
                            <a:pt x="408" y="64"/>
                            <a:pt x="448" y="64"/>
                            <a:pt x="480" y="56"/>
                          </a:cubicBezTo>
                          <a:cubicBezTo>
                            <a:pt x="512" y="48"/>
                            <a:pt x="552" y="8"/>
                            <a:pt x="576" y="8"/>
                          </a:cubicBezTo>
                          <a:cubicBezTo>
                            <a:pt x="600" y="8"/>
                            <a:pt x="608" y="48"/>
                            <a:pt x="624" y="56"/>
                          </a:cubicBezTo>
                          <a:cubicBezTo>
                            <a:pt x="640" y="64"/>
                            <a:pt x="656" y="64"/>
                            <a:pt x="672" y="56"/>
                          </a:cubicBezTo>
                          <a:cubicBezTo>
                            <a:pt x="688" y="48"/>
                            <a:pt x="696" y="8"/>
                            <a:pt x="720" y="8"/>
                          </a:cubicBezTo>
                          <a:cubicBezTo>
                            <a:pt x="744" y="8"/>
                            <a:pt x="792" y="48"/>
                            <a:pt x="816" y="56"/>
                          </a:cubicBezTo>
                          <a:cubicBezTo>
                            <a:pt x="840" y="64"/>
                            <a:pt x="852" y="60"/>
                            <a:pt x="864" y="5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12310" name="Line 43"/>
              <p:cNvSpPr>
                <a:spLocks noChangeShapeType="1"/>
              </p:cNvSpPr>
              <p:nvPr/>
            </p:nvSpPr>
            <p:spPr bwMode="auto">
              <a:xfrm>
                <a:off x="204" y="1525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308" name="Line 44"/>
            <p:cNvSpPr>
              <a:spLocks noChangeShapeType="1"/>
            </p:cNvSpPr>
            <p:nvPr/>
          </p:nvSpPr>
          <p:spPr bwMode="auto">
            <a:xfrm>
              <a:off x="884" y="284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294" name="Line 45"/>
          <p:cNvSpPr>
            <a:spLocks noChangeShapeType="1"/>
          </p:cNvSpPr>
          <p:nvPr/>
        </p:nvSpPr>
        <p:spPr bwMode="auto">
          <a:xfrm flipH="1">
            <a:off x="862013" y="6297613"/>
            <a:ext cx="176212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295" name="Text Box 46"/>
          <p:cNvSpPr txBox="1">
            <a:spLocks noChangeArrowheads="1"/>
          </p:cNvSpPr>
          <p:nvPr/>
        </p:nvSpPr>
        <p:spPr bwMode="auto">
          <a:xfrm>
            <a:off x="712788" y="57562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2400" b="0">
                <a:solidFill>
                  <a:schemeClr val="tx1"/>
                </a:solidFill>
                <a:latin typeface="Arial" charset="0"/>
              </a:rPr>
              <a:t>z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12296" name="Line 47"/>
          <p:cNvSpPr>
            <a:spLocks noChangeShapeType="1"/>
          </p:cNvSpPr>
          <p:nvPr/>
        </p:nvSpPr>
        <p:spPr bwMode="auto">
          <a:xfrm>
            <a:off x="2873375" y="6291263"/>
            <a:ext cx="463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297" name="Text Box 48"/>
          <p:cNvSpPr txBox="1">
            <a:spLocks noChangeArrowheads="1"/>
          </p:cNvSpPr>
          <p:nvPr/>
        </p:nvSpPr>
        <p:spPr bwMode="auto">
          <a:xfrm>
            <a:off x="2801938" y="62865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2400" b="0">
                <a:solidFill>
                  <a:schemeClr val="tx1"/>
                </a:solidFill>
                <a:latin typeface="Arial" charset="0"/>
              </a:rPr>
              <a:t>x</a:t>
            </a:r>
            <a:endParaRPr lang="fr-FR" sz="2400" b="0">
              <a:solidFill>
                <a:srgbClr val="0066FF"/>
              </a:solidFill>
            </a:endParaRPr>
          </a:p>
        </p:txBody>
      </p:sp>
      <p:sp>
        <p:nvSpPr>
          <p:cNvPr id="12298" name="Line 49"/>
          <p:cNvSpPr>
            <a:spLocks noChangeShapeType="1"/>
          </p:cNvSpPr>
          <p:nvPr/>
        </p:nvSpPr>
        <p:spPr bwMode="auto">
          <a:xfrm flipV="1">
            <a:off x="2197100" y="3886200"/>
            <a:ext cx="0" cy="50165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299" name="Line 50"/>
          <p:cNvSpPr>
            <a:spLocks noChangeShapeType="1"/>
          </p:cNvSpPr>
          <p:nvPr/>
        </p:nvSpPr>
        <p:spPr bwMode="auto">
          <a:xfrm>
            <a:off x="2190750" y="6059488"/>
            <a:ext cx="1588" cy="5730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300" name="Text Box 51"/>
          <p:cNvSpPr txBox="1">
            <a:spLocks noChangeArrowheads="1"/>
          </p:cNvSpPr>
          <p:nvPr/>
        </p:nvSpPr>
        <p:spPr bwMode="auto">
          <a:xfrm>
            <a:off x="2217738" y="3548063"/>
            <a:ext cx="777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2400" b="0">
                <a:solidFill>
                  <a:schemeClr val="tx1"/>
                </a:solidFill>
                <a:latin typeface="Arial" charset="0"/>
              </a:rPr>
              <a:t>G</a:t>
            </a:r>
            <a:r>
              <a:rPr lang="fr-FR" sz="2400" b="0" baseline="30000">
                <a:solidFill>
                  <a:schemeClr val="tx1"/>
                </a:solidFill>
                <a:latin typeface="Arial" charset="0"/>
              </a:rPr>
              <a:t>ext</a:t>
            </a:r>
            <a:endParaRPr lang="fr-FR" sz="2400" b="0" baseline="30000">
              <a:solidFill>
                <a:schemeClr val="tx1"/>
              </a:solidFill>
            </a:endParaRPr>
          </a:p>
        </p:txBody>
      </p:sp>
      <p:sp>
        <p:nvSpPr>
          <p:cNvPr id="12301" name="Text Box 53"/>
          <p:cNvSpPr txBox="1">
            <a:spLocks noChangeArrowheads="1"/>
          </p:cNvSpPr>
          <p:nvPr/>
        </p:nvSpPr>
        <p:spPr bwMode="auto">
          <a:xfrm>
            <a:off x="1609725" y="4814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2302" name="Oval 55"/>
          <p:cNvSpPr>
            <a:spLocks noChangeArrowheads="1"/>
          </p:cNvSpPr>
          <p:nvPr/>
        </p:nvSpPr>
        <p:spPr bwMode="auto">
          <a:xfrm>
            <a:off x="2116138" y="4995863"/>
            <a:ext cx="327025" cy="3270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Line 56"/>
          <p:cNvSpPr>
            <a:spLocks noChangeShapeType="1"/>
          </p:cNvSpPr>
          <p:nvPr/>
        </p:nvSpPr>
        <p:spPr bwMode="auto">
          <a:xfrm flipV="1">
            <a:off x="2252663" y="3316288"/>
            <a:ext cx="3765550" cy="166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04" name="Line 57"/>
          <p:cNvSpPr>
            <a:spLocks noChangeShapeType="1"/>
          </p:cNvSpPr>
          <p:nvPr/>
        </p:nvSpPr>
        <p:spPr bwMode="auto">
          <a:xfrm>
            <a:off x="2252663" y="5322888"/>
            <a:ext cx="3941762" cy="846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306" name="Line 61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0" y="60325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3366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dirty="0">
                <a:solidFill>
                  <a:srgbClr val="FF0000"/>
                </a:solidFill>
              </a:rPr>
              <a:t>1. Theory: deriving the equation of motion of a crack</a:t>
            </a:r>
          </a:p>
        </p:txBody>
      </p:sp>
    </p:spTree>
    <p:extLst>
      <p:ext uri="{BB962C8B-B14F-4D97-AF65-F5344CB8AC3E}">
        <p14:creationId xmlns:p14="http://schemas.microsoft.com/office/powerpoint/2010/main" val="3903962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320360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092498" y="4222663"/>
            <a:ext cx="50434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During the peeling process, for a propagation over </a:t>
            </a:r>
            <a:r>
              <a:rPr lang="el-GR" sz="1400" dirty="0" smtClean="0">
                <a:solidFill>
                  <a:srgbClr val="000000"/>
                </a:solidFill>
              </a:rPr>
              <a:t>Δ</a:t>
            </a:r>
            <a:r>
              <a:rPr lang="en-US" sz="1400" dirty="0" smtClean="0">
                <a:solidFill>
                  <a:srgbClr val="000000"/>
                </a:solidFill>
              </a:rPr>
              <a:t>c: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07503" y="1916832"/>
            <a:ext cx="25576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>
                <a:solidFill>
                  <a:srgbClr val="000000"/>
                </a:solidFill>
              </a:rPr>
              <a:t>Bending</a:t>
            </a:r>
            <a:r>
              <a:rPr lang="fr-FR" sz="1100" dirty="0" smtClean="0">
                <a:solidFill>
                  <a:srgbClr val="000000"/>
                </a:solidFill>
              </a:rPr>
              <a:t> </a:t>
            </a:r>
            <a:r>
              <a:rPr lang="fr-FR" sz="1100" dirty="0" err="1" smtClean="0">
                <a:solidFill>
                  <a:srgbClr val="000000"/>
                </a:solidFill>
              </a:rPr>
              <a:t>stiffness</a:t>
            </a:r>
            <a:r>
              <a:rPr lang="fr-FR" sz="1100" dirty="0" smtClean="0">
                <a:solidFill>
                  <a:srgbClr val="000000"/>
                </a:solidFill>
              </a:rPr>
              <a:t>: EI </a:t>
            </a:r>
          </a:p>
          <a:p>
            <a:r>
              <a:rPr lang="fr-FR" sz="1100" dirty="0" smtClean="0">
                <a:solidFill>
                  <a:srgbClr val="000000"/>
                </a:solidFill>
              </a:rPr>
              <a:t>Moment of </a:t>
            </a:r>
            <a:r>
              <a:rPr lang="fr-FR" sz="1100" dirty="0" err="1" smtClean="0">
                <a:solidFill>
                  <a:srgbClr val="000000"/>
                </a:solidFill>
              </a:rPr>
              <a:t>inertia</a:t>
            </a:r>
            <a:r>
              <a:rPr lang="fr-FR" sz="1100" dirty="0" smtClean="0">
                <a:solidFill>
                  <a:srgbClr val="000000"/>
                </a:solidFill>
              </a:rPr>
              <a:t>: I = bh</a:t>
            </a:r>
            <a:r>
              <a:rPr lang="fr-FR" sz="1100" baseline="30000" dirty="0" smtClean="0">
                <a:solidFill>
                  <a:srgbClr val="000000"/>
                </a:solidFill>
              </a:rPr>
              <a:t>3</a:t>
            </a:r>
            <a:r>
              <a:rPr lang="fr-FR" sz="1100" dirty="0" smtClean="0">
                <a:solidFill>
                  <a:srgbClr val="000000"/>
                </a:solidFill>
              </a:rPr>
              <a:t>/12</a:t>
            </a:r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5565" y="3457224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8"/>
          <p:cNvSpPr txBox="1">
            <a:spLocks noChangeArrowheads="1"/>
          </p:cNvSpPr>
          <p:nvPr/>
        </p:nvSpPr>
        <p:spPr bwMode="auto">
          <a:xfrm>
            <a:off x="7497216" y="6519446"/>
            <a:ext cx="19713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i="1" dirty="0" smtClean="0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fr-FR" sz="1600" i="1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fr-FR" sz="1600" i="1" dirty="0" smtClean="0">
                <a:solidFill>
                  <a:srgbClr val="000000"/>
                </a:solidFill>
                <a:latin typeface="Times New Roman" pitchFamily="18" charset="0"/>
              </a:rPr>
              <a:t>S. </a:t>
            </a:r>
            <a:r>
              <a:rPr lang="fr-FR" sz="1600" i="1" dirty="0" err="1" smtClean="0">
                <a:solidFill>
                  <a:srgbClr val="000000"/>
                </a:solidFill>
                <a:latin typeface="Times New Roman" pitchFamily="18" charset="0"/>
              </a:rPr>
              <a:t>Rivlin</a:t>
            </a:r>
            <a:r>
              <a:rPr lang="fr-FR" sz="1600" i="1" dirty="0" smtClean="0">
                <a:solidFill>
                  <a:srgbClr val="000000"/>
                </a:solidFill>
                <a:latin typeface="Times New Roman" pitchFamily="18" charset="0"/>
              </a:rPr>
              <a:t> 1944</a:t>
            </a:r>
            <a:endParaRPr lang="fr-FR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Rectangle 44"/>
          <p:cNvSpPr txBox="1">
            <a:spLocks noChangeArrowheads="1"/>
          </p:cNvSpPr>
          <p:nvPr/>
        </p:nvSpPr>
        <p:spPr bwMode="auto">
          <a:xfrm>
            <a:off x="1403648" y="591018"/>
            <a:ext cx="6408712" cy="58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smtClean="0">
                <a:solidFill>
                  <a:srgbClr val="FF0000"/>
                </a:solidFill>
              </a:rPr>
              <a:t>Peeling </a:t>
            </a:r>
            <a:r>
              <a:rPr lang="fr-FR" sz="2600" kern="0" dirty="0" err="1" smtClean="0">
                <a:solidFill>
                  <a:srgbClr val="FF0000"/>
                </a:solidFill>
              </a:rPr>
              <a:t>mechanisms</a:t>
            </a:r>
            <a:r>
              <a:rPr lang="fr-FR" sz="2600" kern="0" dirty="0" smtClean="0">
                <a:solidFill>
                  <a:srgbClr val="FF0000"/>
                </a:solidFill>
              </a:rPr>
              <a:t>: </a:t>
            </a:r>
            <a:r>
              <a:rPr lang="fr-FR" sz="2600" kern="0" dirty="0" err="1" smtClean="0">
                <a:solidFill>
                  <a:srgbClr val="FF0000"/>
                </a:solidFill>
              </a:rPr>
              <a:t>homogeneous</a:t>
            </a:r>
            <a:r>
              <a:rPr lang="fr-FR" sz="2600" kern="0" dirty="0" smtClean="0">
                <a:solidFill>
                  <a:srgbClr val="FF0000"/>
                </a:solidFill>
              </a:rPr>
              <a:t> tape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7" name="Text Box 60"/>
          <p:cNvSpPr txBox="1">
            <a:spLocks noChangeArrowheads="1"/>
          </p:cNvSpPr>
          <p:nvPr/>
        </p:nvSpPr>
        <p:spPr bwMode="auto">
          <a:xfrm>
            <a:off x="4382429" y="4653136"/>
            <a:ext cx="41268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</a:t>
            </a:r>
            <a:r>
              <a:rPr lang="en-US" sz="1600" baseline="-25000" dirty="0" smtClean="0">
                <a:solidFill>
                  <a:srgbClr val="FF0000"/>
                </a:solidFill>
              </a:rPr>
              <a:t>F0</a:t>
            </a:r>
            <a:r>
              <a:rPr lang="en-US" sz="1600" dirty="0" smtClean="0">
                <a:solidFill>
                  <a:srgbClr val="FF0000"/>
                </a:solidFill>
              </a:rPr>
              <a:t>       =       ∆E</a:t>
            </a:r>
            <a:r>
              <a:rPr lang="en-US" sz="1600" baseline="-25000" dirty="0" smtClean="0">
                <a:solidFill>
                  <a:srgbClr val="FF0000"/>
                </a:solidFill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       +      ∆E</a:t>
            </a:r>
            <a:r>
              <a:rPr lang="en-US" sz="1600" baseline="-25000" dirty="0" smtClean="0">
                <a:solidFill>
                  <a:srgbClr val="FF0000"/>
                </a:solidFill>
              </a:rPr>
              <a:t>el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331766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320360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60"/>
          <p:cNvSpPr txBox="1">
            <a:spLocks noChangeArrowheads="1"/>
          </p:cNvSpPr>
          <p:nvPr/>
        </p:nvSpPr>
        <p:spPr bwMode="auto">
          <a:xfrm>
            <a:off x="4382429" y="4653136"/>
            <a:ext cx="41268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</a:t>
            </a:r>
            <a:r>
              <a:rPr lang="en-US" sz="1600" baseline="-25000" dirty="0" smtClean="0">
                <a:solidFill>
                  <a:srgbClr val="FF0000"/>
                </a:solidFill>
              </a:rPr>
              <a:t>F0</a:t>
            </a:r>
            <a:r>
              <a:rPr lang="en-US" sz="1600" dirty="0" smtClean="0">
                <a:solidFill>
                  <a:srgbClr val="FF0000"/>
                </a:solidFill>
              </a:rPr>
              <a:t>       =       ∆E</a:t>
            </a:r>
            <a:r>
              <a:rPr lang="en-US" sz="1600" baseline="-25000" dirty="0" smtClean="0">
                <a:solidFill>
                  <a:srgbClr val="FF0000"/>
                </a:solidFill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       +      ∆E</a:t>
            </a:r>
            <a:r>
              <a:rPr lang="en-US" sz="1600" baseline="-25000" dirty="0" smtClean="0">
                <a:solidFill>
                  <a:srgbClr val="FF0000"/>
                </a:solidFill>
              </a:rPr>
              <a:t>el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51"/>
          <p:cNvSpPr txBox="1">
            <a:spLocks noChangeArrowheads="1"/>
          </p:cNvSpPr>
          <p:nvPr/>
        </p:nvSpPr>
        <p:spPr bwMode="auto">
          <a:xfrm>
            <a:off x="3779912" y="5373216"/>
            <a:ext cx="15424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F</a:t>
            </a:r>
            <a:r>
              <a:rPr lang="fr-FR" sz="1400" baseline="-25000" dirty="0" smtClean="0">
                <a:solidFill>
                  <a:srgbClr val="FF0000"/>
                </a:solidFill>
              </a:rPr>
              <a:t>0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el-GR" sz="1400" dirty="0" smtClean="0">
                <a:solidFill>
                  <a:srgbClr val="FF0000"/>
                </a:solidFill>
              </a:rPr>
              <a:t>Δ</a:t>
            </a:r>
            <a:r>
              <a:rPr lang="fr-FR" sz="1400" dirty="0" smtClean="0">
                <a:solidFill>
                  <a:srgbClr val="FF0000"/>
                </a:solidFill>
              </a:rPr>
              <a:t>c (1-cos</a:t>
            </a:r>
            <a:r>
              <a:rPr lang="el-GR" sz="1400" dirty="0" smtClean="0">
                <a:solidFill>
                  <a:srgbClr val="FF0000"/>
                </a:solidFill>
              </a:rPr>
              <a:t>θ</a:t>
            </a:r>
            <a:r>
              <a:rPr lang="fr-FR" sz="1400" baseline="-25000" dirty="0" smtClean="0">
                <a:solidFill>
                  <a:srgbClr val="FF0000"/>
                </a:solidFill>
              </a:rPr>
              <a:t>0</a:t>
            </a:r>
            <a:r>
              <a:rPr lang="fr-FR" sz="1400" dirty="0" smtClean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13" name="Line 58"/>
          <p:cNvSpPr>
            <a:spLocks noChangeShapeType="1"/>
          </p:cNvSpPr>
          <p:nvPr/>
        </p:nvSpPr>
        <p:spPr bwMode="auto">
          <a:xfrm flipV="1">
            <a:off x="4644008" y="5013176"/>
            <a:ext cx="5334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Line 58"/>
          <p:cNvSpPr>
            <a:spLocks noChangeShapeType="1"/>
          </p:cNvSpPr>
          <p:nvPr/>
        </p:nvSpPr>
        <p:spPr bwMode="auto">
          <a:xfrm flipH="1" flipV="1">
            <a:off x="6571456" y="5148808"/>
            <a:ext cx="3048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ZoneTexte 81"/>
          <p:cNvSpPr txBox="1">
            <a:spLocks noChangeArrowheads="1"/>
          </p:cNvSpPr>
          <p:nvPr/>
        </p:nvSpPr>
        <p:spPr bwMode="auto">
          <a:xfrm>
            <a:off x="6876256" y="5301208"/>
            <a:ext cx="1066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 err="1" smtClean="0">
                <a:solidFill>
                  <a:srgbClr val="FF0000"/>
                </a:solidFill>
              </a:rPr>
              <a:t>G</a:t>
            </a:r>
            <a:r>
              <a:rPr lang="fr-FR" sz="1400" baseline="-25000" dirty="0" err="1" smtClean="0">
                <a:solidFill>
                  <a:srgbClr val="FF0000"/>
                </a:solidFill>
              </a:rPr>
              <a:t>c</a:t>
            </a:r>
            <a:r>
              <a:rPr lang="fr-FR" sz="1400" baseline="-25000" dirty="0" smtClean="0">
                <a:solidFill>
                  <a:srgbClr val="FF0000"/>
                </a:solidFill>
              </a:rPr>
              <a:t> </a:t>
            </a:r>
            <a:r>
              <a:rPr lang="fr-FR" sz="1400" dirty="0" smtClean="0">
                <a:solidFill>
                  <a:srgbClr val="FF0000"/>
                </a:solidFill>
              </a:rPr>
              <a:t>b</a:t>
            </a:r>
            <a:r>
              <a:rPr lang="el-GR" sz="1400" dirty="0" smtClean="0">
                <a:solidFill>
                  <a:srgbClr val="FF0000"/>
                </a:solidFill>
              </a:rPr>
              <a:t>Δ</a:t>
            </a:r>
            <a:r>
              <a:rPr lang="fr-FR" sz="1400" dirty="0" smtClean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6" name="Text Box 64"/>
          <p:cNvSpPr txBox="1">
            <a:spLocks noChangeArrowheads="1"/>
          </p:cNvSpPr>
          <p:nvPr/>
        </p:nvSpPr>
        <p:spPr bwMode="auto">
          <a:xfrm>
            <a:off x="7741301" y="4403662"/>
            <a:ext cx="58866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FR" sz="4500" dirty="0">
                <a:solidFill>
                  <a:srgbClr val="FF0000"/>
                </a:solidFill>
                <a:latin typeface="Arial"/>
                <a:cs typeface="Times New Roman" pitchFamily="18" charset="0"/>
              </a:rPr>
              <a:t>X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07503" y="1916832"/>
            <a:ext cx="27026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>
                <a:solidFill>
                  <a:srgbClr val="000000"/>
                </a:solidFill>
              </a:rPr>
              <a:t>Bending</a:t>
            </a:r>
            <a:r>
              <a:rPr lang="fr-FR" sz="1100" dirty="0" smtClean="0">
                <a:solidFill>
                  <a:srgbClr val="000000"/>
                </a:solidFill>
              </a:rPr>
              <a:t> </a:t>
            </a:r>
            <a:r>
              <a:rPr lang="fr-FR" sz="1100" dirty="0" err="1" smtClean="0">
                <a:solidFill>
                  <a:srgbClr val="000000"/>
                </a:solidFill>
              </a:rPr>
              <a:t>stiffness</a:t>
            </a:r>
            <a:r>
              <a:rPr lang="fr-FR" sz="1100" dirty="0" smtClean="0">
                <a:solidFill>
                  <a:srgbClr val="000000"/>
                </a:solidFill>
              </a:rPr>
              <a:t>: EI </a:t>
            </a:r>
          </a:p>
          <a:p>
            <a:r>
              <a:rPr lang="fr-FR" sz="1100" dirty="0" smtClean="0">
                <a:solidFill>
                  <a:srgbClr val="000000"/>
                </a:solidFill>
              </a:rPr>
              <a:t>Moment of </a:t>
            </a:r>
            <a:r>
              <a:rPr lang="fr-FR" sz="1100" dirty="0" err="1" smtClean="0">
                <a:solidFill>
                  <a:srgbClr val="000000"/>
                </a:solidFill>
              </a:rPr>
              <a:t>inertia</a:t>
            </a:r>
            <a:r>
              <a:rPr lang="fr-FR" sz="1100" dirty="0" smtClean="0">
                <a:solidFill>
                  <a:srgbClr val="000000"/>
                </a:solidFill>
              </a:rPr>
              <a:t>: I = bh</a:t>
            </a:r>
            <a:r>
              <a:rPr lang="fr-FR" sz="1100" baseline="30000" dirty="0" smtClean="0">
                <a:solidFill>
                  <a:srgbClr val="000000"/>
                </a:solidFill>
              </a:rPr>
              <a:t>3</a:t>
            </a:r>
            <a:r>
              <a:rPr lang="fr-FR" sz="1100" dirty="0" smtClean="0">
                <a:solidFill>
                  <a:srgbClr val="000000"/>
                </a:solidFill>
              </a:rPr>
              <a:t>/12</a:t>
            </a:r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5565" y="3457224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44"/>
          <p:cNvSpPr txBox="1">
            <a:spLocks noChangeArrowheads="1"/>
          </p:cNvSpPr>
          <p:nvPr/>
        </p:nvSpPr>
        <p:spPr bwMode="auto">
          <a:xfrm>
            <a:off x="1403648" y="591018"/>
            <a:ext cx="6408712" cy="58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smtClean="0">
                <a:solidFill>
                  <a:srgbClr val="FF0000"/>
                </a:solidFill>
              </a:rPr>
              <a:t>Peeling </a:t>
            </a:r>
            <a:r>
              <a:rPr lang="fr-FR" sz="2600" kern="0" dirty="0" err="1" smtClean="0">
                <a:solidFill>
                  <a:srgbClr val="FF0000"/>
                </a:solidFill>
              </a:rPr>
              <a:t>mechanisms</a:t>
            </a:r>
            <a:r>
              <a:rPr lang="fr-FR" sz="2600" kern="0" dirty="0" smtClean="0">
                <a:solidFill>
                  <a:srgbClr val="FF0000"/>
                </a:solidFill>
              </a:rPr>
              <a:t>: </a:t>
            </a:r>
            <a:r>
              <a:rPr lang="fr-FR" sz="2600" kern="0" dirty="0" err="1" smtClean="0">
                <a:solidFill>
                  <a:srgbClr val="FF0000"/>
                </a:solidFill>
              </a:rPr>
              <a:t>homogeneous</a:t>
            </a:r>
            <a:r>
              <a:rPr lang="fr-FR" sz="2600" kern="0" dirty="0" smtClean="0">
                <a:solidFill>
                  <a:srgbClr val="FF0000"/>
                </a:solidFill>
              </a:rPr>
              <a:t> tape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4092498" y="4222663"/>
            <a:ext cx="50434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During the peeling process, for a propagation over </a:t>
            </a:r>
            <a:r>
              <a:rPr lang="el-GR" sz="1400" dirty="0" smtClean="0">
                <a:solidFill>
                  <a:srgbClr val="000000"/>
                </a:solidFill>
              </a:rPr>
              <a:t>Δ</a:t>
            </a:r>
            <a:r>
              <a:rPr lang="en-US" sz="1400" dirty="0" smtClean="0">
                <a:solidFill>
                  <a:srgbClr val="000000"/>
                </a:solidFill>
              </a:rPr>
              <a:t>c: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231579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60"/>
          <p:cNvSpPr txBox="1">
            <a:spLocks noChangeArrowheads="1"/>
          </p:cNvSpPr>
          <p:nvPr/>
        </p:nvSpPr>
        <p:spPr bwMode="auto">
          <a:xfrm>
            <a:off x="4382429" y="4653136"/>
            <a:ext cx="41268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</a:t>
            </a:r>
            <a:r>
              <a:rPr lang="en-US" sz="1600" baseline="-25000" dirty="0" smtClean="0">
                <a:solidFill>
                  <a:srgbClr val="FF0000"/>
                </a:solidFill>
              </a:rPr>
              <a:t>F0</a:t>
            </a:r>
            <a:r>
              <a:rPr lang="en-US" sz="1600" dirty="0" smtClean="0">
                <a:solidFill>
                  <a:srgbClr val="FF0000"/>
                </a:solidFill>
              </a:rPr>
              <a:t>       =       ∆E</a:t>
            </a:r>
            <a:r>
              <a:rPr lang="en-US" sz="1600" baseline="-25000" dirty="0" smtClean="0">
                <a:solidFill>
                  <a:srgbClr val="FF0000"/>
                </a:solidFill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       +      ∆E</a:t>
            </a:r>
            <a:r>
              <a:rPr lang="en-US" sz="1600" baseline="-25000" dirty="0" smtClean="0">
                <a:solidFill>
                  <a:srgbClr val="FF0000"/>
                </a:solidFill>
              </a:rPr>
              <a:t>el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51"/>
          <p:cNvSpPr txBox="1">
            <a:spLocks noChangeArrowheads="1"/>
          </p:cNvSpPr>
          <p:nvPr/>
        </p:nvSpPr>
        <p:spPr bwMode="auto">
          <a:xfrm>
            <a:off x="3779912" y="5373216"/>
            <a:ext cx="15424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F</a:t>
            </a:r>
            <a:r>
              <a:rPr lang="fr-FR" sz="1400" baseline="-25000" dirty="0" smtClean="0">
                <a:solidFill>
                  <a:srgbClr val="FF0000"/>
                </a:solidFill>
              </a:rPr>
              <a:t>0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el-GR" sz="1400" dirty="0" smtClean="0">
                <a:solidFill>
                  <a:srgbClr val="FF0000"/>
                </a:solidFill>
              </a:rPr>
              <a:t>Δ</a:t>
            </a:r>
            <a:r>
              <a:rPr lang="fr-FR" sz="1400" dirty="0" smtClean="0">
                <a:solidFill>
                  <a:srgbClr val="FF0000"/>
                </a:solidFill>
              </a:rPr>
              <a:t>c (1-cos</a:t>
            </a:r>
            <a:r>
              <a:rPr lang="el-GR" sz="1400" dirty="0" smtClean="0">
                <a:solidFill>
                  <a:srgbClr val="FF0000"/>
                </a:solidFill>
              </a:rPr>
              <a:t>θ</a:t>
            </a:r>
            <a:r>
              <a:rPr lang="fr-FR" sz="1400" baseline="-25000" dirty="0" smtClean="0">
                <a:solidFill>
                  <a:srgbClr val="FF0000"/>
                </a:solidFill>
              </a:rPr>
              <a:t>0</a:t>
            </a:r>
            <a:r>
              <a:rPr lang="fr-FR" sz="1400" dirty="0" smtClean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13" name="Line 58"/>
          <p:cNvSpPr>
            <a:spLocks noChangeShapeType="1"/>
          </p:cNvSpPr>
          <p:nvPr/>
        </p:nvSpPr>
        <p:spPr bwMode="auto">
          <a:xfrm flipV="1">
            <a:off x="4644008" y="5013176"/>
            <a:ext cx="5334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Line 58"/>
          <p:cNvSpPr>
            <a:spLocks noChangeShapeType="1"/>
          </p:cNvSpPr>
          <p:nvPr/>
        </p:nvSpPr>
        <p:spPr bwMode="auto">
          <a:xfrm flipH="1" flipV="1">
            <a:off x="6571456" y="5148808"/>
            <a:ext cx="3048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ZoneTexte 81"/>
          <p:cNvSpPr txBox="1">
            <a:spLocks noChangeArrowheads="1"/>
          </p:cNvSpPr>
          <p:nvPr/>
        </p:nvSpPr>
        <p:spPr bwMode="auto">
          <a:xfrm>
            <a:off x="6876256" y="5301208"/>
            <a:ext cx="1066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 err="1" smtClean="0">
                <a:solidFill>
                  <a:srgbClr val="FF0000"/>
                </a:solidFill>
              </a:rPr>
              <a:t>G</a:t>
            </a:r>
            <a:r>
              <a:rPr lang="fr-FR" sz="1400" baseline="-25000" dirty="0" err="1" smtClean="0">
                <a:solidFill>
                  <a:srgbClr val="FF0000"/>
                </a:solidFill>
              </a:rPr>
              <a:t>c</a:t>
            </a:r>
            <a:r>
              <a:rPr lang="fr-FR" sz="1400" baseline="-25000" dirty="0" smtClean="0">
                <a:solidFill>
                  <a:srgbClr val="FF0000"/>
                </a:solidFill>
              </a:rPr>
              <a:t> </a:t>
            </a:r>
            <a:r>
              <a:rPr lang="fr-FR" sz="1400" dirty="0" smtClean="0">
                <a:solidFill>
                  <a:srgbClr val="FF0000"/>
                </a:solidFill>
              </a:rPr>
              <a:t>b</a:t>
            </a:r>
            <a:r>
              <a:rPr lang="el-GR" sz="1400" dirty="0" smtClean="0">
                <a:solidFill>
                  <a:srgbClr val="FF0000"/>
                </a:solidFill>
              </a:rPr>
              <a:t>Δ</a:t>
            </a:r>
            <a:r>
              <a:rPr lang="fr-FR" sz="1400" dirty="0" smtClean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6" name="Text Box 64"/>
          <p:cNvSpPr txBox="1">
            <a:spLocks noChangeArrowheads="1"/>
          </p:cNvSpPr>
          <p:nvPr/>
        </p:nvSpPr>
        <p:spPr bwMode="auto">
          <a:xfrm>
            <a:off x="7741301" y="4403662"/>
            <a:ext cx="58866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FR" sz="4500" dirty="0">
                <a:solidFill>
                  <a:srgbClr val="FF0000"/>
                </a:solidFill>
                <a:latin typeface="Arial"/>
                <a:cs typeface="Times New Roman" pitchFamily="18" charset="0"/>
              </a:rPr>
              <a:t>X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07503" y="1916832"/>
            <a:ext cx="26803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>
                <a:solidFill>
                  <a:srgbClr val="000000"/>
                </a:solidFill>
              </a:rPr>
              <a:t>Bending</a:t>
            </a:r>
            <a:r>
              <a:rPr lang="fr-FR" sz="1100" dirty="0" smtClean="0">
                <a:solidFill>
                  <a:srgbClr val="000000"/>
                </a:solidFill>
              </a:rPr>
              <a:t> </a:t>
            </a:r>
            <a:r>
              <a:rPr lang="fr-FR" sz="1100" dirty="0" err="1" smtClean="0">
                <a:solidFill>
                  <a:srgbClr val="000000"/>
                </a:solidFill>
              </a:rPr>
              <a:t>stiffness</a:t>
            </a:r>
            <a:r>
              <a:rPr lang="fr-FR" sz="1100" dirty="0" smtClean="0">
                <a:solidFill>
                  <a:srgbClr val="000000"/>
                </a:solidFill>
              </a:rPr>
              <a:t>: EI </a:t>
            </a:r>
          </a:p>
          <a:p>
            <a:r>
              <a:rPr lang="fr-FR" sz="1100" dirty="0" smtClean="0">
                <a:solidFill>
                  <a:srgbClr val="000000"/>
                </a:solidFill>
              </a:rPr>
              <a:t>Moment of </a:t>
            </a:r>
            <a:r>
              <a:rPr lang="fr-FR" sz="1100" dirty="0" err="1" smtClean="0">
                <a:solidFill>
                  <a:srgbClr val="000000"/>
                </a:solidFill>
              </a:rPr>
              <a:t>inertia</a:t>
            </a:r>
            <a:r>
              <a:rPr lang="fr-FR" sz="1100" dirty="0" smtClean="0">
                <a:solidFill>
                  <a:srgbClr val="000000"/>
                </a:solidFill>
              </a:rPr>
              <a:t>: I = bh</a:t>
            </a:r>
            <a:r>
              <a:rPr lang="fr-FR" sz="1100" baseline="30000" dirty="0" smtClean="0">
                <a:solidFill>
                  <a:srgbClr val="000000"/>
                </a:solidFill>
              </a:rPr>
              <a:t>3</a:t>
            </a:r>
            <a:r>
              <a:rPr lang="fr-FR" sz="1100" dirty="0" smtClean="0">
                <a:solidFill>
                  <a:srgbClr val="000000"/>
                </a:solidFill>
              </a:rPr>
              <a:t>/12</a:t>
            </a:r>
          </a:p>
        </p:txBody>
      </p:sp>
      <p:sp>
        <p:nvSpPr>
          <p:cNvPr id="17" name="Text Box 108"/>
          <p:cNvSpPr txBox="1">
            <a:spLocks noChangeArrowheads="1"/>
          </p:cNvSpPr>
          <p:nvPr/>
        </p:nvSpPr>
        <p:spPr bwMode="auto">
          <a:xfrm>
            <a:off x="7497216" y="6519446"/>
            <a:ext cx="19713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i="1" dirty="0" smtClean="0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fr-FR" sz="1600" i="1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fr-FR" sz="1600" i="1" dirty="0" smtClean="0">
                <a:solidFill>
                  <a:srgbClr val="000000"/>
                </a:solidFill>
                <a:latin typeface="Times New Roman" pitchFamily="18" charset="0"/>
              </a:rPr>
              <a:t>S. </a:t>
            </a:r>
            <a:r>
              <a:rPr lang="fr-FR" sz="1600" i="1" dirty="0" err="1" smtClean="0">
                <a:solidFill>
                  <a:srgbClr val="000000"/>
                </a:solidFill>
                <a:latin typeface="Times New Roman" pitchFamily="18" charset="0"/>
              </a:rPr>
              <a:t>Rivlin</a:t>
            </a:r>
            <a:r>
              <a:rPr lang="fr-FR" sz="1600" i="1" dirty="0" smtClean="0">
                <a:solidFill>
                  <a:srgbClr val="000000"/>
                </a:solidFill>
                <a:latin typeface="Times New Roman" pitchFamily="18" charset="0"/>
              </a:rPr>
              <a:t> 1944</a:t>
            </a:r>
            <a:endParaRPr lang="fr-FR" sz="16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" name="ZoneTexte 83"/>
          <p:cNvSpPr txBox="1">
            <a:spLocks noChangeArrowheads="1"/>
          </p:cNvSpPr>
          <p:nvPr/>
        </p:nvSpPr>
        <p:spPr bwMode="auto">
          <a:xfrm>
            <a:off x="5876694" y="6136045"/>
            <a:ext cx="2260847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F</a:t>
            </a:r>
            <a:r>
              <a:rPr lang="fr-FR" baseline="-25000" dirty="0" err="1" smtClean="0">
                <a:solidFill>
                  <a:srgbClr val="FF0000"/>
                </a:solidFill>
              </a:rPr>
              <a:t>c</a:t>
            </a:r>
            <a:r>
              <a:rPr lang="fr-FR" dirty="0" smtClean="0">
                <a:solidFill>
                  <a:srgbClr val="FF0000"/>
                </a:solidFill>
              </a:rPr>
              <a:t> = </a:t>
            </a:r>
            <a:r>
              <a:rPr lang="fr-FR" dirty="0" err="1" smtClean="0">
                <a:solidFill>
                  <a:srgbClr val="FF0000"/>
                </a:solidFill>
              </a:rPr>
              <a:t>bG</a:t>
            </a:r>
            <a:r>
              <a:rPr lang="fr-FR" baseline="-25000" dirty="0" err="1" smtClean="0">
                <a:solidFill>
                  <a:srgbClr val="FF0000"/>
                </a:solidFill>
              </a:rPr>
              <a:t>c</a:t>
            </a:r>
            <a:r>
              <a:rPr lang="fr-FR" dirty="0" smtClean="0">
                <a:solidFill>
                  <a:srgbClr val="FF0000"/>
                </a:solidFill>
              </a:rPr>
              <a:t>/(1-cos</a:t>
            </a:r>
            <a:r>
              <a:rPr lang="el-GR" dirty="0" smtClean="0">
                <a:solidFill>
                  <a:srgbClr val="FF0000"/>
                </a:solidFill>
              </a:rPr>
              <a:t>θ</a:t>
            </a:r>
            <a:r>
              <a:rPr lang="fr-FR" baseline="-25000" dirty="0" smtClean="0">
                <a:solidFill>
                  <a:srgbClr val="FF0000"/>
                </a:solidFill>
              </a:rPr>
              <a:t>0</a:t>
            </a:r>
            <a:r>
              <a:rPr lang="fr-FR" dirty="0" smtClean="0">
                <a:solidFill>
                  <a:srgbClr val="FF0000"/>
                </a:solidFill>
              </a:rPr>
              <a:t>)</a:t>
            </a:r>
            <a:endParaRPr lang="fr-FR" baseline="30000" dirty="0" smtClean="0">
              <a:solidFill>
                <a:srgbClr val="FF0000"/>
              </a:solidFill>
            </a:endParaRPr>
          </a:p>
        </p:txBody>
      </p:sp>
      <p:sp>
        <p:nvSpPr>
          <p:cNvPr id="19" name="Line 58"/>
          <p:cNvSpPr>
            <a:spLocks noChangeShapeType="1"/>
          </p:cNvSpPr>
          <p:nvPr/>
        </p:nvSpPr>
        <p:spPr bwMode="auto">
          <a:xfrm>
            <a:off x="5111844" y="6308373"/>
            <a:ext cx="6143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5470542" y="5848013"/>
            <a:ext cx="31242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300" dirty="0" smtClean="0">
                <a:solidFill>
                  <a:srgbClr val="000000"/>
                </a:solidFill>
              </a:rPr>
              <a:t>Peeling force</a:t>
            </a:r>
          </a:p>
        </p:txBody>
      </p:sp>
      <p:sp>
        <p:nvSpPr>
          <p:cNvPr id="23" name="Rectangle 44"/>
          <p:cNvSpPr txBox="1">
            <a:spLocks noChangeArrowheads="1"/>
          </p:cNvSpPr>
          <p:nvPr/>
        </p:nvSpPr>
        <p:spPr bwMode="auto">
          <a:xfrm>
            <a:off x="1403648" y="591018"/>
            <a:ext cx="6408712" cy="58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smtClean="0">
                <a:solidFill>
                  <a:srgbClr val="FF0000"/>
                </a:solidFill>
              </a:rPr>
              <a:t>Peeling </a:t>
            </a:r>
            <a:r>
              <a:rPr lang="fr-FR" sz="2600" kern="0" dirty="0" err="1" smtClean="0">
                <a:solidFill>
                  <a:srgbClr val="FF0000"/>
                </a:solidFill>
              </a:rPr>
              <a:t>mechanisms</a:t>
            </a:r>
            <a:r>
              <a:rPr lang="fr-FR" sz="2600" kern="0" dirty="0" smtClean="0">
                <a:solidFill>
                  <a:srgbClr val="FF0000"/>
                </a:solidFill>
              </a:rPr>
              <a:t>: </a:t>
            </a:r>
            <a:r>
              <a:rPr lang="fr-FR" sz="2600" kern="0" dirty="0" err="1" smtClean="0">
                <a:solidFill>
                  <a:srgbClr val="FF0000"/>
                </a:solidFill>
              </a:rPr>
              <a:t>homogeneous</a:t>
            </a:r>
            <a:r>
              <a:rPr lang="fr-FR" sz="2600" kern="0" dirty="0" smtClean="0">
                <a:solidFill>
                  <a:srgbClr val="FF0000"/>
                </a:solidFill>
              </a:rPr>
              <a:t> tape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4092498" y="4222663"/>
            <a:ext cx="50434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During the peeling process, for a propagation over </a:t>
            </a:r>
            <a:r>
              <a:rPr lang="el-GR" sz="1400" dirty="0" smtClean="0">
                <a:solidFill>
                  <a:srgbClr val="000000"/>
                </a:solidFill>
              </a:rPr>
              <a:t>Δ</a:t>
            </a:r>
            <a:r>
              <a:rPr lang="en-US" sz="1400" dirty="0" smtClean="0">
                <a:solidFill>
                  <a:srgbClr val="000000"/>
                </a:solidFill>
              </a:rPr>
              <a:t>c: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39" y="1320365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5564" y="3457229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Connecteur droit 35"/>
          <p:cNvCxnSpPr/>
          <p:nvPr/>
        </p:nvCxnSpPr>
        <p:spPr>
          <a:xfrm rot="10800000">
            <a:off x="5508103" y="3480605"/>
            <a:ext cx="2592288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264710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446112" y="1414670"/>
            <a:ext cx="362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</a:rPr>
              <a:t>Simplest</a:t>
            </a:r>
            <a:r>
              <a:rPr lang="fr-FR" sz="1600" dirty="0" smtClean="0">
                <a:solidFill>
                  <a:srgbClr val="000000"/>
                </a:solidFill>
              </a:rPr>
              <a:t> system susceptible to </a:t>
            </a:r>
            <a:r>
              <a:rPr lang="fr-FR" sz="1600" dirty="0" err="1" smtClean="0">
                <a:solidFill>
                  <a:srgbClr val="000000"/>
                </a:solidFill>
              </a:rPr>
              <a:t>give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rise</a:t>
            </a:r>
            <a:r>
              <a:rPr lang="fr-FR" sz="1600" dirty="0" smtClean="0">
                <a:solidFill>
                  <a:srgbClr val="000000"/>
                </a:solidFill>
              </a:rPr>
              <a:t> to </a:t>
            </a:r>
            <a:r>
              <a:rPr lang="fr-FR" sz="1600" dirty="0" err="1" smtClean="0">
                <a:solidFill>
                  <a:srgbClr val="000000"/>
                </a:solidFill>
              </a:rPr>
              <a:t>toughening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Line 58"/>
          <p:cNvSpPr>
            <a:spLocks noChangeShapeType="1"/>
          </p:cNvSpPr>
          <p:nvPr/>
        </p:nvSpPr>
        <p:spPr bwMode="auto">
          <a:xfrm>
            <a:off x="611560" y="2161926"/>
            <a:ext cx="614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85664" y="1990734"/>
            <a:ext cx="3098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One interface + inextensible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2292" name="Picture 4" descr="D:\Expose\March meeting_Dallas_11\Figures\Cas hétérogène_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00" y="1318824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457224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4"/>
          <p:cNvSpPr txBox="1">
            <a:spLocks noChangeArrowheads="1"/>
          </p:cNvSpPr>
          <p:nvPr/>
        </p:nvSpPr>
        <p:spPr bwMode="auto">
          <a:xfrm>
            <a:off x="1013362" y="591018"/>
            <a:ext cx="7127035" cy="58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smtClean="0">
                <a:solidFill>
                  <a:srgbClr val="FF0000"/>
                </a:solidFill>
              </a:rPr>
              <a:t>Peeling </a:t>
            </a:r>
            <a:r>
              <a:rPr lang="fr-FR" sz="2600" kern="0" dirty="0" err="1" smtClean="0">
                <a:solidFill>
                  <a:srgbClr val="FF0000"/>
                </a:solidFill>
              </a:rPr>
              <a:t>mechanisms</a:t>
            </a:r>
            <a:r>
              <a:rPr lang="fr-FR" sz="2600" kern="0" dirty="0" smtClean="0">
                <a:solidFill>
                  <a:srgbClr val="FF0000"/>
                </a:solidFill>
              </a:rPr>
              <a:t>: </a:t>
            </a:r>
            <a:r>
              <a:rPr lang="fr-FR" sz="2600" kern="0" dirty="0" err="1" smtClean="0">
                <a:solidFill>
                  <a:srgbClr val="FF0000"/>
                </a:solidFill>
              </a:rPr>
              <a:t>heterogeneous</a:t>
            </a:r>
            <a:r>
              <a:rPr lang="fr-FR" sz="2600" kern="0" dirty="0" smtClean="0">
                <a:solidFill>
                  <a:srgbClr val="FF0000"/>
                </a:solidFill>
              </a:rPr>
              <a:t> tape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55808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446112" y="1414670"/>
            <a:ext cx="362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</a:rPr>
              <a:t>Simplest</a:t>
            </a:r>
            <a:r>
              <a:rPr lang="fr-FR" sz="1600" dirty="0" smtClean="0">
                <a:solidFill>
                  <a:srgbClr val="000000"/>
                </a:solidFill>
              </a:rPr>
              <a:t> system susceptible to </a:t>
            </a:r>
            <a:r>
              <a:rPr lang="fr-FR" sz="1600" dirty="0" err="1" smtClean="0">
                <a:solidFill>
                  <a:srgbClr val="000000"/>
                </a:solidFill>
              </a:rPr>
              <a:t>give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rise</a:t>
            </a:r>
            <a:r>
              <a:rPr lang="fr-FR" sz="1600" dirty="0" smtClean="0">
                <a:solidFill>
                  <a:srgbClr val="000000"/>
                </a:solidFill>
              </a:rPr>
              <a:t> to </a:t>
            </a:r>
            <a:r>
              <a:rPr lang="fr-FR" sz="1600" dirty="0" err="1" smtClean="0">
                <a:solidFill>
                  <a:srgbClr val="000000"/>
                </a:solidFill>
              </a:rPr>
              <a:t>toughening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Line 58"/>
          <p:cNvSpPr>
            <a:spLocks noChangeShapeType="1"/>
          </p:cNvSpPr>
          <p:nvPr/>
        </p:nvSpPr>
        <p:spPr bwMode="auto">
          <a:xfrm>
            <a:off x="611560" y="2161926"/>
            <a:ext cx="614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85664" y="1990734"/>
            <a:ext cx="3098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One interface + inextensible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00" y="1318824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4" name="Picture 2" descr="D:\Expose\March meeting_Dallas_11\Figures\Cas hétérogène_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9355" y="2172956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44"/>
          <p:cNvSpPr txBox="1">
            <a:spLocks noChangeArrowheads="1"/>
          </p:cNvSpPr>
          <p:nvPr/>
        </p:nvSpPr>
        <p:spPr bwMode="auto">
          <a:xfrm>
            <a:off x="1013362" y="591018"/>
            <a:ext cx="7127035" cy="58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smtClean="0">
                <a:solidFill>
                  <a:srgbClr val="FF0000"/>
                </a:solidFill>
              </a:rPr>
              <a:t>Peeling </a:t>
            </a:r>
            <a:r>
              <a:rPr lang="fr-FR" sz="2600" kern="0" dirty="0" err="1" smtClean="0">
                <a:solidFill>
                  <a:srgbClr val="FF0000"/>
                </a:solidFill>
              </a:rPr>
              <a:t>mechanisms</a:t>
            </a:r>
            <a:r>
              <a:rPr lang="fr-FR" sz="2600" kern="0" dirty="0" smtClean="0">
                <a:solidFill>
                  <a:srgbClr val="FF0000"/>
                </a:solidFill>
              </a:rPr>
              <a:t>: </a:t>
            </a:r>
            <a:r>
              <a:rPr lang="fr-FR" sz="2600" kern="0" dirty="0" err="1" smtClean="0">
                <a:solidFill>
                  <a:srgbClr val="FF0000"/>
                </a:solidFill>
              </a:rPr>
              <a:t>heterogeneous</a:t>
            </a:r>
            <a:r>
              <a:rPr lang="fr-FR" sz="2600" kern="0" dirty="0" smtClean="0">
                <a:solidFill>
                  <a:srgbClr val="FF0000"/>
                </a:solidFill>
              </a:rPr>
              <a:t> tape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69622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446112" y="1414670"/>
            <a:ext cx="362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</a:rPr>
              <a:t>Simplest</a:t>
            </a:r>
            <a:r>
              <a:rPr lang="fr-FR" sz="1600" dirty="0" smtClean="0">
                <a:solidFill>
                  <a:srgbClr val="000000"/>
                </a:solidFill>
              </a:rPr>
              <a:t> system susceptible to </a:t>
            </a:r>
            <a:r>
              <a:rPr lang="fr-FR" sz="1600" dirty="0" err="1" smtClean="0">
                <a:solidFill>
                  <a:srgbClr val="000000"/>
                </a:solidFill>
              </a:rPr>
              <a:t>give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rise</a:t>
            </a:r>
            <a:r>
              <a:rPr lang="fr-FR" sz="1600" dirty="0" smtClean="0">
                <a:solidFill>
                  <a:srgbClr val="000000"/>
                </a:solidFill>
              </a:rPr>
              <a:t> to </a:t>
            </a:r>
            <a:r>
              <a:rPr lang="fr-FR" sz="1600" dirty="0" err="1" smtClean="0">
                <a:solidFill>
                  <a:srgbClr val="000000"/>
                </a:solidFill>
              </a:rPr>
              <a:t>toughening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Line 58"/>
          <p:cNvSpPr>
            <a:spLocks noChangeShapeType="1"/>
          </p:cNvSpPr>
          <p:nvPr/>
        </p:nvSpPr>
        <p:spPr bwMode="auto">
          <a:xfrm>
            <a:off x="611560" y="2161926"/>
            <a:ext cx="614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85664" y="1990734"/>
            <a:ext cx="3098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One interface + inextensible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00" y="1318824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5151" y="2831445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44"/>
          <p:cNvSpPr txBox="1">
            <a:spLocks noChangeArrowheads="1"/>
          </p:cNvSpPr>
          <p:nvPr/>
        </p:nvSpPr>
        <p:spPr bwMode="auto">
          <a:xfrm>
            <a:off x="1013362" y="591018"/>
            <a:ext cx="7127035" cy="58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smtClean="0">
                <a:solidFill>
                  <a:srgbClr val="FF0000"/>
                </a:solidFill>
              </a:rPr>
              <a:t>Peeling </a:t>
            </a:r>
            <a:r>
              <a:rPr lang="fr-FR" sz="2600" kern="0" dirty="0" err="1" smtClean="0">
                <a:solidFill>
                  <a:srgbClr val="FF0000"/>
                </a:solidFill>
              </a:rPr>
              <a:t>mechanisms</a:t>
            </a:r>
            <a:r>
              <a:rPr lang="fr-FR" sz="2600" kern="0" dirty="0" smtClean="0">
                <a:solidFill>
                  <a:srgbClr val="FF0000"/>
                </a:solidFill>
              </a:rPr>
              <a:t>: </a:t>
            </a:r>
            <a:r>
              <a:rPr lang="fr-FR" sz="2600" kern="0" dirty="0" err="1" smtClean="0">
                <a:solidFill>
                  <a:srgbClr val="FF0000"/>
                </a:solidFill>
              </a:rPr>
              <a:t>heterogeneous</a:t>
            </a:r>
            <a:r>
              <a:rPr lang="fr-FR" sz="2600" kern="0" dirty="0" smtClean="0">
                <a:solidFill>
                  <a:srgbClr val="FF0000"/>
                </a:solidFill>
              </a:rPr>
              <a:t> tape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124122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446112" y="1414670"/>
            <a:ext cx="362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</a:rPr>
              <a:t>Simplest</a:t>
            </a:r>
            <a:r>
              <a:rPr lang="fr-FR" sz="1600" dirty="0" smtClean="0">
                <a:solidFill>
                  <a:srgbClr val="000000"/>
                </a:solidFill>
              </a:rPr>
              <a:t> system susceptible to </a:t>
            </a:r>
            <a:r>
              <a:rPr lang="fr-FR" sz="1600" dirty="0" err="1" smtClean="0">
                <a:solidFill>
                  <a:srgbClr val="000000"/>
                </a:solidFill>
              </a:rPr>
              <a:t>give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rise</a:t>
            </a:r>
            <a:r>
              <a:rPr lang="fr-FR" sz="1600" dirty="0" smtClean="0">
                <a:solidFill>
                  <a:srgbClr val="000000"/>
                </a:solidFill>
              </a:rPr>
              <a:t> to </a:t>
            </a:r>
            <a:r>
              <a:rPr lang="fr-FR" sz="1600" dirty="0" err="1" smtClean="0">
                <a:solidFill>
                  <a:srgbClr val="000000"/>
                </a:solidFill>
              </a:rPr>
              <a:t>toughening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Line 58"/>
          <p:cNvSpPr>
            <a:spLocks noChangeShapeType="1"/>
          </p:cNvSpPr>
          <p:nvPr/>
        </p:nvSpPr>
        <p:spPr bwMode="auto">
          <a:xfrm>
            <a:off x="611560" y="2161926"/>
            <a:ext cx="614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85664" y="1990734"/>
            <a:ext cx="3098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One interface + inextensible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00" y="1318824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60"/>
          <p:cNvSpPr txBox="1">
            <a:spLocks noChangeArrowheads="1"/>
          </p:cNvSpPr>
          <p:nvPr/>
        </p:nvSpPr>
        <p:spPr bwMode="auto">
          <a:xfrm>
            <a:off x="4103649" y="4480272"/>
            <a:ext cx="47504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</a:t>
            </a:r>
            <a:r>
              <a:rPr lang="en-US" sz="1600" baseline="-25000" dirty="0" smtClean="0">
                <a:solidFill>
                  <a:srgbClr val="FF0000"/>
                </a:solidFill>
              </a:rPr>
              <a:t>F0</a:t>
            </a:r>
            <a:r>
              <a:rPr lang="en-US" sz="1600" dirty="0" smtClean="0">
                <a:solidFill>
                  <a:srgbClr val="FF0000"/>
                </a:solidFill>
              </a:rPr>
              <a:t>       =       ∆E</a:t>
            </a:r>
            <a:r>
              <a:rPr lang="en-US" sz="1600" baseline="-25000" dirty="0" smtClean="0">
                <a:solidFill>
                  <a:srgbClr val="FF0000"/>
                </a:solidFill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       +      ∆E</a:t>
            </a:r>
            <a:r>
              <a:rPr lang="en-US" sz="1600" baseline="-25000" dirty="0" smtClean="0">
                <a:solidFill>
                  <a:srgbClr val="FF0000"/>
                </a:solidFill>
              </a:rPr>
              <a:t>el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3925229" y="4161178"/>
            <a:ext cx="52552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During the peeling process, for a propagation over </a:t>
            </a:r>
            <a:r>
              <a:rPr lang="el-GR" sz="1400" dirty="0" smtClean="0">
                <a:solidFill>
                  <a:srgbClr val="000000"/>
                </a:solidFill>
              </a:rPr>
              <a:t>Δ</a:t>
            </a:r>
            <a:r>
              <a:rPr lang="en-US" sz="1400" dirty="0" smtClean="0">
                <a:solidFill>
                  <a:srgbClr val="000000"/>
                </a:solidFill>
              </a:rPr>
              <a:t>c:</a:t>
            </a:r>
          </a:p>
        </p:txBody>
      </p:sp>
      <p:sp>
        <p:nvSpPr>
          <p:cNvPr id="24" name="Rectangle 44"/>
          <p:cNvSpPr txBox="1">
            <a:spLocks noChangeArrowheads="1"/>
          </p:cNvSpPr>
          <p:nvPr/>
        </p:nvSpPr>
        <p:spPr bwMode="auto">
          <a:xfrm>
            <a:off x="1013362" y="591018"/>
            <a:ext cx="7127035" cy="58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smtClean="0">
                <a:solidFill>
                  <a:srgbClr val="FF0000"/>
                </a:solidFill>
              </a:rPr>
              <a:t>Peeling </a:t>
            </a:r>
            <a:r>
              <a:rPr lang="fr-FR" sz="2600" kern="0" dirty="0" err="1" smtClean="0">
                <a:solidFill>
                  <a:srgbClr val="FF0000"/>
                </a:solidFill>
              </a:rPr>
              <a:t>mechanisms</a:t>
            </a:r>
            <a:r>
              <a:rPr lang="fr-FR" sz="2600" kern="0" dirty="0" smtClean="0">
                <a:solidFill>
                  <a:srgbClr val="FF0000"/>
                </a:solidFill>
              </a:rPr>
              <a:t>: </a:t>
            </a:r>
            <a:r>
              <a:rPr lang="fr-FR" sz="2600" kern="0" dirty="0" err="1" smtClean="0">
                <a:solidFill>
                  <a:srgbClr val="FF0000"/>
                </a:solidFill>
              </a:rPr>
              <a:t>heterogeneous</a:t>
            </a:r>
            <a:r>
              <a:rPr lang="fr-FR" sz="2600" kern="0" dirty="0" smtClean="0">
                <a:solidFill>
                  <a:srgbClr val="FF0000"/>
                </a:solidFill>
              </a:rPr>
              <a:t> tape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5151" y="2831445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251171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446112" y="1414670"/>
            <a:ext cx="362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</a:rPr>
              <a:t>Simplest</a:t>
            </a:r>
            <a:r>
              <a:rPr lang="fr-FR" sz="1600" dirty="0" smtClean="0">
                <a:solidFill>
                  <a:srgbClr val="000000"/>
                </a:solidFill>
              </a:rPr>
              <a:t> system susceptible to </a:t>
            </a:r>
            <a:r>
              <a:rPr lang="fr-FR" sz="1600" dirty="0" err="1" smtClean="0">
                <a:solidFill>
                  <a:srgbClr val="000000"/>
                </a:solidFill>
              </a:rPr>
              <a:t>give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rise</a:t>
            </a:r>
            <a:r>
              <a:rPr lang="fr-FR" sz="1600" dirty="0" smtClean="0">
                <a:solidFill>
                  <a:srgbClr val="000000"/>
                </a:solidFill>
              </a:rPr>
              <a:t> to </a:t>
            </a:r>
            <a:r>
              <a:rPr lang="fr-FR" sz="1600" dirty="0" err="1" smtClean="0">
                <a:solidFill>
                  <a:srgbClr val="000000"/>
                </a:solidFill>
              </a:rPr>
              <a:t>toughening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Line 58"/>
          <p:cNvSpPr>
            <a:spLocks noChangeShapeType="1"/>
          </p:cNvSpPr>
          <p:nvPr/>
        </p:nvSpPr>
        <p:spPr bwMode="auto">
          <a:xfrm>
            <a:off x="611560" y="2161926"/>
            <a:ext cx="614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85664" y="1990734"/>
            <a:ext cx="3098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One interface + inextensible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00" y="1318824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D:\Expose\March meeting_Dallas_11\Figures\DeltaEel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2949" y="4619682"/>
            <a:ext cx="2707598" cy="2030699"/>
          </a:xfrm>
          <a:prstGeom prst="rect">
            <a:avLst/>
          </a:prstGeom>
          <a:noFill/>
        </p:spPr>
      </p:pic>
      <p:sp>
        <p:nvSpPr>
          <p:cNvPr id="19" name="Line 58"/>
          <p:cNvSpPr>
            <a:spLocks noChangeShapeType="1"/>
          </p:cNvSpPr>
          <p:nvPr/>
        </p:nvSpPr>
        <p:spPr bwMode="auto">
          <a:xfrm>
            <a:off x="7748300" y="4780902"/>
            <a:ext cx="216024" cy="36004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7087178" y="5170958"/>
            <a:ext cx="18722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rgbClr val="000000"/>
                </a:solidFill>
              </a:rPr>
              <a:t>Variation of the </a:t>
            </a:r>
            <a:r>
              <a:rPr lang="fr-FR" sz="1200" dirty="0" err="1" smtClean="0">
                <a:solidFill>
                  <a:srgbClr val="000000"/>
                </a:solidFill>
              </a:rPr>
              <a:t>bending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</a:rPr>
              <a:t>energy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523850" y="6572505"/>
            <a:ext cx="2642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000000"/>
                </a:solidFill>
              </a:rPr>
              <a:t>Euler-Bernoulli </a:t>
            </a:r>
            <a:r>
              <a:rPr lang="fr-FR" sz="1400" i="1" dirty="0" err="1" smtClean="0">
                <a:solidFill>
                  <a:srgbClr val="000000"/>
                </a:solidFill>
              </a:rPr>
              <a:t>beam</a:t>
            </a:r>
            <a:r>
              <a:rPr lang="fr-FR" sz="1400" i="1" dirty="0" smtClean="0">
                <a:solidFill>
                  <a:srgbClr val="000000"/>
                </a:solidFill>
              </a:rPr>
              <a:t> </a:t>
            </a:r>
            <a:r>
              <a:rPr lang="fr-FR" sz="1400" i="1" dirty="0" err="1" smtClean="0">
                <a:solidFill>
                  <a:srgbClr val="000000"/>
                </a:solidFill>
              </a:rPr>
              <a:t>theory</a:t>
            </a:r>
            <a:endParaRPr lang="fr-FR" sz="1400" i="1" dirty="0">
              <a:solidFill>
                <a:srgbClr val="000000"/>
              </a:solidFill>
            </a:endParaRPr>
          </a:p>
        </p:txBody>
      </p:sp>
      <p:sp>
        <p:nvSpPr>
          <p:cNvPr id="25" name="Text Box 60"/>
          <p:cNvSpPr txBox="1">
            <a:spLocks noChangeArrowheads="1"/>
          </p:cNvSpPr>
          <p:nvPr/>
        </p:nvSpPr>
        <p:spPr bwMode="auto">
          <a:xfrm>
            <a:off x="4103649" y="4480272"/>
            <a:ext cx="47504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</a:t>
            </a:r>
            <a:r>
              <a:rPr lang="en-US" sz="1600" baseline="-25000" dirty="0" smtClean="0">
                <a:solidFill>
                  <a:srgbClr val="FF0000"/>
                </a:solidFill>
              </a:rPr>
              <a:t>F0</a:t>
            </a:r>
            <a:r>
              <a:rPr lang="en-US" sz="1600" dirty="0" smtClean="0">
                <a:solidFill>
                  <a:srgbClr val="FF0000"/>
                </a:solidFill>
              </a:rPr>
              <a:t>       =       ∆E</a:t>
            </a:r>
            <a:r>
              <a:rPr lang="en-US" sz="1600" baseline="-25000" dirty="0" smtClean="0">
                <a:solidFill>
                  <a:srgbClr val="FF0000"/>
                </a:solidFill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       +      ∆E</a:t>
            </a:r>
            <a:r>
              <a:rPr lang="en-US" sz="1600" baseline="-25000" dirty="0" smtClean="0">
                <a:solidFill>
                  <a:srgbClr val="FF0000"/>
                </a:solidFill>
              </a:rPr>
              <a:t>el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925229" y="4161178"/>
            <a:ext cx="52552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During the peeling process, for a propagation over </a:t>
            </a:r>
            <a:r>
              <a:rPr lang="el-GR" sz="1400" dirty="0" smtClean="0">
                <a:solidFill>
                  <a:srgbClr val="000000"/>
                </a:solidFill>
              </a:rPr>
              <a:t>Δ</a:t>
            </a:r>
            <a:r>
              <a:rPr lang="en-US" sz="1400" dirty="0" smtClean="0">
                <a:solidFill>
                  <a:srgbClr val="000000"/>
                </a:solidFill>
              </a:rPr>
              <a:t>c:</a:t>
            </a:r>
          </a:p>
        </p:txBody>
      </p:sp>
      <p:sp>
        <p:nvSpPr>
          <p:cNvPr id="36" name="Rectangle 44"/>
          <p:cNvSpPr txBox="1">
            <a:spLocks noChangeArrowheads="1"/>
          </p:cNvSpPr>
          <p:nvPr/>
        </p:nvSpPr>
        <p:spPr bwMode="auto">
          <a:xfrm>
            <a:off x="1013362" y="591018"/>
            <a:ext cx="7127035" cy="58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smtClean="0">
                <a:solidFill>
                  <a:srgbClr val="FF0000"/>
                </a:solidFill>
              </a:rPr>
              <a:t>Peeling </a:t>
            </a:r>
            <a:r>
              <a:rPr lang="fr-FR" sz="2600" kern="0" dirty="0" err="1" smtClean="0">
                <a:solidFill>
                  <a:srgbClr val="FF0000"/>
                </a:solidFill>
              </a:rPr>
              <a:t>mechanisms</a:t>
            </a:r>
            <a:r>
              <a:rPr lang="fr-FR" sz="2600" kern="0" dirty="0" smtClean="0">
                <a:solidFill>
                  <a:srgbClr val="FF0000"/>
                </a:solidFill>
              </a:rPr>
              <a:t>: </a:t>
            </a:r>
            <a:r>
              <a:rPr lang="fr-FR" sz="2600" kern="0" dirty="0" err="1" smtClean="0">
                <a:solidFill>
                  <a:srgbClr val="FF0000"/>
                </a:solidFill>
              </a:rPr>
              <a:t>heterogeneous</a:t>
            </a:r>
            <a:r>
              <a:rPr lang="fr-FR" sz="2600" kern="0" dirty="0" smtClean="0">
                <a:solidFill>
                  <a:srgbClr val="FF0000"/>
                </a:solidFill>
              </a:rPr>
              <a:t> tape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5151" y="2831445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2532060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446112" y="1414670"/>
            <a:ext cx="362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</a:rPr>
              <a:t>Simplest</a:t>
            </a:r>
            <a:r>
              <a:rPr lang="fr-FR" sz="1600" dirty="0" smtClean="0">
                <a:solidFill>
                  <a:srgbClr val="000000"/>
                </a:solidFill>
              </a:rPr>
              <a:t> system susceptible to </a:t>
            </a:r>
            <a:r>
              <a:rPr lang="fr-FR" sz="1600" dirty="0" err="1" smtClean="0">
                <a:solidFill>
                  <a:srgbClr val="000000"/>
                </a:solidFill>
              </a:rPr>
              <a:t>give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rise</a:t>
            </a:r>
            <a:r>
              <a:rPr lang="fr-FR" sz="1600" dirty="0" smtClean="0">
                <a:solidFill>
                  <a:srgbClr val="000000"/>
                </a:solidFill>
              </a:rPr>
              <a:t> to </a:t>
            </a:r>
            <a:r>
              <a:rPr lang="fr-FR" sz="1600" dirty="0" err="1" smtClean="0">
                <a:solidFill>
                  <a:srgbClr val="000000"/>
                </a:solidFill>
              </a:rPr>
              <a:t>toughening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Line 58"/>
          <p:cNvSpPr>
            <a:spLocks noChangeShapeType="1"/>
          </p:cNvSpPr>
          <p:nvPr/>
        </p:nvSpPr>
        <p:spPr bwMode="auto">
          <a:xfrm>
            <a:off x="611560" y="2161926"/>
            <a:ext cx="614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85664" y="1990734"/>
            <a:ext cx="3098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One interface + inextensible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00" y="1318824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D:\Expose\March meeting_Dallas_11\Figures\DeltaEel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2949" y="4619682"/>
            <a:ext cx="2707598" cy="2030699"/>
          </a:xfrm>
          <a:prstGeom prst="rect">
            <a:avLst/>
          </a:prstGeom>
          <a:noFill/>
        </p:spPr>
      </p:pic>
      <p:sp>
        <p:nvSpPr>
          <p:cNvPr id="19" name="Line 58"/>
          <p:cNvSpPr>
            <a:spLocks noChangeShapeType="1"/>
          </p:cNvSpPr>
          <p:nvPr/>
        </p:nvSpPr>
        <p:spPr bwMode="auto">
          <a:xfrm>
            <a:off x="7748300" y="4780902"/>
            <a:ext cx="216024" cy="36004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7087178" y="5170958"/>
            <a:ext cx="18722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rgbClr val="000000"/>
                </a:solidFill>
              </a:rPr>
              <a:t>Variation of the </a:t>
            </a:r>
            <a:r>
              <a:rPr lang="fr-FR" sz="1200" dirty="0" err="1" smtClean="0">
                <a:solidFill>
                  <a:srgbClr val="000000"/>
                </a:solidFill>
              </a:rPr>
              <a:t>bending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</a:rPr>
              <a:t>energy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523850" y="6572505"/>
            <a:ext cx="2642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000000"/>
                </a:solidFill>
              </a:rPr>
              <a:t>Euler-Bernoulli </a:t>
            </a:r>
            <a:r>
              <a:rPr lang="fr-FR" sz="1400" i="1" dirty="0" err="1" smtClean="0">
                <a:solidFill>
                  <a:srgbClr val="000000"/>
                </a:solidFill>
              </a:rPr>
              <a:t>beam</a:t>
            </a:r>
            <a:r>
              <a:rPr lang="fr-FR" sz="1400" i="1" dirty="0" smtClean="0">
                <a:solidFill>
                  <a:srgbClr val="000000"/>
                </a:solidFill>
              </a:rPr>
              <a:t> </a:t>
            </a:r>
            <a:r>
              <a:rPr lang="fr-FR" sz="1400" i="1" dirty="0" err="1" smtClean="0">
                <a:solidFill>
                  <a:srgbClr val="000000"/>
                </a:solidFill>
              </a:rPr>
              <a:t>theory</a:t>
            </a:r>
            <a:endParaRPr lang="fr-FR" sz="1400" i="1" dirty="0">
              <a:solidFill>
                <a:srgbClr val="000000"/>
              </a:solidFill>
            </a:endParaRPr>
          </a:p>
        </p:txBody>
      </p:sp>
      <p:sp>
        <p:nvSpPr>
          <p:cNvPr id="25" name="Text Box 60"/>
          <p:cNvSpPr txBox="1">
            <a:spLocks noChangeArrowheads="1"/>
          </p:cNvSpPr>
          <p:nvPr/>
        </p:nvSpPr>
        <p:spPr bwMode="auto">
          <a:xfrm>
            <a:off x="4103649" y="4480272"/>
            <a:ext cx="47504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</a:t>
            </a:r>
            <a:r>
              <a:rPr lang="en-US" sz="1600" baseline="-25000" dirty="0" smtClean="0">
                <a:solidFill>
                  <a:srgbClr val="FF0000"/>
                </a:solidFill>
              </a:rPr>
              <a:t>F0</a:t>
            </a:r>
            <a:r>
              <a:rPr lang="en-US" sz="1600" dirty="0" smtClean="0">
                <a:solidFill>
                  <a:srgbClr val="FF0000"/>
                </a:solidFill>
              </a:rPr>
              <a:t>       =       ∆E</a:t>
            </a:r>
            <a:r>
              <a:rPr lang="en-US" sz="1600" baseline="-25000" dirty="0" smtClean="0">
                <a:solidFill>
                  <a:srgbClr val="FF0000"/>
                </a:solidFill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       +      ∆E</a:t>
            </a:r>
            <a:r>
              <a:rPr lang="en-US" sz="1600" baseline="-25000" dirty="0" smtClean="0">
                <a:solidFill>
                  <a:srgbClr val="FF0000"/>
                </a:solidFill>
              </a:rPr>
              <a:t>el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925229" y="4161178"/>
            <a:ext cx="52552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During the peeling process, for a propagation over </a:t>
            </a:r>
            <a:r>
              <a:rPr lang="el-GR" sz="1400" dirty="0" smtClean="0">
                <a:solidFill>
                  <a:srgbClr val="000000"/>
                </a:solidFill>
              </a:rPr>
              <a:t>Δ</a:t>
            </a:r>
            <a:r>
              <a:rPr lang="en-US" sz="1400" dirty="0" smtClean="0">
                <a:solidFill>
                  <a:srgbClr val="000000"/>
                </a:solidFill>
              </a:rPr>
              <a:t>c:</a:t>
            </a:r>
          </a:p>
        </p:txBody>
      </p:sp>
      <p:sp>
        <p:nvSpPr>
          <p:cNvPr id="27" name="Line 58"/>
          <p:cNvSpPr>
            <a:spLocks noChangeShapeType="1"/>
          </p:cNvSpPr>
          <p:nvPr/>
        </p:nvSpPr>
        <p:spPr bwMode="auto">
          <a:xfrm>
            <a:off x="3809833" y="5229200"/>
            <a:ext cx="6143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28" name="Object 2"/>
          <p:cNvGraphicFramePr>
            <a:graphicFrameLocks noChangeAspect="1"/>
          </p:cNvGraphicFramePr>
          <p:nvPr/>
        </p:nvGraphicFramePr>
        <p:xfrm>
          <a:off x="4503784" y="4819454"/>
          <a:ext cx="1576596" cy="832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98" name="Équation" r:id="rId6" imgW="914400" imgH="482400" progId="Equation.3">
                  <p:embed/>
                </p:oleObj>
              </mc:Choice>
              <mc:Fallback>
                <p:oleObj name="Équation" r:id="rId6" imgW="9144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3784" y="4819454"/>
                        <a:ext cx="1576596" cy="8320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44"/>
          <p:cNvSpPr txBox="1">
            <a:spLocks noChangeArrowheads="1"/>
          </p:cNvSpPr>
          <p:nvPr/>
        </p:nvSpPr>
        <p:spPr bwMode="auto">
          <a:xfrm>
            <a:off x="1013362" y="591018"/>
            <a:ext cx="7127035" cy="58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smtClean="0">
                <a:solidFill>
                  <a:srgbClr val="FF0000"/>
                </a:solidFill>
              </a:rPr>
              <a:t>Peeling </a:t>
            </a:r>
            <a:r>
              <a:rPr lang="fr-FR" sz="2600" kern="0" dirty="0" err="1" smtClean="0">
                <a:solidFill>
                  <a:srgbClr val="FF0000"/>
                </a:solidFill>
              </a:rPr>
              <a:t>mechanisms</a:t>
            </a:r>
            <a:r>
              <a:rPr lang="fr-FR" sz="2600" kern="0" dirty="0" smtClean="0">
                <a:solidFill>
                  <a:srgbClr val="FF0000"/>
                </a:solidFill>
              </a:rPr>
              <a:t>: </a:t>
            </a:r>
            <a:r>
              <a:rPr lang="fr-FR" sz="2600" kern="0" dirty="0" err="1" smtClean="0">
                <a:solidFill>
                  <a:srgbClr val="FF0000"/>
                </a:solidFill>
              </a:rPr>
              <a:t>heterogeneous</a:t>
            </a:r>
            <a:r>
              <a:rPr lang="fr-FR" sz="2600" kern="0" dirty="0" smtClean="0">
                <a:solidFill>
                  <a:srgbClr val="FF0000"/>
                </a:solidFill>
              </a:rPr>
              <a:t> tape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75151" y="2831445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3663597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446112" y="1414670"/>
            <a:ext cx="362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</a:rPr>
              <a:t>Simplest</a:t>
            </a:r>
            <a:r>
              <a:rPr lang="fr-FR" sz="1600" dirty="0" smtClean="0">
                <a:solidFill>
                  <a:srgbClr val="000000"/>
                </a:solidFill>
              </a:rPr>
              <a:t> system susceptible to </a:t>
            </a:r>
            <a:r>
              <a:rPr lang="fr-FR" sz="1600" dirty="0" err="1" smtClean="0">
                <a:solidFill>
                  <a:srgbClr val="000000"/>
                </a:solidFill>
              </a:rPr>
              <a:t>give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rise</a:t>
            </a:r>
            <a:r>
              <a:rPr lang="fr-FR" sz="1600" dirty="0" smtClean="0">
                <a:solidFill>
                  <a:srgbClr val="000000"/>
                </a:solidFill>
              </a:rPr>
              <a:t> to </a:t>
            </a:r>
            <a:r>
              <a:rPr lang="fr-FR" sz="1600" dirty="0" err="1" smtClean="0">
                <a:solidFill>
                  <a:srgbClr val="000000"/>
                </a:solidFill>
              </a:rPr>
              <a:t>toughening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Line 58"/>
          <p:cNvSpPr>
            <a:spLocks noChangeShapeType="1"/>
          </p:cNvSpPr>
          <p:nvPr/>
        </p:nvSpPr>
        <p:spPr bwMode="auto">
          <a:xfrm>
            <a:off x="611560" y="2161926"/>
            <a:ext cx="614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85664" y="1990734"/>
            <a:ext cx="3098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One interface + inextensible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00" y="1318824"/>
            <a:ext cx="333473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0" y="0"/>
            <a:ext cx="914400" cy="860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7110413" y="0"/>
            <a:ext cx="2019300" cy="655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63"/>
          <p:cNvSpPr>
            <a:spLocks noChangeShapeType="1"/>
          </p:cNvSpPr>
          <p:nvPr/>
        </p:nvSpPr>
        <p:spPr bwMode="auto">
          <a:xfrm flipH="1">
            <a:off x="0" y="579438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00" y="2520000"/>
            <a:ext cx="3847925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D:\Expose\March meeting_Dallas_11\Figures\DeltaEel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2949" y="4619682"/>
            <a:ext cx="2707598" cy="2030699"/>
          </a:xfrm>
          <a:prstGeom prst="rect">
            <a:avLst/>
          </a:prstGeom>
          <a:noFill/>
        </p:spPr>
      </p:pic>
      <p:sp>
        <p:nvSpPr>
          <p:cNvPr id="19" name="Line 58"/>
          <p:cNvSpPr>
            <a:spLocks noChangeShapeType="1"/>
          </p:cNvSpPr>
          <p:nvPr/>
        </p:nvSpPr>
        <p:spPr bwMode="auto">
          <a:xfrm>
            <a:off x="7748300" y="4780902"/>
            <a:ext cx="216024" cy="36004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7087178" y="5170958"/>
            <a:ext cx="18722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rgbClr val="000000"/>
                </a:solidFill>
              </a:rPr>
              <a:t>Variation of the </a:t>
            </a:r>
            <a:r>
              <a:rPr lang="fr-FR" sz="1200" dirty="0" err="1" smtClean="0">
                <a:solidFill>
                  <a:srgbClr val="000000"/>
                </a:solidFill>
              </a:rPr>
              <a:t>bending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</a:rPr>
              <a:t>energy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523850" y="6572505"/>
            <a:ext cx="2642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000000"/>
                </a:solidFill>
              </a:rPr>
              <a:t>Euler-Bernoulli </a:t>
            </a:r>
            <a:r>
              <a:rPr lang="fr-FR" sz="1400" i="1" dirty="0" err="1" smtClean="0">
                <a:solidFill>
                  <a:srgbClr val="000000"/>
                </a:solidFill>
              </a:rPr>
              <a:t>beam</a:t>
            </a:r>
            <a:r>
              <a:rPr lang="fr-FR" sz="1400" i="1" dirty="0" smtClean="0">
                <a:solidFill>
                  <a:srgbClr val="000000"/>
                </a:solidFill>
              </a:rPr>
              <a:t> </a:t>
            </a:r>
            <a:r>
              <a:rPr lang="fr-FR" sz="1400" i="1" dirty="0" err="1" smtClean="0">
                <a:solidFill>
                  <a:srgbClr val="000000"/>
                </a:solidFill>
              </a:rPr>
              <a:t>theory</a:t>
            </a:r>
            <a:endParaRPr lang="fr-FR" sz="1400" i="1" dirty="0">
              <a:solidFill>
                <a:srgbClr val="000000"/>
              </a:solidFill>
            </a:endParaRPr>
          </a:p>
        </p:txBody>
      </p:sp>
      <p:sp>
        <p:nvSpPr>
          <p:cNvPr id="25" name="Text Box 60"/>
          <p:cNvSpPr txBox="1">
            <a:spLocks noChangeArrowheads="1"/>
          </p:cNvSpPr>
          <p:nvPr/>
        </p:nvSpPr>
        <p:spPr bwMode="auto">
          <a:xfrm>
            <a:off x="4103649" y="4480272"/>
            <a:ext cx="47504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</a:t>
            </a:r>
            <a:r>
              <a:rPr lang="en-US" sz="1600" baseline="-25000" dirty="0" smtClean="0">
                <a:solidFill>
                  <a:srgbClr val="FF0000"/>
                </a:solidFill>
              </a:rPr>
              <a:t>F0</a:t>
            </a:r>
            <a:r>
              <a:rPr lang="en-US" sz="1600" dirty="0" smtClean="0">
                <a:solidFill>
                  <a:srgbClr val="FF0000"/>
                </a:solidFill>
              </a:rPr>
              <a:t>       =       ∆E</a:t>
            </a:r>
            <a:r>
              <a:rPr lang="en-US" sz="1600" baseline="-25000" dirty="0" smtClean="0">
                <a:solidFill>
                  <a:srgbClr val="FF0000"/>
                </a:solidFill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       +      ∆E</a:t>
            </a:r>
            <a:r>
              <a:rPr lang="en-US" sz="1600" baseline="-25000" dirty="0" smtClean="0">
                <a:solidFill>
                  <a:srgbClr val="FF0000"/>
                </a:solidFill>
              </a:rPr>
              <a:t>el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925229" y="4161178"/>
            <a:ext cx="52552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During the peeling process, for a propagation over </a:t>
            </a:r>
            <a:r>
              <a:rPr lang="el-GR" sz="1400" dirty="0" smtClean="0">
                <a:solidFill>
                  <a:srgbClr val="000000"/>
                </a:solidFill>
              </a:rPr>
              <a:t>Δ</a:t>
            </a:r>
            <a:r>
              <a:rPr lang="en-US" sz="1400" dirty="0" smtClean="0">
                <a:solidFill>
                  <a:srgbClr val="000000"/>
                </a:solidFill>
              </a:rPr>
              <a:t>c:</a:t>
            </a:r>
          </a:p>
        </p:txBody>
      </p:sp>
      <p:sp>
        <p:nvSpPr>
          <p:cNvPr id="27" name="Line 58"/>
          <p:cNvSpPr>
            <a:spLocks noChangeShapeType="1"/>
          </p:cNvSpPr>
          <p:nvPr/>
        </p:nvSpPr>
        <p:spPr bwMode="auto">
          <a:xfrm>
            <a:off x="3809833" y="5229200"/>
            <a:ext cx="6143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28" name="Object 2"/>
          <p:cNvGraphicFramePr>
            <a:graphicFrameLocks noChangeAspect="1"/>
          </p:cNvGraphicFramePr>
          <p:nvPr/>
        </p:nvGraphicFramePr>
        <p:xfrm>
          <a:off x="4503784" y="4819454"/>
          <a:ext cx="1576596" cy="832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71" name="Équation" r:id="rId6" imgW="914400" imgH="482400" progId="Equation.3">
                  <p:embed/>
                </p:oleObj>
              </mc:Choice>
              <mc:Fallback>
                <p:oleObj name="Équation" r:id="rId6" imgW="9144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3784" y="4819454"/>
                        <a:ext cx="1576596" cy="8320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Line 58"/>
          <p:cNvSpPr>
            <a:spLocks noChangeShapeType="1"/>
          </p:cNvSpPr>
          <p:nvPr/>
        </p:nvSpPr>
        <p:spPr bwMode="auto">
          <a:xfrm>
            <a:off x="3795916" y="6038491"/>
            <a:ext cx="6143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30" name="Object 3"/>
          <p:cNvGraphicFramePr>
            <a:graphicFrameLocks noChangeAspect="1"/>
          </p:cNvGraphicFramePr>
          <p:nvPr/>
        </p:nvGraphicFramePr>
        <p:xfrm>
          <a:off x="4483254" y="5678451"/>
          <a:ext cx="1643063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72" name="Équation" r:id="rId8" imgW="952200" imgH="507960" progId="Equation.3">
                  <p:embed/>
                </p:oleObj>
              </mc:Choice>
              <mc:Fallback>
                <p:oleObj name="Équation" r:id="rId8" imgW="952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3254" y="5678451"/>
                        <a:ext cx="1643063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Connecteur droit avec flèche 30"/>
          <p:cNvCxnSpPr/>
          <p:nvPr/>
        </p:nvCxnSpPr>
        <p:spPr>
          <a:xfrm rot="5400000">
            <a:off x="5400092" y="2785373"/>
            <a:ext cx="1368946" cy="7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984593" y="1527712"/>
            <a:ext cx="490654" cy="1962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018044" y="2319215"/>
            <a:ext cx="9144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</a:rPr>
              <a:t>h</a:t>
            </a:r>
            <a:r>
              <a:rPr lang="fr-FR" sz="1200" baseline="-25000" dirty="0" smtClean="0">
                <a:solidFill>
                  <a:srgbClr val="FF0000"/>
                </a:solidFill>
              </a:rPr>
              <a:t>1</a:t>
            </a:r>
            <a:r>
              <a:rPr lang="fr-FR" sz="1200" dirty="0" smtClean="0">
                <a:solidFill>
                  <a:srgbClr val="FF0000"/>
                </a:solidFill>
              </a:rPr>
              <a:t>/h</a:t>
            </a:r>
            <a:r>
              <a:rPr lang="fr-FR" sz="1200" baseline="-25000" dirty="0" smtClean="0">
                <a:solidFill>
                  <a:srgbClr val="FF0000"/>
                </a:solidFill>
              </a:rPr>
              <a:t>2</a:t>
            </a:r>
            <a:r>
              <a:rPr lang="fr-FR" sz="1200" dirty="0" smtClean="0">
                <a:solidFill>
                  <a:srgbClr val="FF0000"/>
                </a:solidFill>
              </a:rPr>
              <a:t> = 2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861929" y="2956254"/>
            <a:ext cx="121548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 smtClean="0">
                <a:solidFill>
                  <a:srgbClr val="FF0000"/>
                </a:solidFill>
              </a:rPr>
              <a:t>F</a:t>
            </a:r>
            <a:r>
              <a:rPr lang="fr-FR" sz="1200" baseline="30000" dirty="0" err="1" smtClean="0">
                <a:solidFill>
                  <a:srgbClr val="FF0000"/>
                </a:solidFill>
              </a:rPr>
              <a:t>het</a:t>
            </a:r>
            <a:r>
              <a:rPr lang="fr-FR" sz="1200" dirty="0" smtClean="0">
                <a:solidFill>
                  <a:srgbClr val="FF0000"/>
                </a:solidFill>
              </a:rPr>
              <a:t> /</a:t>
            </a:r>
            <a:r>
              <a:rPr lang="fr-FR" sz="1200" dirty="0" err="1" smtClean="0">
                <a:solidFill>
                  <a:srgbClr val="FF0000"/>
                </a:solidFill>
              </a:rPr>
              <a:t>F</a:t>
            </a:r>
            <a:r>
              <a:rPr lang="fr-FR" sz="1200" baseline="30000" dirty="0" err="1" smtClean="0">
                <a:solidFill>
                  <a:srgbClr val="FF0000"/>
                </a:solidFill>
              </a:rPr>
              <a:t>hom</a:t>
            </a:r>
            <a:r>
              <a:rPr lang="fr-FR" sz="1200" dirty="0" smtClean="0">
                <a:solidFill>
                  <a:srgbClr val="FF0000"/>
                </a:solidFill>
              </a:rPr>
              <a:t> = 8</a:t>
            </a:r>
          </a:p>
        </p:txBody>
      </p:sp>
      <p:sp>
        <p:nvSpPr>
          <p:cNvPr id="35" name="Line 58"/>
          <p:cNvSpPr>
            <a:spLocks noChangeShapeType="1"/>
          </p:cNvSpPr>
          <p:nvPr/>
        </p:nvSpPr>
        <p:spPr bwMode="auto">
          <a:xfrm flipH="1">
            <a:off x="5491850" y="2598222"/>
            <a:ext cx="0" cy="34177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Rectangle 44"/>
          <p:cNvSpPr txBox="1">
            <a:spLocks noChangeArrowheads="1"/>
          </p:cNvSpPr>
          <p:nvPr/>
        </p:nvSpPr>
        <p:spPr bwMode="auto">
          <a:xfrm>
            <a:off x="1013362" y="591018"/>
            <a:ext cx="7127035" cy="58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600" kern="0" dirty="0" smtClean="0">
                <a:solidFill>
                  <a:srgbClr val="FF0000"/>
                </a:solidFill>
              </a:rPr>
              <a:t>Peeling </a:t>
            </a:r>
            <a:r>
              <a:rPr lang="fr-FR" sz="2600" kern="0" dirty="0" err="1" smtClean="0">
                <a:solidFill>
                  <a:srgbClr val="FF0000"/>
                </a:solidFill>
              </a:rPr>
              <a:t>mechanisms</a:t>
            </a:r>
            <a:r>
              <a:rPr lang="fr-FR" sz="2600" kern="0" dirty="0" smtClean="0">
                <a:solidFill>
                  <a:srgbClr val="FF0000"/>
                </a:solidFill>
              </a:rPr>
              <a:t>: </a:t>
            </a:r>
            <a:r>
              <a:rPr lang="fr-FR" sz="2600" kern="0" dirty="0" err="1" smtClean="0">
                <a:solidFill>
                  <a:srgbClr val="FF0000"/>
                </a:solidFill>
              </a:rPr>
              <a:t>heterogeneous</a:t>
            </a:r>
            <a:r>
              <a:rPr lang="fr-FR" sz="2600" kern="0" dirty="0" smtClean="0">
                <a:solidFill>
                  <a:srgbClr val="FF0000"/>
                </a:solidFill>
              </a:rPr>
              <a:t> tape</a:t>
            </a:r>
            <a:endParaRPr lang="fr-FR" sz="2600" kern="0" dirty="0">
              <a:solidFill>
                <a:srgbClr val="FF0000"/>
              </a:solidFill>
            </a:endParaRPr>
          </a:p>
        </p:txBody>
      </p:sp>
      <p:sp>
        <p:nvSpPr>
          <p:cNvPr id="37" name="Text Box 114"/>
          <p:cNvSpPr txBox="1">
            <a:spLocks noChangeArrowheads="1"/>
          </p:cNvSpPr>
          <p:nvPr/>
        </p:nvSpPr>
        <p:spPr bwMode="auto">
          <a:xfrm>
            <a:off x="22306" y="6588664"/>
            <a:ext cx="56536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i="1" dirty="0" smtClean="0">
                <a:solidFill>
                  <a:srgbClr val="000000"/>
                </a:solidFill>
              </a:rPr>
              <a:t>S. </a:t>
            </a:r>
            <a:r>
              <a:rPr lang="fr-FR" sz="1200" i="1" dirty="0" err="1" smtClean="0">
                <a:solidFill>
                  <a:srgbClr val="000000"/>
                </a:solidFill>
              </a:rPr>
              <a:t>Xia</a:t>
            </a:r>
            <a:r>
              <a:rPr lang="fr-FR" sz="1200" i="1" dirty="0" smtClean="0">
                <a:solidFill>
                  <a:srgbClr val="000000"/>
                </a:solidFill>
              </a:rPr>
              <a:t>, L. Ponson, G. </a:t>
            </a:r>
            <a:r>
              <a:rPr lang="fr-FR" sz="1200" i="1" dirty="0" err="1" smtClean="0">
                <a:solidFill>
                  <a:srgbClr val="000000"/>
                </a:solidFill>
              </a:rPr>
              <a:t>Ravichandran</a:t>
            </a:r>
            <a:r>
              <a:rPr lang="fr-FR" sz="1200" i="1" dirty="0" smtClean="0">
                <a:solidFill>
                  <a:srgbClr val="000000"/>
                </a:solidFill>
              </a:rPr>
              <a:t> and K. </a:t>
            </a:r>
            <a:r>
              <a:rPr lang="fr-FR" sz="1200" i="1" dirty="0" err="1" smtClean="0">
                <a:solidFill>
                  <a:srgbClr val="000000"/>
                </a:solidFill>
              </a:rPr>
              <a:t>Bhattacharya</a:t>
            </a:r>
            <a:r>
              <a:rPr lang="fr-FR" sz="1200" i="1" dirty="0" smtClean="0">
                <a:solidFill>
                  <a:srgbClr val="000000"/>
                </a:solidFill>
              </a:rPr>
              <a:t> (</a:t>
            </a:r>
            <a:r>
              <a:rPr lang="fr-FR" sz="1200" i="1" dirty="0" err="1" smtClean="0">
                <a:solidFill>
                  <a:srgbClr val="000000"/>
                </a:solidFill>
              </a:rPr>
              <a:t>Submitted</a:t>
            </a:r>
            <a:r>
              <a:rPr lang="fr-FR" sz="1200" i="1" dirty="0" smtClean="0">
                <a:solidFill>
                  <a:srgbClr val="000000"/>
                </a:solidFill>
              </a:rPr>
              <a:t>)</a:t>
            </a:r>
            <a:endParaRPr lang="fr-FR" sz="1200" i="1" dirty="0">
              <a:solidFill>
                <a:srgbClr val="000000"/>
              </a:solidFill>
            </a:endParaRPr>
          </a:p>
        </p:txBody>
      </p:sp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75151" y="2831445"/>
            <a:ext cx="66675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365587" y="73025"/>
            <a:ext cx="873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0000"/>
                </a:solidFill>
              </a:rPr>
              <a:t>3. Application to the design of </a:t>
            </a:r>
            <a:r>
              <a:rPr lang="en-US" sz="2000" dirty="0" smtClean="0">
                <a:solidFill>
                  <a:srgbClr val="FF0000"/>
                </a:solidFill>
              </a:rPr>
              <a:t>adhesives </a:t>
            </a:r>
            <a:r>
              <a:rPr lang="en-US" sz="2000" dirty="0">
                <a:solidFill>
                  <a:srgbClr val="FF0000"/>
                </a:solidFill>
              </a:rPr>
              <a:t>with improved properties</a:t>
            </a:r>
          </a:p>
        </p:txBody>
      </p:sp>
    </p:spTree>
    <p:extLst>
      <p:ext uri="{BB962C8B-B14F-4D97-AF65-F5344CB8AC3E}">
        <p14:creationId xmlns:p14="http://schemas.microsoft.com/office/powerpoint/2010/main" val="57452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iap-Conclusions">
  <a:themeElements>
    <a:clrScheme name="diap-Conclusion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ap-Conclus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rgbClr val="3366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rgbClr val="3366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iap-Conclus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ap-Conclusions">
  <a:themeElements>
    <a:clrScheme name="diap-Conclusion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ap-Conclus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rgbClr val="3366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rgbClr val="3366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iap-Conclus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iap-Conclusions">
  <a:themeElements>
    <a:clrScheme name="diap-Conclusion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ap-Conclus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rgbClr val="3366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rgbClr val="3366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iap-Conclus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iap-Conclusions">
  <a:themeElements>
    <a:clrScheme name="diap-Conclusion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ap-Conclus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rgbClr val="3366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 smtClean="0">
            <a:ln>
              <a:noFill/>
            </a:ln>
            <a:solidFill>
              <a:srgbClr val="3366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iap-Conclus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p-Conclus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p-Conclus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diap-Conclusions</Template>
  <TotalTime>17824</TotalTime>
  <Words>5571</Words>
  <Application>Microsoft Macintosh PowerPoint</Application>
  <PresentationFormat>Présentation à l'écran (4:3)</PresentationFormat>
  <Paragraphs>1026</Paragraphs>
  <Slides>102</Slides>
  <Notes>60</Notes>
  <HiddenSlides>0</HiddenSlides>
  <MMClips>1</MMClips>
  <ScaleCrop>false</ScaleCrop>
  <HeadingPairs>
    <vt:vector size="6" baseType="variant">
      <vt:variant>
        <vt:lpstr>Thème</vt:lpstr>
      </vt:variant>
      <vt:variant>
        <vt:i4>4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102</vt:i4>
      </vt:variant>
    </vt:vector>
  </HeadingPairs>
  <TitlesOfParts>
    <vt:vector size="109" baseType="lpstr">
      <vt:lpstr>diap-Conclusions</vt:lpstr>
      <vt:lpstr>1_diap-Conclusions</vt:lpstr>
      <vt:lpstr>2_diap-Conclusions</vt:lpstr>
      <vt:lpstr>3_diap-Conclusions</vt:lpstr>
      <vt:lpstr>Équation</vt:lpstr>
      <vt:lpstr>Equation</vt:lpstr>
      <vt:lpstr>Microsoft Equation</vt:lpstr>
      <vt:lpstr>From microstructural to macroscopic properties in failure of brittle heterogeneous materials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bouchau</dc:creator>
  <cp:lastModifiedBy>Laurent Ponson</cp:lastModifiedBy>
  <cp:revision>849</cp:revision>
  <dcterms:created xsi:type="dcterms:W3CDTF">2003-04-27T12:25:36Z</dcterms:created>
  <dcterms:modified xsi:type="dcterms:W3CDTF">2013-01-21T19:18:44Z</dcterms:modified>
</cp:coreProperties>
</file>