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8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20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21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9" r:id="rId2"/>
    <p:sldId id="304" r:id="rId3"/>
    <p:sldId id="293" r:id="rId4"/>
    <p:sldId id="294" r:id="rId5"/>
    <p:sldId id="295" r:id="rId6"/>
    <p:sldId id="347" r:id="rId7"/>
    <p:sldId id="323" r:id="rId8"/>
    <p:sldId id="328" r:id="rId9"/>
    <p:sldId id="300" r:id="rId10"/>
    <p:sldId id="301" r:id="rId11"/>
    <p:sldId id="302" r:id="rId12"/>
    <p:sldId id="303" r:id="rId13"/>
    <p:sldId id="324" r:id="rId14"/>
    <p:sldId id="346" r:id="rId15"/>
    <p:sldId id="257" r:id="rId16"/>
    <p:sldId id="261" r:id="rId17"/>
    <p:sldId id="282" r:id="rId18"/>
    <p:sldId id="262" r:id="rId19"/>
    <p:sldId id="341" r:id="rId20"/>
    <p:sldId id="305" r:id="rId21"/>
    <p:sldId id="344" r:id="rId22"/>
    <p:sldId id="343" r:id="rId23"/>
    <p:sldId id="345" r:id="rId24"/>
    <p:sldId id="342" r:id="rId25"/>
    <p:sldId id="306" r:id="rId26"/>
    <p:sldId id="307" r:id="rId27"/>
    <p:sldId id="325" r:id="rId28"/>
    <p:sldId id="326" r:id="rId29"/>
    <p:sldId id="330" r:id="rId30"/>
    <p:sldId id="338" r:id="rId31"/>
    <p:sldId id="331" r:id="rId32"/>
    <p:sldId id="332" r:id="rId33"/>
    <p:sldId id="333" r:id="rId34"/>
    <p:sldId id="334" r:id="rId35"/>
    <p:sldId id="335" r:id="rId36"/>
    <p:sldId id="339" r:id="rId37"/>
    <p:sldId id="340" r:id="rId38"/>
    <p:sldId id="337" r:id="rId39"/>
    <p:sldId id="33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32" autoAdjust="0"/>
  </p:normalViewPr>
  <p:slideViewPr>
    <p:cSldViewPr snapToGrid="0" snapToObjects="1">
      <p:cViewPr varScale="1">
        <p:scale>
          <a:sx n="95" d="100"/>
          <a:sy n="95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2.emf"/><Relationship Id="rId5" Type="http://schemas.openxmlformats.org/officeDocument/2006/relationships/image" Target="../media/image34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2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.emf"/><Relationship Id="rId1" Type="http://schemas.openxmlformats.org/officeDocument/2006/relationships/image" Target="../media/image10.emf"/><Relationship Id="rId2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D72AB-ED77-B540-8A37-9251A4FB7123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4790-583F-E64A-8866-40AAB1A51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9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2419C-9829-2E41-AFD1-C228B03C7BF1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ABC72-31BC-CB4A-8ED6-662AD441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2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89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84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0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80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7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7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53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06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37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25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37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1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3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6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0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0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79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BC72-31BC-CB4A-8ED6-662AD44114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7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7" name="Rectangle 6"/>
          <p:cNvSpPr/>
          <p:nvPr userDrawn="1"/>
        </p:nvSpPr>
        <p:spPr>
          <a:xfrm>
            <a:off x="0" y="6007100"/>
            <a:ext cx="2590800" cy="8509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4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4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4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9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4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1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1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5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8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86EB0-85D6-C64A-9CD6-2DB7C42F88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3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oleObject" Target="../embeddings/oleObject38.bin"/><Relationship Id="rId13" Type="http://schemas.openxmlformats.org/officeDocument/2006/relationships/image" Target="../media/image31.emf"/><Relationship Id="rId14" Type="http://schemas.openxmlformats.org/officeDocument/2006/relationships/oleObject" Target="../embeddings/oleObject39.bin"/><Relationship Id="rId15" Type="http://schemas.openxmlformats.org/officeDocument/2006/relationships/image" Target="../media/image32.emf"/><Relationship Id="rId16" Type="http://schemas.openxmlformats.org/officeDocument/2006/relationships/oleObject" Target="../embeddings/oleObject40.bin"/><Relationship Id="rId17" Type="http://schemas.openxmlformats.org/officeDocument/2006/relationships/image" Target="../media/image3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29.emf"/><Relationship Id="rId10" Type="http://schemas.openxmlformats.org/officeDocument/2006/relationships/oleObject" Target="../embeddings/oleObject37.bin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34.e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30.e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3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29.emf"/><Relationship Id="rId10" Type="http://schemas.openxmlformats.org/officeDocument/2006/relationships/oleObject" Target="../embeddings/oleObject44.bin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oleObject" Target="../embeddings/oleObject52.bin"/><Relationship Id="rId13" Type="http://schemas.openxmlformats.org/officeDocument/2006/relationships/image" Target="../media/image34.emf"/><Relationship Id="rId14" Type="http://schemas.openxmlformats.org/officeDocument/2006/relationships/oleObject" Target="../embeddings/oleObject53.bin"/><Relationship Id="rId15" Type="http://schemas.openxmlformats.org/officeDocument/2006/relationships/image" Target="../media/image35.emf"/><Relationship Id="rId16" Type="http://schemas.openxmlformats.org/officeDocument/2006/relationships/oleObject" Target="../embeddings/oleObject54.bin"/><Relationship Id="rId17" Type="http://schemas.openxmlformats.org/officeDocument/2006/relationships/image" Target="../media/image3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50.bin"/><Relationship Id="rId9" Type="http://schemas.openxmlformats.org/officeDocument/2006/relationships/image" Target="../media/image29.emf"/><Relationship Id="rId10" Type="http://schemas.openxmlformats.org/officeDocument/2006/relationships/oleObject" Target="../embeddings/oleObject5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959181"/>
            <a:ext cx="84328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Side-Channel Attack on </a:t>
            </a:r>
            <a:r>
              <a:rPr lang="en-US" sz="3600" dirty="0" err="1" smtClean="0"/>
              <a:t>OpenSSL</a:t>
            </a:r>
            <a:r>
              <a:rPr lang="en-US" sz="3600" dirty="0" smtClean="0"/>
              <a:t> ECDSA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991" y="2766645"/>
            <a:ext cx="7659894" cy="76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Naomi </a:t>
            </a:r>
            <a:r>
              <a:rPr lang="en-US" dirty="0" err="1" smtClean="0"/>
              <a:t>Benger</a:t>
            </a:r>
            <a:r>
              <a:rPr lang="en-US" dirty="0" smtClean="0"/>
              <a:t>	</a:t>
            </a:r>
            <a:r>
              <a:rPr lang="en-US" dirty="0" err="1" smtClean="0"/>
              <a:t>Joop</a:t>
            </a:r>
            <a:r>
              <a:rPr lang="en-US" dirty="0" smtClean="0"/>
              <a:t> van de Pol      Nigel Smart      </a:t>
            </a:r>
            <a:r>
              <a:rPr lang="en-US" u="sng" dirty="0" smtClean="0"/>
              <a:t>Yuval Yarom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343"/>
          </a:xfrm>
        </p:spPr>
        <p:txBody>
          <a:bodyPr/>
          <a:lstStyle/>
          <a:p>
            <a:r>
              <a:rPr lang="en-US" dirty="0" smtClean="0"/>
              <a:t>HNP and ECDSA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064"/>
            <a:ext cx="8229600" cy="53072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</a:t>
            </a:r>
            <a:r>
              <a:rPr lang="en-US" dirty="0">
                <a:cs typeface="Times New Roman"/>
              </a:rPr>
              <a:t>that </a:t>
            </a:r>
            <a:endParaRPr lang="en-US" dirty="0" smtClean="0">
              <a:cs typeface="Times New Roman"/>
            </a:endParaRPr>
          </a:p>
          <a:p>
            <a:pPr marL="0" indent="0">
              <a:buNone/>
            </a:pPr>
            <a:r>
              <a:rPr lang="en-US" dirty="0" smtClean="0"/>
              <a:t>We want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In terms of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Or in terms of </a:t>
            </a:r>
            <a:r>
              <a:rPr lang="en-US" i="1" dirty="0" err="1" smtClean="0">
                <a:latin typeface="Times New Roman"/>
                <a:cs typeface="Times New Roman"/>
              </a:rPr>
              <a:t>t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and </a:t>
            </a:r>
            <a:r>
              <a:rPr lang="en-US" i="1" dirty="0" err="1" smtClean="0"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2230" y="3413407"/>
            <a:ext cx="3866816" cy="340207"/>
          </a:xfrm>
          <a:prstGeom prst="rect">
            <a:avLst/>
          </a:prstGeom>
          <a:solidFill>
            <a:srgbClr val="C0504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253524"/>
              </p:ext>
            </p:extLst>
          </p:nvPr>
        </p:nvGraphicFramePr>
        <p:xfrm>
          <a:off x="1965637" y="3413407"/>
          <a:ext cx="271074" cy="37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Equation" r:id="rId3" imgW="127000" imgH="177800" progId="Equation.3">
                  <p:embed/>
                </p:oleObj>
              </mc:Choice>
              <mc:Fallback>
                <p:oleObj name="Equation" r:id="rId3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5637" y="3413407"/>
                        <a:ext cx="271074" cy="379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835405"/>
              </p:ext>
            </p:extLst>
          </p:nvPr>
        </p:nvGraphicFramePr>
        <p:xfrm>
          <a:off x="3095625" y="4943475"/>
          <a:ext cx="422751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" name="Equation" r:id="rId5" imgW="1549400" imgH="317500" progId="Equation.3">
                  <p:embed/>
                </p:oleObj>
              </mc:Choice>
              <mc:Fallback>
                <p:oleObj name="Equation" r:id="rId5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95625" y="4943475"/>
                        <a:ext cx="4227513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66294" y="365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02292" y="3653211"/>
            <a:ext cx="3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9046" y="3413407"/>
            <a:ext cx="1338078" cy="34020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endParaRPr lang="en-US" sz="2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5347" y="3653211"/>
            <a:ext cx="30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479213"/>
              </p:ext>
            </p:extLst>
          </p:nvPr>
        </p:nvGraphicFramePr>
        <p:xfrm>
          <a:off x="2132013" y="1792288"/>
          <a:ext cx="2462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Equation" r:id="rId7" imgW="1016000" imgH="279400" progId="Equation.3">
                  <p:embed/>
                </p:oleObj>
              </mc:Choice>
              <mc:Fallback>
                <p:oleObj name="Equation" r:id="rId7" imgW="1016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2013" y="1792288"/>
                        <a:ext cx="246221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501808"/>
              </p:ext>
            </p:extLst>
          </p:nvPr>
        </p:nvGraphicFramePr>
        <p:xfrm>
          <a:off x="2439936" y="1228892"/>
          <a:ext cx="4385820" cy="63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Equation" r:id="rId9" imgW="1676400" imgH="241300" progId="Equation.3">
                  <p:embed/>
                </p:oleObj>
              </mc:Choice>
              <mc:Fallback>
                <p:oleObj name="Equation" r:id="rId9" imgW="167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9936" y="1228892"/>
                        <a:ext cx="4385820" cy="63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87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343"/>
          </a:xfrm>
        </p:spPr>
        <p:txBody>
          <a:bodyPr/>
          <a:lstStyle/>
          <a:p>
            <a:r>
              <a:rPr lang="en-US" dirty="0" smtClean="0"/>
              <a:t>HNP and ECDSA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064"/>
            <a:ext cx="8229600" cy="53072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</a:t>
            </a:r>
            <a:r>
              <a:rPr lang="en-US" dirty="0">
                <a:cs typeface="Times New Roman"/>
              </a:rPr>
              <a:t>that </a:t>
            </a:r>
            <a:endParaRPr lang="en-US" dirty="0" smtClean="0">
              <a:cs typeface="Times New Roman"/>
            </a:endParaRPr>
          </a:p>
          <a:p>
            <a:pPr marL="0" indent="0">
              <a:buNone/>
            </a:pPr>
            <a:r>
              <a:rPr lang="en-US" dirty="0" smtClean="0"/>
              <a:t>We want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In terms of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Or in terms of </a:t>
            </a:r>
            <a:r>
              <a:rPr lang="en-US" i="1" dirty="0" err="1" smtClean="0">
                <a:latin typeface="Times New Roman"/>
                <a:cs typeface="Times New Roman"/>
              </a:rPr>
              <a:t>t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and </a:t>
            </a:r>
            <a:r>
              <a:rPr lang="en-US" i="1" dirty="0" err="1" smtClean="0"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2230" y="3413407"/>
            <a:ext cx="3866816" cy="340207"/>
          </a:xfrm>
          <a:prstGeom prst="rect">
            <a:avLst/>
          </a:prstGeom>
          <a:solidFill>
            <a:srgbClr val="C0504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773236"/>
              </p:ext>
            </p:extLst>
          </p:nvPr>
        </p:nvGraphicFramePr>
        <p:xfrm>
          <a:off x="1749425" y="3413125"/>
          <a:ext cx="7048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Equation" r:id="rId3" imgW="330200" imgH="177800" progId="Equation.3">
                  <p:embed/>
                </p:oleObj>
              </mc:Choice>
              <mc:Fallback>
                <p:oleObj name="Equation" r:id="rId3" imgW="330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9425" y="3413125"/>
                        <a:ext cx="704850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115198"/>
              </p:ext>
            </p:extLst>
          </p:nvPr>
        </p:nvGraphicFramePr>
        <p:xfrm>
          <a:off x="2940050" y="4943475"/>
          <a:ext cx="45386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Equation" r:id="rId5" imgW="1663700" imgH="317500" progId="Equation.3">
                  <p:embed/>
                </p:oleObj>
              </mc:Choice>
              <mc:Fallback>
                <p:oleObj name="Equation" r:id="rId5" imgW="16637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40050" y="4943475"/>
                        <a:ext cx="4538663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66294" y="365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02292" y="3653211"/>
            <a:ext cx="3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9046" y="3413407"/>
            <a:ext cx="1338078" cy="34020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1702" y="3653211"/>
            <a:ext cx="30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479213"/>
              </p:ext>
            </p:extLst>
          </p:nvPr>
        </p:nvGraphicFramePr>
        <p:xfrm>
          <a:off x="2132013" y="1792288"/>
          <a:ext cx="2462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Equation" r:id="rId7" imgW="1016000" imgH="279400" progId="Equation.3">
                  <p:embed/>
                </p:oleObj>
              </mc:Choice>
              <mc:Fallback>
                <p:oleObj name="Equation" r:id="rId7" imgW="1016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2013" y="1792288"/>
                        <a:ext cx="246221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501808"/>
              </p:ext>
            </p:extLst>
          </p:nvPr>
        </p:nvGraphicFramePr>
        <p:xfrm>
          <a:off x="2439936" y="1228892"/>
          <a:ext cx="4385820" cy="63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Equation" r:id="rId9" imgW="1676400" imgH="241300" progId="Equation.3">
                  <p:embed/>
                </p:oleObj>
              </mc:Choice>
              <mc:Fallback>
                <p:oleObj name="Equation" r:id="rId9" imgW="167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9936" y="1228892"/>
                        <a:ext cx="4385820" cy="63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6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343"/>
          </a:xfrm>
        </p:spPr>
        <p:txBody>
          <a:bodyPr/>
          <a:lstStyle/>
          <a:p>
            <a:r>
              <a:rPr lang="en-US" dirty="0" smtClean="0"/>
              <a:t>HNP and ECDSA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064"/>
            <a:ext cx="8229600" cy="53072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</a:t>
            </a:r>
            <a:r>
              <a:rPr lang="en-US" dirty="0">
                <a:cs typeface="Times New Roman"/>
              </a:rPr>
              <a:t>that </a:t>
            </a:r>
            <a:endParaRPr lang="en-US" dirty="0" smtClean="0">
              <a:cs typeface="Times New Roman"/>
            </a:endParaRPr>
          </a:p>
          <a:p>
            <a:pPr marL="0" indent="0">
              <a:buNone/>
            </a:pPr>
            <a:r>
              <a:rPr lang="en-US" dirty="0" smtClean="0"/>
              <a:t>We want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In terms of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Or in terms of </a:t>
            </a:r>
            <a:r>
              <a:rPr lang="en-US" i="1" dirty="0" err="1" smtClean="0">
                <a:latin typeface="Times New Roman"/>
                <a:cs typeface="Times New Roman"/>
              </a:rPr>
              <a:t>t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and </a:t>
            </a:r>
            <a:r>
              <a:rPr lang="en-US" i="1" dirty="0" err="1" smtClean="0"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50308" y="3413125"/>
            <a:ext cx="3866816" cy="340207"/>
          </a:xfrm>
          <a:prstGeom prst="rect">
            <a:avLst/>
          </a:prstGeom>
          <a:solidFill>
            <a:srgbClr val="C0504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116043"/>
              </p:ext>
            </p:extLst>
          </p:nvPr>
        </p:nvGraphicFramePr>
        <p:xfrm>
          <a:off x="1423988" y="3332163"/>
          <a:ext cx="13827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Equation" r:id="rId3" imgW="647700" imgH="254000" progId="Equation.3">
                  <p:embed/>
                </p:oleObj>
              </mc:Choice>
              <mc:Fallback>
                <p:oleObj name="Equation" r:id="rId3" imgW="647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3988" y="3332163"/>
                        <a:ext cx="138271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67557"/>
              </p:ext>
            </p:extLst>
          </p:nvPr>
        </p:nvGraphicFramePr>
        <p:xfrm>
          <a:off x="2211388" y="4908550"/>
          <a:ext cx="59944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" name="Equation" r:id="rId5" imgW="2197100" imgH="342900" progId="Equation.3">
                  <p:embed/>
                </p:oleObj>
              </mc:Choice>
              <mc:Fallback>
                <p:oleObj name="Equation" r:id="rId5" imgW="21971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1388" y="4908550"/>
                        <a:ext cx="5994400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66294" y="365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2694" y="3690422"/>
            <a:ext cx="49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n-l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479213"/>
              </p:ext>
            </p:extLst>
          </p:nvPr>
        </p:nvGraphicFramePr>
        <p:xfrm>
          <a:off x="2132013" y="1792288"/>
          <a:ext cx="2462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" name="Equation" r:id="rId7" imgW="1016000" imgH="279400" progId="Equation.3">
                  <p:embed/>
                </p:oleObj>
              </mc:Choice>
              <mc:Fallback>
                <p:oleObj name="Equation" r:id="rId7" imgW="1016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2013" y="1792288"/>
                        <a:ext cx="246221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501808"/>
              </p:ext>
            </p:extLst>
          </p:nvPr>
        </p:nvGraphicFramePr>
        <p:xfrm>
          <a:off x="2439936" y="1228892"/>
          <a:ext cx="4385820" cy="63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Equation" r:id="rId9" imgW="1676400" imgH="241300" progId="Equation.3">
                  <p:embed/>
                </p:oleObj>
              </mc:Choice>
              <mc:Fallback>
                <p:oleObj name="Equation" r:id="rId9" imgW="167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9936" y="1228892"/>
                        <a:ext cx="4385820" cy="63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64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343"/>
          </a:xfrm>
        </p:spPr>
        <p:txBody>
          <a:bodyPr/>
          <a:lstStyle/>
          <a:p>
            <a:r>
              <a:rPr lang="en-US" dirty="0" smtClean="0"/>
              <a:t>HNP and ECDSA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064"/>
            <a:ext cx="8229600" cy="53072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</a:t>
            </a:r>
            <a:r>
              <a:rPr lang="en-US" dirty="0">
                <a:cs typeface="Times New Roman"/>
              </a:rPr>
              <a:t>that </a:t>
            </a:r>
            <a:endParaRPr lang="en-US" dirty="0" smtClean="0">
              <a:cs typeface="Times New Roman"/>
            </a:endParaRPr>
          </a:p>
          <a:p>
            <a:pPr marL="0" indent="0">
              <a:buNone/>
            </a:pPr>
            <a:r>
              <a:rPr lang="en-US" dirty="0" smtClean="0"/>
              <a:t>We want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In terms of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Or in terms of </a:t>
            </a:r>
            <a:r>
              <a:rPr lang="en-US" i="1" dirty="0" err="1" smtClean="0">
                <a:latin typeface="Times New Roman"/>
                <a:cs typeface="Times New Roman"/>
              </a:rPr>
              <a:t>t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and </a:t>
            </a:r>
            <a:r>
              <a:rPr lang="en-US" i="1" dirty="0" err="1" smtClean="0"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52080" y="3413125"/>
            <a:ext cx="3665043" cy="340207"/>
          </a:xfrm>
          <a:prstGeom prst="rect">
            <a:avLst/>
          </a:prstGeom>
          <a:solidFill>
            <a:srgbClr val="C0504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98170"/>
              </p:ext>
            </p:extLst>
          </p:nvPr>
        </p:nvGraphicFramePr>
        <p:xfrm>
          <a:off x="234950" y="3327400"/>
          <a:ext cx="35226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Equation" r:id="rId3" imgW="1651000" imgH="304800" progId="Equation.3">
                  <p:embed/>
                </p:oleObj>
              </mc:Choice>
              <mc:Fallback>
                <p:oleObj name="Equation" r:id="rId3" imgW="16510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" y="3327400"/>
                        <a:ext cx="3522663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17279"/>
              </p:ext>
            </p:extLst>
          </p:nvPr>
        </p:nvGraphicFramePr>
        <p:xfrm>
          <a:off x="1200727" y="4851645"/>
          <a:ext cx="72421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Equation" r:id="rId5" imgW="2654300" imgH="342900" progId="Equation.3">
                  <p:embed/>
                </p:oleObj>
              </mc:Choice>
              <mc:Fallback>
                <p:oleObj name="Equation" r:id="rId5" imgW="26543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0727" y="4851645"/>
                        <a:ext cx="7242175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66294" y="365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2694" y="3690422"/>
            <a:ext cx="85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n-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+1)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813840"/>
              </p:ext>
            </p:extLst>
          </p:nvPr>
        </p:nvGraphicFramePr>
        <p:xfrm>
          <a:off x="2132013" y="1792288"/>
          <a:ext cx="2462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Equation" r:id="rId7" imgW="1016000" imgH="279400" progId="Equation.3">
                  <p:embed/>
                </p:oleObj>
              </mc:Choice>
              <mc:Fallback>
                <p:oleObj name="Equation" r:id="rId7" imgW="1016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2013" y="1792288"/>
                        <a:ext cx="246221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501808"/>
              </p:ext>
            </p:extLst>
          </p:nvPr>
        </p:nvGraphicFramePr>
        <p:xfrm>
          <a:off x="2439936" y="1228892"/>
          <a:ext cx="4385820" cy="63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Equation" r:id="rId9" imgW="1676400" imgH="241300" progId="Equation.3">
                  <p:embed/>
                </p:oleObj>
              </mc:Choice>
              <mc:Fallback>
                <p:oleObj name="Equation" r:id="rId9" imgW="167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9936" y="1228892"/>
                        <a:ext cx="4385820" cy="63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45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HNP and ECDSA –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information:</a:t>
            </a: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bits for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known LSBs</a:t>
            </a:r>
          </a:p>
          <a:p>
            <a:pPr lvl="1"/>
            <a:r>
              <a:rPr lang="en-US" dirty="0" smtClean="0"/>
              <a:t>Between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-1 </a:t>
            </a:r>
            <a:r>
              <a:rPr lang="en-US" dirty="0" smtClean="0"/>
              <a:t>and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bits for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known MSBs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/2 </a:t>
            </a:r>
            <a:r>
              <a:rPr lang="en-US" dirty="0" smtClean="0"/>
              <a:t>bits for arbitrary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consecutive bits</a:t>
            </a:r>
          </a:p>
          <a:p>
            <a:endParaRPr lang="en-US" dirty="0"/>
          </a:p>
          <a:p>
            <a:r>
              <a:rPr lang="en-US" dirty="0" smtClean="0"/>
              <a:t>Liu </a:t>
            </a:r>
            <a:r>
              <a:rPr lang="en-US" dirty="0"/>
              <a:t>and Nguyen 2013 – 160 bit key, 100 signatures, 2 known bits</a:t>
            </a:r>
          </a:p>
          <a:p>
            <a:pPr lvl="1"/>
            <a:r>
              <a:rPr lang="en-US" dirty="0" smtClean="0"/>
              <a:t>Expected 200 observed signatures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2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2836" y="2560142"/>
            <a:ext cx="783379" cy="65523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X86 Cache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70994" y="1785503"/>
            <a:ext cx="5050268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emory is slower than the processor</a:t>
            </a:r>
          </a:p>
          <a:p>
            <a:r>
              <a:rPr lang="en-US" dirty="0" smtClean="0"/>
              <a:t>The cache </a:t>
            </a:r>
            <a:r>
              <a:rPr lang="en-US" dirty="0" err="1" smtClean="0"/>
              <a:t>utilises</a:t>
            </a:r>
            <a:r>
              <a:rPr lang="en-US" dirty="0" smtClean="0"/>
              <a:t> locality to bridge the gap</a:t>
            </a:r>
          </a:p>
          <a:p>
            <a:pPr lvl="1"/>
            <a:r>
              <a:rPr lang="en-US" dirty="0" smtClean="0"/>
              <a:t>Divides memory into </a:t>
            </a:r>
            <a:r>
              <a:rPr lang="en-US" i="1" dirty="0" smtClean="0"/>
              <a:t>lines</a:t>
            </a:r>
            <a:endParaRPr lang="en-US" dirty="0" smtClean="0"/>
          </a:p>
          <a:p>
            <a:pPr lvl="1"/>
            <a:r>
              <a:rPr lang="en-US" dirty="0" smtClean="0"/>
              <a:t>Stores recently used lines</a:t>
            </a:r>
          </a:p>
          <a:p>
            <a:r>
              <a:rPr lang="en-US" dirty="0"/>
              <a:t>S</a:t>
            </a:r>
            <a:r>
              <a:rPr lang="en-US" dirty="0" smtClean="0"/>
              <a:t>hared caches improve performance for multi-core processors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3852" y="2094492"/>
            <a:ext cx="11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1264" y="6160548"/>
            <a:ext cx="98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77928" y="5822798"/>
            <a:ext cx="3634631" cy="28371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00304" y="5822798"/>
            <a:ext cx="243209" cy="28371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00304" y="5827550"/>
            <a:ext cx="243209" cy="28371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00304" y="5822798"/>
            <a:ext cx="243209" cy="28371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43513" y="3667887"/>
            <a:ext cx="2002559" cy="28371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00304" y="5822798"/>
            <a:ext cx="243209" cy="28371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53006" y="3667887"/>
            <a:ext cx="243209" cy="28371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53006" y="3667887"/>
            <a:ext cx="243209" cy="28371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27434" y="3951597"/>
            <a:ext cx="75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70473" y="2558697"/>
            <a:ext cx="783379" cy="65523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955198" y="2537325"/>
            <a:ext cx="783379" cy="65523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970381" y="2445259"/>
            <a:ext cx="2919907" cy="187567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153006" y="3678432"/>
            <a:ext cx="243209" cy="28371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53006" y="3678432"/>
            <a:ext cx="243209" cy="28371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9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8357E-7 -2.87237E-7 L 0.10837 -0.44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9" y="-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8357E-7 0.00023 L 0.10855 -0.448 " pathEditMode="relative" ptsTypes="A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387E-6 -3.4845E-6 L 0.09068 -0.3160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4" y="-15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185 L 0.01285 -0.13443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-66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185 L 0.01285 -0.1344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-66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6181 -0.13263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10052 -0.13888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" grpId="0" animBg="1"/>
      <p:bldP spid="6" grpId="1" animBg="1"/>
      <p:bldP spid="11" grpId="0" animBg="1"/>
      <p:bldP spid="11" grpId="1" animBg="1"/>
      <p:bldP spid="14" grpId="0" animBg="1"/>
      <p:bldP spid="15" grpId="0" animBg="1"/>
      <p:bldP spid="15" grpId="2" animBg="1"/>
      <p:bldP spid="16" grpId="0" animBg="1"/>
      <p:bldP spid="16" grpId="1" animBg="1"/>
      <p:bldP spid="16" grpId="2" animBg="1"/>
      <p:bldP spid="20" grpId="0" animBg="1"/>
      <p:bldP spid="20" grpId="1" animBg="1"/>
      <p:bldP spid="20" grpId="2" animBg="1"/>
      <p:bldP spid="21" grpId="0"/>
      <p:bldP spid="22" grpId="0" animBg="1"/>
      <p:bldP spid="23" grpId="0" animBg="1"/>
      <p:bldP spid="25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2836" y="2560142"/>
            <a:ext cx="783379" cy="65523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Consistency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70994" y="1785503"/>
            <a:ext cx="5050268" cy="4525963"/>
          </a:xfrm>
        </p:spPr>
        <p:txBody>
          <a:bodyPr/>
          <a:lstStyle/>
          <a:p>
            <a:r>
              <a:rPr lang="en-US" dirty="0" smtClean="0"/>
              <a:t>Memory and cache can be in inconsistent states</a:t>
            </a:r>
          </a:p>
          <a:p>
            <a:pPr lvl="1"/>
            <a:r>
              <a:rPr lang="en-US" dirty="0" smtClean="0"/>
              <a:t>Rare, but possible</a:t>
            </a:r>
          </a:p>
          <a:p>
            <a:r>
              <a:rPr lang="en-US" dirty="0" smtClean="0"/>
              <a:t>Solution: Flushing the cache contents</a:t>
            </a:r>
          </a:p>
          <a:p>
            <a:pPr lvl="1"/>
            <a:r>
              <a:rPr lang="en-US" dirty="0" smtClean="0"/>
              <a:t>Ensures that the next load is served from the memory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3852" y="2094492"/>
            <a:ext cx="11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1264" y="6160548"/>
            <a:ext cx="98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77928" y="5822798"/>
            <a:ext cx="3634631" cy="28371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00304" y="5822798"/>
            <a:ext cx="243209" cy="28371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43513" y="3667887"/>
            <a:ext cx="2002559" cy="28371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53006" y="3667887"/>
            <a:ext cx="243209" cy="28371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27434" y="3951597"/>
            <a:ext cx="75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70473" y="2558697"/>
            <a:ext cx="783379" cy="65523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955198" y="2560142"/>
            <a:ext cx="783379" cy="65523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970381" y="2445259"/>
            <a:ext cx="2919907" cy="187567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53006" y="3677204"/>
            <a:ext cx="243209" cy="28371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lu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65" y="2560142"/>
            <a:ext cx="718511" cy="71645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300304" y="5822798"/>
            <a:ext cx="243209" cy="28371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53006" y="3667887"/>
            <a:ext cx="243209" cy="28371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9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28 -0.12314 " pathEditMode="relative" ptsTypes="AA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0.01527 0.1233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8 -0.31343 " pathEditMode="relative" ptsTypes="AA">
                                      <p:cBhvr>
                                        <p:cTn id="4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01059 -0.11643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 animBg="1"/>
      <p:bldP spid="24" grpId="0" animBg="1"/>
      <p:bldP spid="24" grpId="1" animBg="1"/>
      <p:bldP spid="24" grpId="2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err="1" smtClean="0"/>
              <a:t>Flush+Reload</a:t>
            </a:r>
            <a:r>
              <a:rPr lang="en-US" cap="small" dirty="0" smtClean="0"/>
              <a:t> </a:t>
            </a:r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281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Exploits cache </a:t>
            </a:r>
            <a:r>
              <a:rPr lang="en-US" dirty="0" err="1" smtClean="0"/>
              <a:t>behaviour</a:t>
            </a:r>
            <a:r>
              <a:rPr lang="en-US" dirty="0" smtClean="0"/>
              <a:t> to leak information on victim access to shared memory.</a:t>
            </a:r>
          </a:p>
          <a:p>
            <a:pPr lvl="1"/>
            <a:r>
              <a:rPr lang="en-US" dirty="0" smtClean="0"/>
              <a:t>Shared </a:t>
            </a:r>
            <a:r>
              <a:rPr lang="en-US" dirty="0"/>
              <a:t>text segments</a:t>
            </a:r>
          </a:p>
          <a:p>
            <a:pPr lvl="1"/>
            <a:r>
              <a:rPr lang="en-US" dirty="0"/>
              <a:t>Shared libraries</a:t>
            </a:r>
          </a:p>
          <a:p>
            <a:pPr lvl="1"/>
            <a:r>
              <a:rPr lang="en-US" dirty="0"/>
              <a:t>Memory de-</a:t>
            </a:r>
            <a:r>
              <a:rPr lang="en-US" dirty="0" smtClean="0"/>
              <a:t>duplication</a:t>
            </a:r>
          </a:p>
          <a:p>
            <a:r>
              <a:rPr lang="en-US" dirty="0" smtClean="0"/>
              <a:t>Spy monitors victim’s access to shared code</a:t>
            </a:r>
          </a:p>
          <a:p>
            <a:pPr lvl="1"/>
            <a:r>
              <a:rPr lang="en-US" dirty="0" smtClean="0"/>
              <a:t>Spy can determine what victim does</a:t>
            </a:r>
          </a:p>
          <a:p>
            <a:pPr lvl="1"/>
            <a:r>
              <a:rPr lang="en-US" dirty="0" smtClean="0"/>
              <a:t>Spy can infer the data the victim operates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5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29457" y="2068894"/>
            <a:ext cx="1078555" cy="105831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err="1" smtClean="0"/>
              <a:t>Flush+Reload</a:t>
            </a:r>
            <a:endParaRPr lang="en-US" cap="small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70994" y="1492231"/>
            <a:ext cx="5206934" cy="4918732"/>
          </a:xfrm>
        </p:spPr>
        <p:txBody>
          <a:bodyPr>
            <a:normAutofit/>
          </a:bodyPr>
          <a:lstStyle/>
          <a:p>
            <a:r>
              <a:rPr lang="en-US" sz="3600" b="1" cap="small" dirty="0" smtClean="0">
                <a:solidFill>
                  <a:schemeClr val="accent3">
                    <a:lumMod val="75000"/>
                  </a:schemeClr>
                </a:solidFill>
              </a:rPr>
              <a:t>Flush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memory line</a:t>
            </a:r>
          </a:p>
          <a:p>
            <a:r>
              <a:rPr lang="en-US" sz="3600" dirty="0" smtClean="0"/>
              <a:t>Wait a bit</a:t>
            </a:r>
          </a:p>
          <a:p>
            <a:r>
              <a:rPr lang="en-US" sz="3600" dirty="0" smtClean="0"/>
              <a:t>Measure time to </a:t>
            </a:r>
            <a:r>
              <a:rPr lang="en-US" sz="3600" b="1" cap="small" dirty="0">
                <a:solidFill>
                  <a:srgbClr val="77933C"/>
                </a:solidFill>
              </a:rPr>
              <a:t>R</a:t>
            </a:r>
            <a:r>
              <a:rPr lang="en-US" sz="3600" b="1" cap="small" dirty="0" smtClean="0">
                <a:solidFill>
                  <a:srgbClr val="77933C"/>
                </a:solidFill>
              </a:rPr>
              <a:t>eload </a:t>
            </a:r>
            <a:r>
              <a:rPr lang="en-US" sz="3600" dirty="0" smtClean="0"/>
              <a:t>line</a:t>
            </a:r>
          </a:p>
          <a:p>
            <a:pPr lvl="1"/>
            <a:r>
              <a:rPr lang="en-US" sz="3200" dirty="0"/>
              <a:t>slow-&gt; no access</a:t>
            </a:r>
          </a:p>
          <a:p>
            <a:pPr lvl="1"/>
            <a:r>
              <a:rPr lang="en-US" sz="3200" dirty="0" smtClean="0"/>
              <a:t>fast-&gt; access</a:t>
            </a:r>
          </a:p>
          <a:p>
            <a:r>
              <a:rPr lang="en-US" sz="3600" dirty="0" smtClean="0"/>
              <a:t>Repeat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8851" y="1334572"/>
            <a:ext cx="11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1264" y="6160548"/>
            <a:ext cx="98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77928" y="5822798"/>
            <a:ext cx="3634631" cy="28371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00304" y="5822798"/>
            <a:ext cx="243209" cy="28371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43513" y="3667887"/>
            <a:ext cx="2002559" cy="28371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27434" y="3951597"/>
            <a:ext cx="75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89222" y="2068894"/>
            <a:ext cx="1078555" cy="105831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970381" y="1785503"/>
            <a:ext cx="2919907" cy="253542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00304" y="5822798"/>
            <a:ext cx="243209" cy="28371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p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305" b="33748"/>
          <a:stretch/>
        </p:blipFill>
        <p:spPr>
          <a:xfrm>
            <a:off x="7827871" y="2068894"/>
            <a:ext cx="781979" cy="1058318"/>
          </a:xfrm>
          <a:prstGeom prst="rect">
            <a:avLst/>
          </a:prstGeom>
        </p:spPr>
      </p:pic>
      <p:pic>
        <p:nvPicPr>
          <p:cNvPr id="12" name="Picture 11" descr="out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57" y="2130179"/>
            <a:ext cx="1038070" cy="94322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300304" y="5833343"/>
            <a:ext cx="243209" cy="28371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52515" y="3667887"/>
            <a:ext cx="243209" cy="28371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lus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22" y="2572733"/>
            <a:ext cx="718511" cy="716458"/>
          </a:xfrm>
          <a:prstGeom prst="rect">
            <a:avLst/>
          </a:prstGeom>
        </p:spPr>
      </p:pic>
      <p:pic>
        <p:nvPicPr>
          <p:cNvPr id="15" name="Picture 14" descr="thumb4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84" y="2505199"/>
            <a:ext cx="1162688" cy="1162688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1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842 0.128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393 -0.31481 " pathEditMode="relative" ptsTypes="AA">
                                      <p:cBhvr>
                                        <p:cTn id="2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437 -0.12917 " pathEditMode="relative" ptsTypes="AA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L -0.0842 0.12825 " pathEditMode="relative" ptsTypes="AA">
                                      <p:cBhvr>
                                        <p:cTn id="4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3 L 0.09375 -0.31574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705 -0.1426 " pathEditMode="relative" ptsTypes="AA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42 -0.12825 " pathEditMode="relative" ptsTypes="AA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animBg="1"/>
      <p:bldP spid="22" grpId="1" uiExpand="1" animBg="1"/>
      <p:bldP spid="22" grpId="2" animBg="1"/>
      <p:bldP spid="22" grpId="3" animBg="1"/>
      <p:bldP spid="22" grpId="4" animBg="1"/>
      <p:bldP spid="29" grpId="0" uiExpand="1" animBg="1"/>
      <p:bldP spid="29" grpId="1" animBg="1"/>
      <p:bldP spid="29" grpId="2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OpenSSL</a:t>
            </a:r>
            <a:r>
              <a:rPr lang="en-US" dirty="0" smtClean="0"/>
              <a:t> AES (</a:t>
            </a:r>
            <a:r>
              <a:rPr lang="en-US" dirty="0" err="1" smtClean="0"/>
              <a:t>Gullasch</a:t>
            </a:r>
            <a:r>
              <a:rPr lang="en-US" dirty="0" smtClean="0"/>
              <a:t> et al. 2011)</a:t>
            </a:r>
          </a:p>
          <a:p>
            <a:r>
              <a:rPr lang="en-US" dirty="0" err="1" smtClean="0"/>
              <a:t>GnuPG</a:t>
            </a:r>
            <a:r>
              <a:rPr lang="en-US" dirty="0" smtClean="0"/>
              <a:t> RSA (CVE 2013-4242) [Yarom &amp; Falkner 2014]</a:t>
            </a:r>
          </a:p>
          <a:p>
            <a:r>
              <a:rPr lang="en-US" dirty="0" err="1"/>
              <a:t>OpenSSL</a:t>
            </a:r>
            <a:r>
              <a:rPr lang="en-US" dirty="0"/>
              <a:t> ECDSA over  binary fields (CVE 2014-0076) [Yarom &amp; </a:t>
            </a:r>
            <a:r>
              <a:rPr lang="en-US" dirty="0" err="1"/>
              <a:t>Benger</a:t>
            </a:r>
            <a:r>
              <a:rPr lang="en-US" dirty="0"/>
              <a:t> 2014]</a:t>
            </a:r>
          </a:p>
          <a:p>
            <a:r>
              <a:rPr lang="en-US" dirty="0" err="1"/>
              <a:t>OpenSSL</a:t>
            </a:r>
            <a:r>
              <a:rPr lang="en-US" dirty="0"/>
              <a:t> ECDSA over prime fields – this work.</a:t>
            </a:r>
          </a:p>
          <a:p>
            <a:r>
              <a:rPr lang="en-US" dirty="0" err="1" smtClean="0"/>
              <a:t>OpenSSL</a:t>
            </a:r>
            <a:r>
              <a:rPr lang="en-US" dirty="0" smtClean="0"/>
              <a:t> AES (cross-VM) [</a:t>
            </a:r>
            <a:r>
              <a:rPr lang="en-US" dirty="0" err="1" smtClean="0"/>
              <a:t>Irazoqui</a:t>
            </a:r>
            <a:r>
              <a:rPr lang="en-US" dirty="0" smtClean="0"/>
              <a:t> et al. 2014]</a:t>
            </a:r>
          </a:p>
          <a:p>
            <a:r>
              <a:rPr lang="en-US" dirty="0" err="1" smtClean="0"/>
              <a:t>PaaS</a:t>
            </a:r>
            <a:r>
              <a:rPr lang="en-US" dirty="0" smtClean="0"/>
              <a:t> clouds [Zhang et al. 2014]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4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2"/>
            <a:r>
              <a:rPr lang="en-US" dirty="0" smtClean="0"/>
              <a:t>ECDSA</a:t>
            </a:r>
          </a:p>
          <a:p>
            <a:pPr lvl="2"/>
            <a:r>
              <a:rPr lang="en-US" dirty="0" err="1" smtClean="0"/>
              <a:t>wNAF</a:t>
            </a:r>
            <a:r>
              <a:rPr lang="en-US" dirty="0" smtClean="0"/>
              <a:t> scalar multiplication</a:t>
            </a:r>
          </a:p>
          <a:p>
            <a:pPr lvl="2"/>
            <a:r>
              <a:rPr lang="en-US" dirty="0" smtClean="0"/>
              <a:t>Hidden Number Problem</a:t>
            </a:r>
          </a:p>
          <a:p>
            <a:r>
              <a:rPr lang="en-US" dirty="0" smtClean="0"/>
              <a:t>The </a:t>
            </a:r>
            <a:r>
              <a:rPr lang="en-US" cap="small" dirty="0" err="1" smtClean="0"/>
              <a:t>Flush+Reload</a:t>
            </a:r>
            <a:r>
              <a:rPr lang="en-US" cap="small" dirty="0"/>
              <a:t> </a:t>
            </a:r>
            <a:r>
              <a:rPr lang="en-US" dirty="0" smtClean="0"/>
              <a:t>Technique</a:t>
            </a:r>
          </a:p>
          <a:p>
            <a:r>
              <a:rPr lang="en-US" dirty="0" smtClean="0"/>
              <a:t>Attacking </a:t>
            </a:r>
            <a:r>
              <a:rPr lang="en-US" dirty="0" err="1" smtClean="0"/>
              <a:t>OpenSSL</a:t>
            </a:r>
            <a:r>
              <a:rPr lang="en-US" dirty="0" smtClean="0"/>
              <a:t> ECDSA</a:t>
            </a:r>
          </a:p>
          <a:p>
            <a:pPr lvl="1"/>
            <a:r>
              <a:rPr lang="en-US" dirty="0" smtClean="0"/>
              <a:t>Improved lattice technique</a:t>
            </a:r>
          </a:p>
          <a:p>
            <a:pPr lvl="1"/>
            <a:r>
              <a:rPr lang="en-US" dirty="0" smtClean="0"/>
              <a:t>Using information from the double and add 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9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</a:t>
            </a:r>
            <a:r>
              <a:rPr lang="en-US" dirty="0" err="1" smtClean="0"/>
              <a:t>OpenSSL</a:t>
            </a:r>
            <a:r>
              <a:rPr lang="en-US" dirty="0" smtClean="0"/>
              <a:t> </a:t>
            </a:r>
            <a:r>
              <a:rPr lang="en-US" dirty="0" err="1" smtClean="0"/>
              <a:t>wNAF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Achieve sharing </a:t>
            </a:r>
            <a:r>
              <a:rPr lang="en-US" dirty="0" smtClean="0"/>
              <a:t>with the </a:t>
            </a:r>
            <a:r>
              <a:rPr lang="en-US" dirty="0"/>
              <a:t>victim code</a:t>
            </a:r>
          </a:p>
          <a:p>
            <a:r>
              <a:rPr lang="en-US" dirty="0" smtClean="0"/>
              <a:t>Use </a:t>
            </a:r>
            <a:r>
              <a:rPr lang="en-US" cap="small" dirty="0" err="1"/>
              <a:t>Flush+Reload</a:t>
            </a:r>
            <a:r>
              <a:rPr lang="en-US" cap="small" dirty="0"/>
              <a:t> </a:t>
            </a:r>
            <a:r>
              <a:rPr lang="en-US" dirty="0"/>
              <a:t>to recover the </a:t>
            </a:r>
            <a:r>
              <a:rPr lang="en-US" dirty="0" smtClean="0"/>
              <a:t>double and add chain of </a:t>
            </a:r>
            <a:r>
              <a:rPr lang="en-US" dirty="0"/>
              <a:t>the </a:t>
            </a:r>
            <a:r>
              <a:rPr lang="en-US" dirty="0" err="1" smtClean="0"/>
              <a:t>wNAF</a:t>
            </a:r>
            <a:r>
              <a:rPr lang="en-US" dirty="0" smtClean="0"/>
              <a:t> calculation</a:t>
            </a:r>
            <a:endParaRPr lang="en-US" dirty="0"/>
          </a:p>
          <a:p>
            <a:r>
              <a:rPr lang="en-US" dirty="0"/>
              <a:t>Divide time into slots of </a:t>
            </a:r>
            <a:r>
              <a:rPr lang="en-US" dirty="0" smtClean="0"/>
              <a:t>1200 cycles (about 0.4</a:t>
            </a:r>
            <a:r>
              <a:rPr lang="en-US" i="1" dirty="0" smtClean="0"/>
              <a:t>μ</a:t>
            </a:r>
            <a:r>
              <a:rPr lang="en-US" dirty="0" smtClean="0"/>
              <a:t>s)</a:t>
            </a:r>
            <a:endParaRPr lang="en-US" dirty="0"/>
          </a:p>
          <a:p>
            <a:r>
              <a:rPr lang="en-US" dirty="0"/>
              <a:t>In each slot, probe a memory line in the code of </a:t>
            </a:r>
            <a:r>
              <a:rPr lang="en-US" dirty="0" smtClean="0"/>
              <a:t>the Double and Add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 - Speculative Execution</a:t>
            </a:r>
            <a:endParaRPr lang="en-US" dirty="0"/>
          </a:p>
        </p:txBody>
      </p:sp>
      <p:pic>
        <p:nvPicPr>
          <p:cNvPr id="5" name="Content Placeholder 4" descr="ECC-dbl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" r="-995"/>
          <a:stretch/>
        </p:blipFill>
        <p:spPr>
          <a:xfrm>
            <a:off x="4753810" y="1342402"/>
            <a:ext cx="3598780" cy="5013948"/>
          </a:xfrm>
          <a:solidFill>
            <a:schemeClr val="bg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526" y="5196444"/>
            <a:ext cx="30125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Solution:</a:t>
            </a:r>
          </a:p>
          <a:p>
            <a:r>
              <a:rPr lang="en-US" sz="3200" dirty="0" smtClean="0"/>
              <a:t>Place probe here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50632" y="5735053"/>
            <a:ext cx="1042736" cy="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5472" y="1342402"/>
            <a:ext cx="3368844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dirty="0">
                <a:latin typeface="Times New Roman"/>
                <a:cs typeface="Times New Roman"/>
              </a:rPr>
              <a:t>=0</a:t>
            </a:r>
          </a:p>
          <a:p>
            <a:r>
              <a:rPr lang="en-US" sz="2800" b="1" dirty="0">
                <a:latin typeface="Times New Roman"/>
                <a:cs typeface="Times New Roman"/>
              </a:rPr>
              <a:t>for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i</a:t>
            </a:r>
            <a:r>
              <a:rPr lang="en-US" sz="2800" i="1" dirty="0">
                <a:latin typeface="Times New Roman"/>
                <a:cs typeface="Times New Roman"/>
              </a:rPr>
              <a:t>=n</a:t>
            </a:r>
            <a:r>
              <a:rPr lang="en-US" sz="2800" dirty="0">
                <a:latin typeface="Times New Roman"/>
                <a:cs typeface="Times New Roman"/>
              </a:rPr>
              <a:t>-1 </a:t>
            </a:r>
            <a:r>
              <a:rPr lang="en-US" sz="2800" b="1" dirty="0" err="1">
                <a:latin typeface="Times New Roman"/>
                <a:cs typeface="Times New Roman"/>
              </a:rPr>
              <a:t>downto</a:t>
            </a:r>
            <a:r>
              <a:rPr lang="en-US" sz="2800" dirty="0">
                <a:latin typeface="Times New Roman"/>
                <a:cs typeface="Times New Roman"/>
              </a:rPr>
              <a:t> 0</a:t>
            </a:r>
          </a:p>
          <a:p>
            <a:r>
              <a:rPr lang="en-US" sz="2800" dirty="0">
                <a:latin typeface="Times New Roman"/>
                <a:cs typeface="Times New Roman"/>
              </a:rPr>
              <a:t>  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dirty="0">
                <a:latin typeface="Times New Roman"/>
                <a:cs typeface="Times New Roman"/>
              </a:rPr>
              <a:t> = Double(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</a:p>
          <a:p>
            <a:r>
              <a:rPr lang="en-US" sz="2800" dirty="0">
                <a:latin typeface="Times New Roman"/>
                <a:cs typeface="Times New Roman"/>
              </a:rPr>
              <a:t>  </a:t>
            </a:r>
            <a:r>
              <a:rPr lang="en-US" sz="2800" b="1" dirty="0">
                <a:latin typeface="Times New Roman"/>
                <a:cs typeface="Times New Roman"/>
              </a:rPr>
              <a:t>if</a:t>
            </a:r>
            <a:r>
              <a:rPr lang="en-US" sz="2800" dirty="0">
                <a:latin typeface="Times New Roman"/>
                <a:cs typeface="Times New Roman"/>
              </a:rPr>
              <a:t> (</a:t>
            </a:r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i="1" baseline="-25000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≠0) </a:t>
            </a:r>
            <a:r>
              <a:rPr lang="en-US" sz="2800" b="1" dirty="0">
                <a:latin typeface="Times New Roman"/>
                <a:cs typeface="Times New Roman"/>
              </a:rPr>
              <a:t>then</a:t>
            </a:r>
          </a:p>
          <a:p>
            <a:r>
              <a:rPr lang="en-US" sz="2800" dirty="0">
                <a:latin typeface="Times New Roman"/>
                <a:cs typeface="Times New Roman"/>
              </a:rPr>
              <a:t>    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dirty="0">
                <a:latin typeface="Times New Roman"/>
                <a:cs typeface="Times New Roman"/>
              </a:rPr>
              <a:t> = Add(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dirty="0">
                <a:latin typeface="Times New Roman"/>
                <a:cs typeface="Times New Roman"/>
              </a:rPr>
              <a:t>, [</a:t>
            </a:r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i="1" baseline="-25000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]</a:t>
            </a:r>
            <a:r>
              <a:rPr lang="en-US" sz="2800" i="1" dirty="0">
                <a:latin typeface="Times New Roman"/>
                <a:cs typeface="Times New Roman"/>
              </a:rPr>
              <a:t>G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</a:p>
          <a:p>
            <a:r>
              <a:rPr lang="en-US" sz="2800" dirty="0">
                <a:latin typeface="Times New Roman"/>
                <a:cs typeface="Times New Roman"/>
              </a:rPr>
              <a:t>  </a:t>
            </a:r>
            <a:r>
              <a:rPr lang="en-US" sz="2800" b="1" dirty="0">
                <a:latin typeface="Times New Roman"/>
                <a:cs typeface="Times New Roman"/>
              </a:rPr>
              <a:t>end</a:t>
            </a:r>
          </a:p>
          <a:p>
            <a:r>
              <a:rPr lang="en-US" sz="2800" b="1" dirty="0">
                <a:latin typeface="Times New Roman"/>
                <a:cs typeface="Times New Roman"/>
              </a:rPr>
              <a:t>end</a:t>
            </a:r>
          </a:p>
          <a:p>
            <a:r>
              <a:rPr lang="en-US" sz="2800" b="1" dirty="0">
                <a:latin typeface="Times New Roman"/>
                <a:cs typeface="Times New Roman"/>
              </a:rPr>
              <a:t>return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7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941"/>
          </a:xfrm>
        </p:spPr>
        <p:txBody>
          <a:bodyPr/>
          <a:lstStyle/>
          <a:p>
            <a:r>
              <a:rPr lang="en-US" dirty="0" smtClean="0"/>
              <a:t>Problem II - Overlap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22</a:t>
            </a:fld>
            <a:endParaRPr lang="en-US"/>
          </a:p>
        </p:txBody>
      </p:sp>
      <p:pic>
        <p:nvPicPr>
          <p:cNvPr id="11" name="Content Placeholder 10" descr="f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3" r="-12873"/>
          <a:stretch>
            <a:fillRect/>
          </a:stretch>
        </p:blipFill>
        <p:spPr>
          <a:xfrm>
            <a:off x="-290117" y="1256632"/>
            <a:ext cx="9601629" cy="5280526"/>
          </a:xfrm>
        </p:spPr>
      </p:pic>
      <p:sp useBgFill="1">
        <p:nvSpPr>
          <p:cNvPr id="12" name="Rectangle 11"/>
          <p:cNvSpPr/>
          <p:nvPr/>
        </p:nvSpPr>
        <p:spPr>
          <a:xfrm>
            <a:off x="457200" y="3422316"/>
            <a:ext cx="8229600" cy="124326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/>
          <p:cNvSpPr/>
          <p:nvPr/>
        </p:nvSpPr>
        <p:spPr>
          <a:xfrm>
            <a:off x="457200" y="4772526"/>
            <a:ext cx="8325853" cy="110957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9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941"/>
          </a:xfrm>
        </p:spPr>
        <p:txBody>
          <a:bodyPr/>
          <a:lstStyle/>
          <a:p>
            <a:r>
              <a:rPr lang="en-US" dirty="0" smtClean="0"/>
              <a:t>Problem II - Overlap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23</a:t>
            </a:fld>
            <a:endParaRPr lang="en-US"/>
          </a:p>
        </p:txBody>
      </p:sp>
      <p:pic>
        <p:nvPicPr>
          <p:cNvPr id="11" name="Content Placeholder 10" descr="f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3" r="-12873"/>
          <a:stretch>
            <a:fillRect/>
          </a:stretch>
        </p:blipFill>
        <p:spPr>
          <a:xfrm>
            <a:off x="-290117" y="1256632"/>
            <a:ext cx="9601629" cy="5280526"/>
          </a:xfrm>
        </p:spPr>
      </p:pic>
      <p:grpSp>
        <p:nvGrpSpPr>
          <p:cNvPr id="7" name="Group 6"/>
          <p:cNvGrpSpPr/>
          <p:nvPr/>
        </p:nvGrpSpPr>
        <p:grpSpPr>
          <a:xfrm>
            <a:off x="147053" y="1029369"/>
            <a:ext cx="7136063" cy="3649580"/>
            <a:chOff x="457200" y="1109579"/>
            <a:chExt cx="7136063" cy="3649580"/>
          </a:xfrm>
        </p:grpSpPr>
        <p:sp>
          <p:nvSpPr>
            <p:cNvPr id="3" name="Rounded Rectangle 2"/>
            <p:cNvSpPr/>
            <p:nvPr/>
          </p:nvSpPr>
          <p:spPr>
            <a:xfrm>
              <a:off x="457200" y="1109579"/>
              <a:ext cx="7136063" cy="3649580"/>
            </a:xfrm>
            <a:prstGeom prst="roundRect">
              <a:avLst/>
            </a:prstGeom>
            <a:solidFill>
              <a:schemeClr val="bg1">
                <a:alpha val="91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1411" y="1464636"/>
              <a:ext cx="56013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if </a:t>
              </a:r>
              <a:r>
                <a:rPr lang="en-US" sz="2000" dirty="0"/>
                <a:t>(!</a:t>
              </a:r>
              <a:r>
                <a:rPr lang="en-US" sz="2000" dirty="0" err="1"/>
                <a:t>BN_mod_sub_quick</a:t>
              </a:r>
              <a:r>
                <a:rPr lang="en-US" sz="2000" dirty="0"/>
                <a:t>(n0, n2, &amp;r-&gt;X, p)) </a:t>
              </a:r>
              <a:r>
                <a:rPr lang="en-US" sz="2000" dirty="0" err="1"/>
                <a:t>goto</a:t>
              </a:r>
              <a:r>
                <a:rPr lang="en-US" sz="2000" dirty="0"/>
                <a:t> err;</a:t>
              </a:r>
            </a:p>
            <a:p>
              <a:r>
                <a:rPr lang="en-US" sz="2000" dirty="0" smtClean="0"/>
                <a:t>if </a:t>
              </a:r>
              <a:r>
                <a:rPr lang="en-US" sz="2000" dirty="0"/>
                <a:t>(</a:t>
              </a:r>
              <a:r>
                <a:rPr lang="en-US" sz="2000" b="1" dirty="0">
                  <a:solidFill>
                    <a:srgbClr val="FF0000"/>
                  </a:solidFill>
                </a:rPr>
                <a:t>!</a:t>
              </a:r>
              <a:r>
                <a:rPr lang="en-US" sz="2000" b="1" dirty="0" err="1">
                  <a:solidFill>
                    <a:srgbClr val="FF0000"/>
                  </a:solidFill>
                </a:rPr>
                <a:t>field_mul</a:t>
              </a:r>
              <a:r>
                <a:rPr lang="en-US" sz="2000" b="1" dirty="0">
                  <a:solidFill>
                    <a:srgbClr val="FF0000"/>
                  </a:solidFill>
                </a:rPr>
                <a:t>(group, n0, n1, n0, </a:t>
              </a:r>
              <a:r>
                <a:rPr lang="en-US" sz="2000" b="1" dirty="0" err="1">
                  <a:solidFill>
                    <a:srgbClr val="FF0000"/>
                  </a:solidFill>
                </a:rPr>
                <a:t>ctx</a:t>
              </a:r>
              <a:r>
                <a:rPr lang="en-US" sz="2000" b="1" dirty="0">
                  <a:solidFill>
                    <a:srgbClr val="FF0000"/>
                  </a:solidFill>
                </a:rPr>
                <a:t>)</a:t>
              </a:r>
              <a:r>
                <a:rPr lang="en-US" sz="2000" dirty="0"/>
                <a:t>) </a:t>
              </a:r>
              <a:r>
                <a:rPr lang="en-US" sz="2000" dirty="0" err="1"/>
                <a:t>goto</a:t>
              </a:r>
              <a:r>
                <a:rPr lang="en-US" sz="2000" dirty="0"/>
                <a:t> err;</a:t>
              </a:r>
            </a:p>
            <a:p>
              <a:r>
                <a:rPr lang="en-US" sz="2000" dirty="0" smtClean="0"/>
                <a:t>if </a:t>
              </a:r>
              <a:r>
                <a:rPr lang="en-US" sz="2000" dirty="0"/>
                <a:t>(!</a:t>
              </a:r>
              <a:r>
                <a:rPr lang="en-US" sz="2000" dirty="0" err="1"/>
                <a:t>BN_mod_sub_quick</a:t>
              </a:r>
              <a:r>
                <a:rPr lang="en-US" sz="2000" dirty="0"/>
                <a:t>(&amp;r-&gt;Y, n0, n3, p)) </a:t>
              </a:r>
              <a:r>
                <a:rPr lang="en-US" sz="2000" dirty="0" err="1"/>
                <a:t>goto</a:t>
              </a:r>
              <a:r>
                <a:rPr lang="en-US" sz="2000" dirty="0"/>
                <a:t> err</a:t>
              </a:r>
              <a:r>
                <a:rPr lang="en-US" sz="2000" dirty="0" smtClean="0"/>
                <a:t>;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10306" y="2620887"/>
              <a:ext cx="415758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0x59d62a:	mov    0x8(%rsp),%rcx</a:t>
              </a:r>
            </a:p>
            <a:p>
              <a:r>
                <a:rPr lang="sk-SK" dirty="0" smtClean="0"/>
                <a:t>0x59d62f:</a:t>
              </a:r>
              <a:r>
                <a:rPr lang="sk-SK" dirty="0"/>
                <a:t>	mov    %rbx,%r8</a:t>
              </a:r>
            </a:p>
            <a:p>
              <a:r>
                <a:rPr lang="sk-SK" dirty="0" smtClean="0"/>
                <a:t>0x59d632:</a:t>
              </a:r>
              <a:r>
                <a:rPr lang="sk-SK" dirty="0"/>
                <a:t>	mov    0x18(%rsp),%rdx</a:t>
              </a:r>
            </a:p>
            <a:p>
              <a:r>
                <a:rPr lang="sk-SK" dirty="0" smtClean="0"/>
                <a:t>0x59d637:</a:t>
              </a:r>
              <a:r>
                <a:rPr lang="sk-SK" dirty="0"/>
                <a:t>	mov    %rbp,%rdi</a:t>
              </a:r>
            </a:p>
            <a:p>
              <a:r>
                <a:rPr lang="sk-SK" dirty="0" smtClean="0"/>
                <a:t>0x59d63a:</a:t>
              </a:r>
              <a:r>
                <a:rPr lang="sk-SK" dirty="0"/>
                <a:t>	mov    %rcx,%rsi</a:t>
              </a:r>
            </a:p>
            <a:p>
              <a:r>
                <a:rPr lang="sk-SK" b="1" dirty="0" smtClean="0">
                  <a:solidFill>
                    <a:srgbClr val="FF0000"/>
                  </a:solidFill>
                </a:rPr>
                <a:t>0x59d63d:</a:t>
              </a:r>
              <a:r>
                <a:rPr lang="sk-SK" b="1" dirty="0">
                  <a:solidFill>
                    <a:srgbClr val="FF0000"/>
                  </a:solidFill>
                </a:rPr>
                <a:t>	callq  *0x38(%rsp)</a:t>
              </a:r>
            </a:p>
            <a:p>
              <a:r>
                <a:rPr lang="sk-SK" dirty="0" smtClean="0"/>
                <a:t>0x59d641:</a:t>
              </a:r>
              <a:r>
                <a:rPr lang="sk-SK" dirty="0"/>
                <a:t>	test   %eax,%eax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994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Demo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9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980"/>
            <a:ext cx="8229600" cy="26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Raw: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D</a:t>
            </a:r>
            <a:r>
              <a:rPr lang="en-US" sz="2000" dirty="0">
                <a:latin typeface="Courier New"/>
                <a:cs typeface="Courier New"/>
              </a:rPr>
              <a:t>||||D|D|||D||||A||||D|||D||||D|||D|||A|A|||D|||D||||D|||D||||D|||D|||A||||D|||D|D|||D|||D||||D||A|A|||D|||D|D|||D|||D|||A||||D|||D|||D|||D|||D|||A|A||||D|||D|||D||||D||A|A|||D||||D|||D|||D|||A|||D|||D|||D|D|||D|||D|||A||||D|||D|||D|||D|D|||D|||D|||D|||A|||D|D|||D|</a:t>
            </a:r>
            <a:r>
              <a:rPr lang="en-US" sz="2000" dirty="0" smtClean="0">
                <a:latin typeface="Courier New"/>
                <a:cs typeface="Courier New"/>
              </a:rPr>
              <a:t>|…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917892"/>
            <a:ext cx="8229600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Courier New"/>
              </a:rPr>
              <a:t>Processed:</a:t>
            </a:r>
          </a:p>
          <a:p>
            <a:r>
              <a:rPr lang="en-US" sz="2000" dirty="0">
                <a:latin typeface="Courier New"/>
                <a:cs typeface="Courier New"/>
              </a:rPr>
              <a:t>DDDADDDDADDDDDDADDDDDADDDDADDDDDADDDDADDDDADDDDDADDDDDDDADDDDADDDDADDDDDADDDDADDDDDDDADDDDDDADDDDADDDDADDDDADDDDADDDDADDDDDADDDDDADDDDADDDDADDDDADDDDADDDDADDDDADDDDDDDADDDDDADDDDADDDDDDADDDDADDDDDDADDDDDADDDDADDDDDADDDDDADDDDDADDDDDADDDDXDDDADDDDADDDDADDDDADDDDDADDDDADDDDDDADDDDDADDDDADDDDDDADDDDDDADDDDAD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4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3436"/>
          </a:xfrm>
        </p:spPr>
        <p:txBody>
          <a:bodyPr/>
          <a:lstStyle/>
          <a:p>
            <a:r>
              <a:rPr lang="en-US" dirty="0" smtClean="0"/>
              <a:t>Using the LSBs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980"/>
            <a:ext cx="8229600" cy="1845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cs typeface="Courier New"/>
              </a:rPr>
              <a:t>The trace:</a:t>
            </a:r>
            <a:r>
              <a:rPr lang="en-US" sz="2400" dirty="0" smtClean="0">
                <a:latin typeface="Courier New"/>
                <a:cs typeface="Courier New"/>
              </a:rPr>
              <a:t>	DDDADDDDADDDDD…DDDDDDADDDD</a:t>
            </a:r>
            <a:r>
              <a:rPr lang="en-US" sz="2400" b="1" dirty="0" smtClean="0">
                <a:solidFill>
                  <a:srgbClr val="FF0000"/>
                </a:solidFill>
                <a:latin typeface="Courier New"/>
                <a:cs typeface="Courier New"/>
              </a:rPr>
              <a:t>ADD</a:t>
            </a:r>
            <a:endParaRPr lang="en-US" sz="24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cs typeface="Courier New"/>
              </a:rPr>
              <a:t>Reveals 3 LSBs (100).  A different trace might reveal fewer bits. How do we deal with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359127"/>
              </p:ext>
            </p:extLst>
          </p:nvPr>
        </p:nvGraphicFramePr>
        <p:xfrm>
          <a:off x="3359965" y="3267762"/>
          <a:ext cx="3029260" cy="2044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3" imgW="1562100" imgH="1054100" progId="Equation.3">
                  <p:embed/>
                </p:oleObj>
              </mc:Choice>
              <mc:Fallback>
                <p:oleObj name="Equation" r:id="rId3" imgW="15621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9965" y="3267762"/>
                        <a:ext cx="3029260" cy="2044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663303"/>
              </p:ext>
            </p:extLst>
          </p:nvPr>
        </p:nvGraphicFramePr>
        <p:xfrm>
          <a:off x="3479018" y="5371094"/>
          <a:ext cx="2777926" cy="67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5" imgW="1193800" imgH="292100" progId="Equation.3">
                  <p:embed/>
                </p:oleObj>
              </mc:Choice>
              <mc:Fallback>
                <p:oleObj name="Equation" r:id="rId5" imgW="1193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9018" y="5371094"/>
                        <a:ext cx="2777926" cy="679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01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3436"/>
          </a:xfrm>
        </p:spPr>
        <p:txBody>
          <a:bodyPr/>
          <a:lstStyle/>
          <a:p>
            <a:r>
              <a:rPr lang="en-US" dirty="0" smtClean="0"/>
              <a:t>Using the LSBs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979"/>
            <a:ext cx="8229600" cy="5272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cs typeface="Courier New"/>
              </a:rPr>
              <a:t>The trace:</a:t>
            </a:r>
            <a:r>
              <a:rPr lang="en-US" sz="2400" dirty="0" smtClean="0">
                <a:latin typeface="Courier New"/>
                <a:cs typeface="Courier New"/>
              </a:rPr>
              <a:t>	DDDADDDDADDDDD…DDDDDDADDDD</a:t>
            </a:r>
            <a:r>
              <a:rPr lang="en-US" sz="2400" b="1" dirty="0" smtClean="0">
                <a:solidFill>
                  <a:srgbClr val="FF0000"/>
                </a:solidFill>
                <a:latin typeface="Courier New"/>
                <a:cs typeface="Courier New"/>
              </a:rPr>
              <a:t>ADD</a:t>
            </a:r>
            <a:endParaRPr lang="en-US" sz="24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cs typeface="Courier New"/>
              </a:rPr>
              <a:t>Reveals 3 LSBs (100).  A different trace might reveal fewer bits. How do we deal with that?</a:t>
            </a:r>
          </a:p>
          <a:p>
            <a:pPr marL="0" indent="0">
              <a:buNone/>
            </a:pPr>
            <a:endParaRPr lang="en-US" dirty="0">
              <a:cs typeface="Courier New"/>
            </a:endParaRPr>
          </a:p>
          <a:p>
            <a:pPr marL="0" indent="0">
              <a:buNone/>
            </a:pPr>
            <a:endParaRPr lang="en-US" dirty="0" smtClean="0">
              <a:cs typeface="Courier New"/>
            </a:endParaRPr>
          </a:p>
          <a:p>
            <a:pPr marL="0" indent="0">
              <a:buNone/>
            </a:pPr>
            <a:endParaRPr lang="en-US" dirty="0">
              <a:cs typeface="Courier New"/>
            </a:endParaRPr>
          </a:p>
          <a:p>
            <a:pPr marL="0" indent="0">
              <a:buNone/>
            </a:pPr>
            <a:endParaRPr lang="en-US" dirty="0" smtClean="0">
              <a:cs typeface="Courier New"/>
            </a:endParaRPr>
          </a:p>
          <a:p>
            <a:pPr marL="0" indent="0">
              <a:buNone/>
            </a:pPr>
            <a:endParaRPr lang="en-US" dirty="0"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cs typeface="Courier New"/>
              </a:rPr>
              <a:t>We vary the </a:t>
            </a:r>
            <a:r>
              <a:rPr lang="en-US" i="1" dirty="0" smtClean="0">
                <a:latin typeface="Times New Roman"/>
                <a:cs typeface="Times New Roman"/>
              </a:rPr>
              <a:t>z </a:t>
            </a:r>
            <a:r>
              <a:rPr lang="en-US" dirty="0" smtClean="0">
                <a:cs typeface="Times New Roman"/>
              </a:rPr>
              <a:t>per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latin typeface="Times New Roman"/>
                <a:cs typeface="Times New Roman"/>
              </a:rPr>
              <a:t>t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Courier New"/>
              </a:rPr>
              <a:t>tuple.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02441"/>
              </p:ext>
            </p:extLst>
          </p:nvPr>
        </p:nvGraphicFramePr>
        <p:xfrm>
          <a:off x="3287713" y="3267075"/>
          <a:ext cx="3176587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quation" r:id="rId3" imgW="1638300" imgH="1054100" progId="Equation.3">
                  <p:embed/>
                </p:oleObj>
              </mc:Choice>
              <mc:Fallback>
                <p:oleObj name="Equation" r:id="rId3" imgW="16383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7713" y="3267075"/>
                        <a:ext cx="3176587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623071"/>
              </p:ext>
            </p:extLst>
          </p:nvPr>
        </p:nvGraphicFramePr>
        <p:xfrm>
          <a:off x="3406775" y="5370513"/>
          <a:ext cx="29241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Equation" r:id="rId5" imgW="1257300" imgH="292100" progId="Equation.3">
                  <p:embed/>
                </p:oleObj>
              </mc:Choice>
              <mc:Fallback>
                <p:oleObj name="Equation" r:id="rId5" imgW="1257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6775" y="5370513"/>
                        <a:ext cx="2924175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307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006"/>
            <a:ext cx="8229600" cy="83666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304"/>
            <a:ext cx="8229600" cy="5014859"/>
          </a:xfrm>
        </p:spPr>
        <p:txBody>
          <a:bodyPr/>
          <a:lstStyle/>
          <a:p>
            <a:r>
              <a:rPr lang="en-US" dirty="0" smtClean="0"/>
              <a:t>For secp256k1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632166"/>
              </p:ext>
            </p:extLst>
          </p:nvPr>
        </p:nvGraphicFramePr>
        <p:xfrm>
          <a:off x="962604" y="2068070"/>
          <a:ext cx="7374450" cy="3620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4890"/>
                <a:gridCol w="1474890"/>
                <a:gridCol w="1474890"/>
                <a:gridCol w="1474890"/>
                <a:gridCol w="1474890"/>
              </a:tblGrid>
              <a:tr h="8768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Expected</a:t>
                      </a:r>
                    </a:p>
                    <a:p>
                      <a:pPr algn="ctr"/>
                      <a:r>
                        <a:rPr lang="en-US" sz="2400" b="1" dirty="0" smtClean="0"/>
                        <a:t>#</a:t>
                      </a:r>
                      <a:r>
                        <a:rPr lang="en-US" sz="2400" b="1" baseline="0" dirty="0" smtClean="0"/>
                        <a:t> Sigs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i="1" dirty="0" smtClean="0">
                          <a:latin typeface="Times New Roman"/>
                          <a:cs typeface="Times New Roman"/>
                        </a:rPr>
                        <a:t>d</a:t>
                      </a:r>
                      <a:endParaRPr lang="en-US" sz="2400" b="1" i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Time (s)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Success</a:t>
                      </a:r>
                    </a:p>
                    <a:p>
                      <a:pPr algn="ctr"/>
                      <a:r>
                        <a:rPr lang="en-US" sz="2400" b="1" dirty="0" smtClean="0"/>
                        <a:t>Prob.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Time / </a:t>
                      </a:r>
                    </a:p>
                    <a:p>
                      <a:pPr algn="ctr"/>
                      <a:r>
                        <a:rPr lang="en-US" sz="2400" b="1" dirty="0" smtClean="0"/>
                        <a:t>Prob.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5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611.13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.035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17460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375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220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79.67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.020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3933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375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240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2.68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.005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536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375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260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2.26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.055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375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280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4.46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.295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3753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13.54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.530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35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DDDADDDDADDDDDDADDDDDADDDDADDDDDADDDDADDDDADDDDDADDDDDDDADDDDADDDDADDDDDADDDDADDDDDDDADDDDDDADDDDADDDDADDDDADDDDADDDDADDDDDADDDDDADDDDADDDDADDDDADDDDADDDDADDDDADDDDDDDADDDDDADDDDADDDDDDADDDDADDDDDDADDDDDADDDDADDDDDADDDDDADDDDDADDDDDADDDDXDDDADDDDADDDDADDDDADDDDDADDDDADDDDDDADDDDDADDDDADDDDDDADDDDDDADDDD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ADD</a:t>
            </a:r>
            <a:endParaRPr lang="en-US" sz="20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917892"/>
            <a:ext cx="8229600" cy="26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We know how to use the revealed </a:t>
            </a:r>
            <a:r>
              <a:rPr lang="en-US" sz="2800" dirty="0" smtClean="0">
                <a:solidFill>
                  <a:srgbClr val="FF0000"/>
                </a:solidFill>
                <a:cs typeface="Courier New"/>
              </a:rPr>
              <a:t>LSBs</a:t>
            </a:r>
          </a:p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But these give an average of 2 bits per observed signature.</a:t>
            </a:r>
          </a:p>
          <a:p>
            <a:pPr marL="0" indent="0">
              <a:buNone/>
            </a:pPr>
            <a:endParaRPr lang="en-US" sz="2800" dirty="0"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6019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526"/>
          </a:xfrm>
        </p:spPr>
        <p:txBody>
          <a:bodyPr/>
          <a:lstStyle/>
          <a:p>
            <a:r>
              <a:rPr lang="en-US" dirty="0" smtClean="0"/>
              <a:t>ECDSA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32164"/>
            <a:ext cx="8229600" cy="499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Signer has a private key </a:t>
            </a:r>
            <a:r>
              <a:rPr lang="en-US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&lt;α&lt;q-</a:t>
            </a:r>
            <a:r>
              <a:rPr lang="en-US" dirty="0" smtClean="0">
                <a:latin typeface="Times New Roman"/>
                <a:cs typeface="Times New Roman"/>
              </a:rPr>
              <a:t>1</a:t>
            </a:r>
            <a:r>
              <a:rPr lang="en-US" dirty="0" smtClean="0"/>
              <a:t> and a public key </a:t>
            </a:r>
            <a:r>
              <a:rPr lang="en-US" i="1" dirty="0" smtClean="0">
                <a:latin typeface="Times New Roman"/>
                <a:cs typeface="Times New Roman"/>
              </a:rPr>
              <a:t>Q=</a:t>
            </a:r>
            <a:r>
              <a:rPr lang="en-US" dirty="0" smtClean="0">
                <a:latin typeface="Times New Roman"/>
                <a:cs typeface="Times New Roman"/>
              </a:rPr>
              <a:t>[</a:t>
            </a:r>
            <a:r>
              <a:rPr lang="en-US" i="1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]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</a:p>
          <a:p>
            <a:pPr marL="0" indent="0">
              <a:buNone/>
            </a:pPr>
            <a:endParaRPr lang="en-US" i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Compute </a:t>
            </a:r>
            <a:r>
              <a:rPr lang="en-US" i="1" dirty="0" smtClean="0">
                <a:latin typeface="Times New Roman"/>
                <a:cs typeface="Times New Roman"/>
              </a:rPr>
              <a:t>h=</a:t>
            </a:r>
            <a:r>
              <a:rPr lang="en-US" dirty="0" smtClean="0">
                <a:latin typeface="Times New Roman"/>
                <a:cs typeface="Times New Roman"/>
              </a:rPr>
              <a:t>Hash(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Randomly select an ephemeral key </a:t>
            </a:r>
            <a:r>
              <a:rPr lang="en-US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&lt;k&lt;q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Compute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latin typeface="Times New Roman"/>
                <a:cs typeface="Times New Roman"/>
              </a:rPr>
              <a:t>x,y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i="1" dirty="0" smtClean="0">
                <a:latin typeface="Times New Roman"/>
                <a:cs typeface="Times New Roman"/>
              </a:rPr>
              <a:t>=</a:t>
            </a:r>
            <a:r>
              <a:rPr lang="en-US" dirty="0" smtClean="0">
                <a:latin typeface="Times New Roman"/>
                <a:cs typeface="Times New Roman"/>
              </a:rPr>
              <a:t>[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>
                <a:latin typeface="Times New Roman"/>
                <a:cs typeface="Times New Roman"/>
              </a:rPr>
              <a:t>]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Take </a:t>
            </a:r>
            <a:r>
              <a:rPr lang="en-US" i="1" dirty="0" smtClean="0">
                <a:latin typeface="Times New Roman"/>
                <a:cs typeface="Times New Roman"/>
              </a:rPr>
              <a:t>r=x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mod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dirty="0" smtClean="0">
                <a:cs typeface="Times New Roman"/>
              </a:rPr>
              <a:t>; If </a:t>
            </a:r>
            <a:r>
              <a:rPr lang="en-US" i="1" dirty="0" smtClean="0">
                <a:latin typeface="Times New Roman"/>
                <a:cs typeface="Times New Roman"/>
              </a:rPr>
              <a:t>r=0</a:t>
            </a:r>
            <a:r>
              <a:rPr lang="en-US" dirty="0" smtClean="0">
                <a:cs typeface="Times New Roman"/>
              </a:rPr>
              <a:t> repeat from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Take </a:t>
            </a:r>
            <a:r>
              <a:rPr lang="en-US" i="1" dirty="0" smtClean="0">
                <a:latin typeface="Times New Roman"/>
                <a:cs typeface="Times New Roman"/>
              </a:rPr>
              <a:t>s=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latin typeface="Times New Roman"/>
                <a:cs typeface="Times New Roman"/>
              </a:rPr>
              <a:t>h+r</a:t>
            </a:r>
            <a:r>
              <a:rPr lang="en-US" i="1" dirty="0" smtClean="0">
                <a:latin typeface="Times New Roman"/>
                <a:cs typeface="Times New Roman"/>
              </a:rPr>
              <a:t>·α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i="1" dirty="0" smtClean="0">
                <a:latin typeface="Times New Roman"/>
                <a:cs typeface="Times New Roman"/>
              </a:rPr>
              <a:t>/k </a:t>
            </a:r>
            <a:r>
              <a:rPr lang="en-US" dirty="0" smtClean="0">
                <a:latin typeface="Times New Roman"/>
                <a:cs typeface="Times New Roman"/>
              </a:rPr>
              <a:t>mod</a:t>
            </a:r>
            <a:r>
              <a:rPr lang="en-US" i="1" dirty="0" smtClean="0">
                <a:latin typeface="Times New Roman"/>
                <a:cs typeface="Times New Roman"/>
              </a:rPr>
              <a:t> q</a:t>
            </a:r>
            <a:r>
              <a:rPr lang="en-US" dirty="0" smtClean="0">
                <a:cs typeface="Times New Roman"/>
              </a:rPr>
              <a:t>; if </a:t>
            </a:r>
            <a:r>
              <a:rPr lang="en-US" i="1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=</a:t>
            </a:r>
            <a:r>
              <a:rPr lang="en-US" i="1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cs typeface="Times New Roman"/>
              </a:rPr>
              <a:t> repeat from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(</a:t>
            </a:r>
            <a:r>
              <a:rPr lang="en-US" i="1" dirty="0" err="1" smtClean="0">
                <a:latin typeface="Times New Roman"/>
                <a:cs typeface="Times New Roman"/>
              </a:rPr>
              <a:t>r,s</a:t>
            </a:r>
            <a:r>
              <a:rPr lang="en-US" dirty="0" smtClean="0">
                <a:cs typeface="Times New Roman"/>
              </a:rPr>
              <a:t>) is the signature</a:t>
            </a:r>
          </a:p>
          <a:p>
            <a:pPr marL="0" indent="0">
              <a:buNone/>
            </a:pPr>
            <a:endParaRPr lang="en-US" dirty="0"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cs typeface="Times New Roman"/>
              </a:rPr>
              <a:t>Note that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262568"/>
              </p:ext>
            </p:extLst>
          </p:nvPr>
        </p:nvGraphicFramePr>
        <p:xfrm>
          <a:off x="2439936" y="5573191"/>
          <a:ext cx="45720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4" imgW="1676400" imgH="241300" progId="Equation.3">
                  <p:embed/>
                </p:oleObj>
              </mc:Choice>
              <mc:Fallback>
                <p:oleObj name="Equation" r:id="rId4" imgW="167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9936" y="5573191"/>
                        <a:ext cx="4572000" cy="65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90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DDDADDDDADDDDDDADDDDDADDDDADDDDDADDDDADDDDADDDDDADDDDDDDADDDDADDDDADDDDDADDDDADDDDDDDADDDDDDADDDDADDDDADDDDADDDDADDDDADDDDDADDDDDADDDDADDDDADDDDADDDDADDDDADDDDADDDDDDDADDDDDADDDDADDDDDDADDDDADDDDDDADDDDDADDDDADDDDDADDDDDADDDDDADDDDDADDDDXDDDADDDDADDDDADDDDADDDDDADDDDADDDDDDADDDDDADDDDADDDDDDADDDDDDADDDD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ADD</a:t>
            </a:r>
            <a:endParaRPr lang="en-US" sz="20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917892"/>
            <a:ext cx="8229600" cy="26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We know how to use the revealed </a:t>
            </a:r>
            <a:r>
              <a:rPr lang="en-US" sz="2800" dirty="0" smtClean="0">
                <a:solidFill>
                  <a:srgbClr val="FF0000"/>
                </a:solidFill>
                <a:cs typeface="Courier New"/>
              </a:rPr>
              <a:t>LSBs</a:t>
            </a:r>
          </a:p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But these give an average of 2 bits per observed signature.</a:t>
            </a:r>
          </a:p>
          <a:p>
            <a:pPr marL="0" indent="0">
              <a:buNone/>
            </a:pPr>
            <a:endParaRPr lang="en-US" sz="2800" dirty="0">
              <a:cs typeface="Courier New"/>
            </a:endParaRPr>
          </a:p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Can we use the information about the </a:t>
            </a:r>
            <a:r>
              <a:rPr lang="en-US" sz="2800" dirty="0" smtClean="0">
                <a:solidFill>
                  <a:srgbClr val="008000"/>
                </a:solidFill>
                <a:cs typeface="Courier New"/>
              </a:rPr>
              <a:t>MSBs</a:t>
            </a:r>
            <a:r>
              <a:rPr lang="en-US" sz="2800" dirty="0" smtClean="0">
                <a:cs typeface="Courier New"/>
              </a:rPr>
              <a:t>?</a:t>
            </a:r>
            <a:endParaRPr lang="en-US" sz="2800" dirty="0"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1231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MSBs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980"/>
            <a:ext cx="5379827" cy="4938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Assume </a:t>
            </a:r>
            <a:r>
              <a:rPr lang="en-US" sz="2800" i="1" dirty="0" smtClean="0">
                <a:latin typeface="Times New Roman"/>
                <a:cs typeface="Times New Roman"/>
              </a:rPr>
              <a:t>d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m</a:t>
            </a:r>
            <a:r>
              <a:rPr lang="en-US" sz="2800" baseline="-25000" dirty="0" smtClean="0">
                <a:latin typeface="Times New Roman"/>
                <a:cs typeface="Times New Roman"/>
              </a:rPr>
              <a:t>+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cs typeface="Courier New"/>
              </a:rPr>
              <a:t>,</a:t>
            </a:r>
            <a:r>
              <a:rPr lang="en-US" sz="2800" i="1" dirty="0" smtClean="0">
                <a:latin typeface="Times New Roman"/>
                <a:cs typeface="Times New Roman"/>
              </a:rPr>
              <a:t>d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≠0</a:t>
            </a:r>
          </a:p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Before adding </a:t>
            </a:r>
            <a:r>
              <a:rPr lang="en-US" sz="2800" dirty="0" smtClean="0">
                <a:latin typeface="Times New Roman"/>
                <a:cs typeface="Times New Roman"/>
              </a:rPr>
              <a:t>[</a:t>
            </a:r>
            <a:r>
              <a:rPr lang="en-US" sz="2800" i="1" dirty="0" err="1" smtClean="0">
                <a:latin typeface="Times New Roman"/>
                <a:cs typeface="Times New Roman"/>
              </a:rPr>
              <a:t>d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]</a:t>
            </a:r>
            <a:r>
              <a:rPr lang="en-US" sz="2800" i="1" dirty="0" smtClean="0">
                <a:latin typeface="Times New Roman"/>
                <a:cs typeface="Times New Roman"/>
              </a:rPr>
              <a:t>G</a:t>
            </a:r>
            <a:r>
              <a:rPr lang="en-US" sz="2800" dirty="0" smtClean="0">
                <a:cs typeface="Courier New"/>
              </a:rPr>
              <a:t>, </a:t>
            </a:r>
            <a:r>
              <a:rPr lang="en-US" sz="2800" i="1" dirty="0" smtClean="0">
                <a:latin typeface="Times New Roman"/>
                <a:cs typeface="Times New Roman"/>
              </a:rPr>
              <a:t>x</a:t>
            </a:r>
            <a:r>
              <a:rPr lang="en-US" sz="2800" dirty="0" smtClean="0">
                <a:cs typeface="Courier New"/>
              </a:rPr>
              <a:t> is:</a:t>
            </a:r>
          </a:p>
          <a:p>
            <a:pPr marL="0" indent="0">
              <a:buNone/>
            </a:pPr>
            <a:endParaRPr lang="en-US" sz="4000" dirty="0" smtClean="0"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8865" y="2053516"/>
            <a:ext cx="26631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=0</a:t>
            </a:r>
          </a:p>
          <a:p>
            <a:r>
              <a:rPr lang="en-US" sz="2400" b="1" dirty="0">
                <a:latin typeface="Times New Roman"/>
                <a:cs typeface="Times New Roman"/>
              </a:rPr>
              <a:t>for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i</a:t>
            </a:r>
            <a:r>
              <a:rPr lang="en-US" sz="2400" i="1" dirty="0">
                <a:latin typeface="Times New Roman"/>
                <a:cs typeface="Times New Roman"/>
              </a:rPr>
              <a:t>=n</a:t>
            </a:r>
            <a:r>
              <a:rPr lang="en-US" sz="2400" dirty="0">
                <a:latin typeface="Times New Roman"/>
                <a:cs typeface="Times New Roman"/>
              </a:rPr>
              <a:t>-1 </a:t>
            </a:r>
            <a:r>
              <a:rPr lang="en-US" sz="2400" b="1" dirty="0" err="1">
                <a:latin typeface="Times New Roman"/>
                <a:cs typeface="Times New Roman"/>
              </a:rPr>
              <a:t>downto</a:t>
            </a:r>
            <a:r>
              <a:rPr lang="en-US" sz="2400" dirty="0">
                <a:latin typeface="Times New Roman"/>
                <a:cs typeface="Times New Roman"/>
              </a:rPr>
              <a:t> 0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 = Double(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</a:t>
            </a:r>
            <a:r>
              <a:rPr lang="en-US" sz="2400" b="1" dirty="0">
                <a:latin typeface="Times New Roman"/>
                <a:cs typeface="Times New Roman"/>
              </a:rPr>
              <a:t>if</a:t>
            </a:r>
            <a:r>
              <a:rPr lang="en-US" sz="2400" dirty="0">
                <a:latin typeface="Times New Roman"/>
                <a:cs typeface="Times New Roman"/>
              </a:rPr>
              <a:t> (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i="1" baseline="-2500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≠0) </a:t>
            </a:r>
            <a:r>
              <a:rPr lang="en-US" sz="2400" b="1" dirty="0">
                <a:latin typeface="Times New Roman"/>
                <a:cs typeface="Times New Roman"/>
              </a:rPr>
              <a:t>then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  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 = Add(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, [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i="1" baseline="-2500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]</a:t>
            </a:r>
            <a:r>
              <a:rPr lang="en-US" sz="2400" i="1" dirty="0">
                <a:latin typeface="Times New Roman"/>
                <a:cs typeface="Times New Roman"/>
              </a:rPr>
              <a:t>G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</a:t>
            </a:r>
            <a:r>
              <a:rPr lang="en-US" sz="2400" b="1" dirty="0">
                <a:latin typeface="Times New Roman"/>
                <a:cs typeface="Times New Roman"/>
              </a:rPr>
              <a:t>end</a:t>
            </a:r>
          </a:p>
          <a:p>
            <a:r>
              <a:rPr lang="en-US" sz="2400" b="1" dirty="0">
                <a:latin typeface="Times New Roman"/>
                <a:cs typeface="Times New Roman"/>
              </a:rPr>
              <a:t>end</a:t>
            </a:r>
          </a:p>
          <a:p>
            <a:r>
              <a:rPr lang="en-US" sz="2400" b="1" dirty="0">
                <a:latin typeface="Times New Roman"/>
                <a:cs typeface="Times New Roman"/>
              </a:rPr>
              <a:t>return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4561" y="2566895"/>
            <a:ext cx="1324139" cy="270199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/>
                <a:cs typeface="Courier New"/>
              </a:rPr>
              <a:t>1000…000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4350" y="2566895"/>
            <a:ext cx="1080211" cy="2701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7870" y="28086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8012" y="2840285"/>
            <a:ext cx="51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+1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829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MSBs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980"/>
            <a:ext cx="5379827" cy="4938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Assume </a:t>
            </a:r>
            <a:r>
              <a:rPr lang="en-US" sz="2800" i="1" dirty="0" smtClean="0">
                <a:latin typeface="Times New Roman"/>
                <a:cs typeface="Times New Roman"/>
              </a:rPr>
              <a:t>d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m</a:t>
            </a:r>
            <a:r>
              <a:rPr lang="en-US" sz="2800" baseline="-25000" dirty="0" smtClean="0">
                <a:latin typeface="Times New Roman"/>
                <a:cs typeface="Times New Roman"/>
              </a:rPr>
              <a:t>+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cs typeface="Courier New"/>
              </a:rPr>
              <a:t>,</a:t>
            </a:r>
            <a:r>
              <a:rPr lang="en-US" sz="2800" i="1" dirty="0" smtClean="0">
                <a:latin typeface="Times New Roman"/>
                <a:cs typeface="Times New Roman"/>
              </a:rPr>
              <a:t>d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≠0</a:t>
            </a:r>
          </a:p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Before adding </a:t>
            </a:r>
            <a:r>
              <a:rPr lang="en-US" sz="2800" dirty="0" smtClean="0">
                <a:latin typeface="Times New Roman"/>
                <a:cs typeface="Times New Roman"/>
              </a:rPr>
              <a:t>[</a:t>
            </a:r>
            <a:r>
              <a:rPr lang="en-US" sz="2800" i="1" dirty="0" err="1" smtClean="0">
                <a:latin typeface="Times New Roman"/>
                <a:cs typeface="Times New Roman"/>
              </a:rPr>
              <a:t>d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]</a:t>
            </a:r>
            <a:r>
              <a:rPr lang="en-US" sz="2800" i="1" dirty="0" smtClean="0">
                <a:latin typeface="Times New Roman"/>
                <a:cs typeface="Times New Roman"/>
              </a:rPr>
              <a:t>G</a:t>
            </a:r>
            <a:r>
              <a:rPr lang="en-US" sz="2800" dirty="0" smtClean="0">
                <a:cs typeface="Courier New"/>
              </a:rPr>
              <a:t>, </a:t>
            </a:r>
            <a:r>
              <a:rPr lang="en-US" sz="2800" i="1" dirty="0" smtClean="0">
                <a:latin typeface="Times New Roman"/>
                <a:cs typeface="Times New Roman"/>
              </a:rPr>
              <a:t>x</a:t>
            </a:r>
            <a:r>
              <a:rPr lang="en-US" sz="2800" dirty="0" smtClean="0">
                <a:cs typeface="Courier New"/>
              </a:rPr>
              <a:t> is:</a:t>
            </a:r>
          </a:p>
          <a:p>
            <a:pPr marL="0" indent="0">
              <a:buNone/>
            </a:pPr>
            <a:endParaRPr lang="en-US" sz="4000" dirty="0" smtClean="0">
              <a:cs typeface="Courier New"/>
            </a:endParaRPr>
          </a:p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After adding </a:t>
            </a:r>
            <a:r>
              <a:rPr lang="en-US" sz="2800" dirty="0" smtClean="0">
                <a:latin typeface="Times New Roman"/>
                <a:cs typeface="Times New Roman"/>
              </a:rPr>
              <a:t>[</a:t>
            </a:r>
            <a:r>
              <a:rPr lang="en-US" sz="2800" i="1" dirty="0" err="1">
                <a:latin typeface="Times New Roman"/>
                <a:cs typeface="Times New Roman"/>
              </a:rPr>
              <a:t>d</a:t>
            </a:r>
            <a:r>
              <a:rPr lang="en-US" sz="2800" i="1" baseline="-25000" dirty="0" err="1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]</a:t>
            </a:r>
            <a:r>
              <a:rPr lang="en-US" sz="2800" i="1" dirty="0" smtClean="0">
                <a:latin typeface="Times New Roman"/>
                <a:cs typeface="Times New Roman"/>
              </a:rPr>
              <a:t>G</a:t>
            </a:r>
            <a:r>
              <a:rPr lang="en-US" sz="2800" dirty="0" smtClean="0">
                <a:cs typeface="Courier New"/>
              </a:rPr>
              <a:t>, for </a:t>
            </a:r>
            <a:r>
              <a:rPr lang="en-US" sz="2800" i="1" dirty="0" err="1">
                <a:latin typeface="Times New Roman"/>
                <a:cs typeface="Times New Roman"/>
              </a:rPr>
              <a:t>d</a:t>
            </a:r>
            <a:r>
              <a:rPr lang="en-US" sz="2800" i="1" baseline="-25000" dirty="0" err="1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&gt;0</a:t>
            </a:r>
            <a:r>
              <a:rPr lang="en-US" sz="2800" dirty="0" smtClean="0">
                <a:cs typeface="Courier New"/>
              </a:rPr>
              <a:t> it is</a:t>
            </a:r>
          </a:p>
          <a:p>
            <a:pPr marL="0" indent="0">
              <a:buNone/>
            </a:pPr>
            <a:endParaRPr lang="en-US" dirty="0">
              <a:cs typeface="Courier New"/>
            </a:endParaRPr>
          </a:p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And for </a:t>
            </a:r>
            <a:r>
              <a:rPr lang="en-US" sz="2800" i="1" dirty="0" err="1">
                <a:latin typeface="Times New Roman"/>
                <a:cs typeface="Times New Roman"/>
              </a:rPr>
              <a:t>d</a:t>
            </a:r>
            <a:r>
              <a:rPr lang="en-US" sz="2800" i="1" baseline="-25000" dirty="0" err="1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&lt;0</a:t>
            </a:r>
          </a:p>
          <a:p>
            <a:pPr marL="0" indent="0">
              <a:buNone/>
            </a:pPr>
            <a:endParaRPr lang="en-US" dirty="0"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8865" y="2053516"/>
            <a:ext cx="26631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=0</a:t>
            </a:r>
          </a:p>
          <a:p>
            <a:r>
              <a:rPr lang="en-US" sz="2400" b="1" dirty="0">
                <a:latin typeface="Times New Roman"/>
                <a:cs typeface="Times New Roman"/>
              </a:rPr>
              <a:t>for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i</a:t>
            </a:r>
            <a:r>
              <a:rPr lang="en-US" sz="2400" i="1" dirty="0">
                <a:latin typeface="Times New Roman"/>
                <a:cs typeface="Times New Roman"/>
              </a:rPr>
              <a:t>=n</a:t>
            </a:r>
            <a:r>
              <a:rPr lang="en-US" sz="2400" dirty="0">
                <a:latin typeface="Times New Roman"/>
                <a:cs typeface="Times New Roman"/>
              </a:rPr>
              <a:t>-1 </a:t>
            </a:r>
            <a:r>
              <a:rPr lang="en-US" sz="2400" b="1" dirty="0" err="1">
                <a:latin typeface="Times New Roman"/>
                <a:cs typeface="Times New Roman"/>
              </a:rPr>
              <a:t>downto</a:t>
            </a:r>
            <a:r>
              <a:rPr lang="en-US" sz="2400" dirty="0">
                <a:latin typeface="Times New Roman"/>
                <a:cs typeface="Times New Roman"/>
              </a:rPr>
              <a:t> 0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 = Double(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</a:t>
            </a:r>
            <a:r>
              <a:rPr lang="en-US" sz="2400" b="1" dirty="0">
                <a:latin typeface="Times New Roman"/>
                <a:cs typeface="Times New Roman"/>
              </a:rPr>
              <a:t>if</a:t>
            </a:r>
            <a:r>
              <a:rPr lang="en-US" sz="2400" dirty="0">
                <a:latin typeface="Times New Roman"/>
                <a:cs typeface="Times New Roman"/>
              </a:rPr>
              <a:t> (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i="1" baseline="-2500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≠0) </a:t>
            </a:r>
            <a:r>
              <a:rPr lang="en-US" sz="2400" b="1" dirty="0">
                <a:latin typeface="Times New Roman"/>
                <a:cs typeface="Times New Roman"/>
              </a:rPr>
              <a:t>then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  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 = Add(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, [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i="1" baseline="-2500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]</a:t>
            </a:r>
            <a:r>
              <a:rPr lang="en-US" sz="2400" i="1" dirty="0">
                <a:latin typeface="Times New Roman"/>
                <a:cs typeface="Times New Roman"/>
              </a:rPr>
              <a:t>G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</a:t>
            </a:r>
            <a:r>
              <a:rPr lang="en-US" sz="2400" b="1" dirty="0">
                <a:latin typeface="Times New Roman"/>
                <a:cs typeface="Times New Roman"/>
              </a:rPr>
              <a:t>end</a:t>
            </a:r>
          </a:p>
          <a:p>
            <a:r>
              <a:rPr lang="en-US" sz="2400" b="1" dirty="0">
                <a:latin typeface="Times New Roman"/>
                <a:cs typeface="Times New Roman"/>
              </a:rPr>
              <a:t>end</a:t>
            </a:r>
          </a:p>
          <a:p>
            <a:r>
              <a:rPr lang="en-US" sz="2400" b="1" dirty="0">
                <a:latin typeface="Times New Roman"/>
                <a:cs typeface="Times New Roman"/>
              </a:rPr>
              <a:t>return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4561" y="2566895"/>
            <a:ext cx="1324139" cy="270199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/>
                <a:cs typeface="Courier New"/>
              </a:rPr>
              <a:t>1000…000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4350" y="2566895"/>
            <a:ext cx="1080211" cy="2701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7870" y="28086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8012" y="2840285"/>
            <a:ext cx="51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+1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054350" y="3806278"/>
            <a:ext cx="2556750" cy="642722"/>
            <a:chOff x="3054350" y="3806278"/>
            <a:chExt cx="2556750" cy="642722"/>
          </a:xfrm>
        </p:grpSpPr>
        <p:sp>
          <p:nvSpPr>
            <p:cNvPr id="10" name="Rectangle 9"/>
            <p:cNvSpPr/>
            <p:nvPr/>
          </p:nvSpPr>
          <p:spPr>
            <a:xfrm>
              <a:off x="4134561" y="3809469"/>
              <a:ext cx="1015289" cy="27019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urier New"/>
                  <a:cs typeface="Courier New"/>
                </a:rPr>
                <a:t>100…00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54350" y="3806278"/>
              <a:ext cx="1081781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09440" y="404803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79582" y="4079668"/>
              <a:ext cx="513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l</a:t>
              </a:r>
              <a:r>
                <a:rPr lang="en-US" dirty="0" smtClean="0">
                  <a:latin typeface="Times New Roman"/>
                  <a:cs typeface="Times New Roman"/>
                </a:rPr>
                <a:t>+1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49851" y="3806278"/>
              <a:ext cx="308850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2109" y="4048031"/>
              <a:ext cx="35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w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54350" y="4828628"/>
            <a:ext cx="2556751" cy="642722"/>
            <a:chOff x="3054350" y="4828628"/>
            <a:chExt cx="2556751" cy="642722"/>
          </a:xfrm>
        </p:grpSpPr>
        <p:sp>
          <p:nvSpPr>
            <p:cNvPr id="19" name="Rectangle 18"/>
            <p:cNvSpPr/>
            <p:nvPr/>
          </p:nvSpPr>
          <p:spPr>
            <a:xfrm>
              <a:off x="4134562" y="4831819"/>
              <a:ext cx="1015289" cy="27019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urier New"/>
                  <a:cs typeface="Courier New"/>
                </a:rPr>
                <a:t>011…11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54350" y="4828628"/>
              <a:ext cx="1081782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09441" y="507038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79583" y="5102018"/>
              <a:ext cx="513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l</a:t>
              </a:r>
              <a:r>
                <a:rPr lang="en-US" dirty="0" smtClean="0">
                  <a:latin typeface="Times New Roman"/>
                  <a:cs typeface="Times New Roman"/>
                </a:rPr>
                <a:t>+1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49852" y="4828628"/>
              <a:ext cx="308850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52110" y="5070381"/>
              <a:ext cx="35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w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92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MSBs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980"/>
            <a:ext cx="5379827" cy="4938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Assume </a:t>
            </a:r>
            <a:r>
              <a:rPr lang="en-US" sz="2800" i="1" dirty="0" smtClean="0">
                <a:latin typeface="Times New Roman"/>
                <a:cs typeface="Times New Roman"/>
              </a:rPr>
              <a:t>d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m</a:t>
            </a:r>
            <a:r>
              <a:rPr lang="en-US" sz="2800" baseline="-25000" dirty="0" smtClean="0">
                <a:latin typeface="Times New Roman"/>
                <a:cs typeface="Times New Roman"/>
              </a:rPr>
              <a:t>+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cs typeface="Courier New"/>
              </a:rPr>
              <a:t>,</a:t>
            </a:r>
            <a:r>
              <a:rPr lang="en-US" sz="2800" i="1" dirty="0" smtClean="0">
                <a:latin typeface="Times New Roman"/>
                <a:cs typeface="Times New Roman"/>
              </a:rPr>
              <a:t>d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≠0</a:t>
            </a:r>
          </a:p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Before adding </a:t>
            </a:r>
            <a:r>
              <a:rPr lang="en-US" sz="2800" dirty="0" smtClean="0">
                <a:latin typeface="Times New Roman"/>
                <a:cs typeface="Times New Roman"/>
              </a:rPr>
              <a:t>[</a:t>
            </a:r>
            <a:r>
              <a:rPr lang="en-US" sz="2800" i="1" dirty="0" err="1" smtClean="0">
                <a:latin typeface="Times New Roman"/>
                <a:cs typeface="Times New Roman"/>
              </a:rPr>
              <a:t>d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]</a:t>
            </a:r>
            <a:r>
              <a:rPr lang="en-US" sz="2800" i="1" dirty="0" smtClean="0">
                <a:latin typeface="Times New Roman"/>
                <a:cs typeface="Times New Roman"/>
              </a:rPr>
              <a:t>G</a:t>
            </a:r>
            <a:r>
              <a:rPr lang="en-US" sz="2800" dirty="0" smtClean="0">
                <a:cs typeface="Courier New"/>
              </a:rPr>
              <a:t>, </a:t>
            </a:r>
            <a:r>
              <a:rPr lang="en-US" sz="2800" i="1" dirty="0" smtClean="0">
                <a:latin typeface="Times New Roman"/>
                <a:cs typeface="Times New Roman"/>
              </a:rPr>
              <a:t>x</a:t>
            </a:r>
            <a:r>
              <a:rPr lang="en-US" sz="2800" dirty="0" smtClean="0">
                <a:cs typeface="Courier New"/>
              </a:rPr>
              <a:t> is:</a:t>
            </a:r>
          </a:p>
          <a:p>
            <a:pPr marL="0" indent="0">
              <a:buNone/>
            </a:pPr>
            <a:endParaRPr lang="en-US" sz="4000" dirty="0" smtClean="0">
              <a:cs typeface="Courier New"/>
            </a:endParaRPr>
          </a:p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After adding </a:t>
            </a:r>
            <a:r>
              <a:rPr lang="en-US" sz="2800" dirty="0" smtClean="0">
                <a:latin typeface="Times New Roman"/>
                <a:cs typeface="Times New Roman"/>
              </a:rPr>
              <a:t>[</a:t>
            </a:r>
            <a:r>
              <a:rPr lang="en-US" sz="2800" i="1" dirty="0" err="1">
                <a:latin typeface="Times New Roman"/>
                <a:cs typeface="Times New Roman"/>
              </a:rPr>
              <a:t>d</a:t>
            </a:r>
            <a:r>
              <a:rPr lang="en-US" sz="2800" i="1" baseline="-25000" dirty="0" err="1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]</a:t>
            </a:r>
            <a:r>
              <a:rPr lang="en-US" sz="2800" i="1" dirty="0" smtClean="0">
                <a:latin typeface="Times New Roman"/>
                <a:cs typeface="Times New Roman"/>
              </a:rPr>
              <a:t>G</a:t>
            </a:r>
            <a:r>
              <a:rPr lang="en-US" sz="2800" dirty="0" smtClean="0">
                <a:cs typeface="Courier New"/>
              </a:rPr>
              <a:t>, for </a:t>
            </a:r>
            <a:r>
              <a:rPr lang="en-US" sz="2800" i="1" dirty="0" err="1">
                <a:latin typeface="Times New Roman"/>
                <a:cs typeface="Times New Roman"/>
              </a:rPr>
              <a:t>d</a:t>
            </a:r>
            <a:r>
              <a:rPr lang="en-US" sz="2800" i="1" baseline="-25000" dirty="0" err="1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&gt;0</a:t>
            </a:r>
            <a:r>
              <a:rPr lang="en-US" sz="2800" dirty="0" smtClean="0">
                <a:cs typeface="Courier New"/>
              </a:rPr>
              <a:t> it is</a:t>
            </a:r>
          </a:p>
          <a:p>
            <a:pPr marL="0" indent="0">
              <a:buNone/>
            </a:pPr>
            <a:endParaRPr lang="en-US" dirty="0">
              <a:cs typeface="Courier New"/>
            </a:endParaRPr>
          </a:p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And for </a:t>
            </a:r>
            <a:r>
              <a:rPr lang="en-US" sz="2800" i="1" dirty="0" err="1">
                <a:latin typeface="Times New Roman"/>
                <a:cs typeface="Times New Roman"/>
              </a:rPr>
              <a:t>d</a:t>
            </a:r>
            <a:r>
              <a:rPr lang="en-US" sz="2800" i="1" baseline="-25000" dirty="0" err="1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&lt;0</a:t>
            </a:r>
          </a:p>
          <a:p>
            <a:pPr marL="0" indent="0">
              <a:buNone/>
            </a:pPr>
            <a:endParaRPr lang="en-US" dirty="0">
              <a:cs typeface="Courier New"/>
            </a:endParaRPr>
          </a:p>
          <a:p>
            <a:pPr marL="0" indent="0">
              <a:buNone/>
            </a:pPr>
            <a:r>
              <a:rPr lang="en-US" sz="2800" dirty="0" smtClean="0">
                <a:cs typeface="Courier New"/>
              </a:rPr>
              <a:t>Either way,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8865" y="2053516"/>
            <a:ext cx="26631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=0</a:t>
            </a:r>
          </a:p>
          <a:p>
            <a:r>
              <a:rPr lang="en-US" sz="2400" b="1" dirty="0">
                <a:latin typeface="Times New Roman"/>
                <a:cs typeface="Times New Roman"/>
              </a:rPr>
              <a:t>for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i</a:t>
            </a:r>
            <a:r>
              <a:rPr lang="en-US" sz="2400" i="1" dirty="0">
                <a:latin typeface="Times New Roman"/>
                <a:cs typeface="Times New Roman"/>
              </a:rPr>
              <a:t>=n</a:t>
            </a:r>
            <a:r>
              <a:rPr lang="en-US" sz="2400" dirty="0">
                <a:latin typeface="Times New Roman"/>
                <a:cs typeface="Times New Roman"/>
              </a:rPr>
              <a:t>-1 </a:t>
            </a:r>
            <a:r>
              <a:rPr lang="en-US" sz="2400" b="1" dirty="0" err="1">
                <a:latin typeface="Times New Roman"/>
                <a:cs typeface="Times New Roman"/>
              </a:rPr>
              <a:t>downto</a:t>
            </a:r>
            <a:r>
              <a:rPr lang="en-US" sz="2400" dirty="0">
                <a:latin typeface="Times New Roman"/>
                <a:cs typeface="Times New Roman"/>
              </a:rPr>
              <a:t> 0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 = Double(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</a:t>
            </a:r>
            <a:r>
              <a:rPr lang="en-US" sz="2400" b="1" dirty="0">
                <a:latin typeface="Times New Roman"/>
                <a:cs typeface="Times New Roman"/>
              </a:rPr>
              <a:t>if</a:t>
            </a:r>
            <a:r>
              <a:rPr lang="en-US" sz="2400" dirty="0">
                <a:latin typeface="Times New Roman"/>
                <a:cs typeface="Times New Roman"/>
              </a:rPr>
              <a:t> (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i="1" baseline="-2500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≠0) </a:t>
            </a:r>
            <a:r>
              <a:rPr lang="en-US" sz="2400" b="1" dirty="0">
                <a:latin typeface="Times New Roman"/>
                <a:cs typeface="Times New Roman"/>
              </a:rPr>
              <a:t>then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  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 = Add(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, [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i="1" baseline="-2500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]</a:t>
            </a:r>
            <a:r>
              <a:rPr lang="en-US" sz="2400" i="1" dirty="0">
                <a:latin typeface="Times New Roman"/>
                <a:cs typeface="Times New Roman"/>
              </a:rPr>
              <a:t>G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 </a:t>
            </a:r>
            <a:r>
              <a:rPr lang="en-US" sz="2400" b="1" dirty="0">
                <a:latin typeface="Times New Roman"/>
                <a:cs typeface="Times New Roman"/>
              </a:rPr>
              <a:t>end</a:t>
            </a:r>
          </a:p>
          <a:p>
            <a:r>
              <a:rPr lang="en-US" sz="2400" b="1" dirty="0">
                <a:latin typeface="Times New Roman"/>
                <a:cs typeface="Times New Roman"/>
              </a:rPr>
              <a:t>end</a:t>
            </a:r>
          </a:p>
          <a:p>
            <a:r>
              <a:rPr lang="en-US" sz="2400" b="1" dirty="0">
                <a:latin typeface="Times New Roman"/>
                <a:cs typeface="Times New Roman"/>
              </a:rPr>
              <a:t>return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x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4561" y="2566895"/>
            <a:ext cx="1324139" cy="270199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/>
                <a:cs typeface="Courier New"/>
              </a:rPr>
              <a:t>1000…000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4350" y="2566895"/>
            <a:ext cx="1080211" cy="2701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7870" y="28086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8012" y="2840285"/>
            <a:ext cx="51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+1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054350" y="3806278"/>
            <a:ext cx="2556750" cy="642722"/>
            <a:chOff x="3054350" y="3806278"/>
            <a:chExt cx="2556750" cy="642722"/>
          </a:xfrm>
        </p:grpSpPr>
        <p:sp>
          <p:nvSpPr>
            <p:cNvPr id="10" name="Rectangle 9"/>
            <p:cNvSpPr/>
            <p:nvPr/>
          </p:nvSpPr>
          <p:spPr>
            <a:xfrm>
              <a:off x="4134561" y="3809469"/>
              <a:ext cx="1015289" cy="27019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urier New"/>
                  <a:cs typeface="Courier New"/>
                </a:rPr>
                <a:t>100…00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54350" y="3806278"/>
              <a:ext cx="1081781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09440" y="404803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79582" y="4079668"/>
              <a:ext cx="513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l</a:t>
              </a:r>
              <a:r>
                <a:rPr lang="en-US" dirty="0" smtClean="0">
                  <a:latin typeface="Times New Roman"/>
                  <a:cs typeface="Times New Roman"/>
                </a:rPr>
                <a:t>+1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49851" y="3806278"/>
              <a:ext cx="308850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2109" y="4048031"/>
              <a:ext cx="35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w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54350" y="4828628"/>
            <a:ext cx="2556751" cy="642722"/>
            <a:chOff x="3054350" y="4828628"/>
            <a:chExt cx="2556751" cy="642722"/>
          </a:xfrm>
        </p:grpSpPr>
        <p:sp>
          <p:nvSpPr>
            <p:cNvPr id="19" name="Rectangle 18"/>
            <p:cNvSpPr/>
            <p:nvPr/>
          </p:nvSpPr>
          <p:spPr>
            <a:xfrm>
              <a:off x="4134562" y="4831819"/>
              <a:ext cx="1015289" cy="27019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urier New"/>
                  <a:cs typeface="Courier New"/>
                </a:rPr>
                <a:t>011…11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54350" y="4828628"/>
              <a:ext cx="1081782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09441" y="507038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79583" y="5102018"/>
              <a:ext cx="513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l</a:t>
              </a:r>
              <a:r>
                <a:rPr lang="en-US" dirty="0" smtClean="0">
                  <a:latin typeface="Times New Roman"/>
                  <a:cs typeface="Times New Roman"/>
                </a:rPr>
                <a:t>+1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49852" y="4828628"/>
              <a:ext cx="308850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52110" y="5070381"/>
              <a:ext cx="35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w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74383" y="5837793"/>
            <a:ext cx="5235147" cy="675280"/>
            <a:chOff x="374383" y="5837793"/>
            <a:chExt cx="5235147" cy="675280"/>
          </a:xfrm>
        </p:grpSpPr>
        <p:sp>
          <p:nvSpPr>
            <p:cNvPr id="32" name="TextBox 31"/>
            <p:cNvSpPr txBox="1"/>
            <p:nvPr/>
          </p:nvSpPr>
          <p:spPr>
            <a:xfrm>
              <a:off x="374383" y="5837793"/>
              <a:ext cx="899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k</a:t>
              </a:r>
              <a:r>
                <a:rPr lang="en-US" dirty="0" smtClean="0">
                  <a:latin typeface="Times New Roman"/>
                  <a:cs typeface="Times New Roman"/>
                </a:rPr>
                <a:t>+2</a:t>
              </a:r>
              <a:r>
                <a:rPr lang="en-US" i="1" baseline="30000" dirty="0" smtClean="0">
                  <a:latin typeface="Times New Roman"/>
                  <a:cs typeface="Times New Roman"/>
                </a:rPr>
                <a:t>m+w</a:t>
              </a:r>
              <a:endParaRPr lang="en-US" i="1" baseline="30000" dirty="0">
                <a:latin typeface="Times New Roman"/>
                <a:cs typeface="Times New Roman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312588" y="5895049"/>
              <a:ext cx="4296942" cy="618024"/>
              <a:chOff x="1312588" y="5895049"/>
              <a:chExt cx="4296942" cy="61802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521662" y="5898240"/>
                <a:ext cx="1015289" cy="27019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ourier New"/>
                    <a:cs typeface="Courier New"/>
                  </a:rPr>
                  <a:t>100…00</a:t>
                </a:r>
                <a:endParaRPr lang="en-US" dirty="0">
                  <a:latin typeface="Courier New"/>
                  <a:cs typeface="Courier New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454150" y="5895049"/>
                <a:ext cx="1069082" cy="2701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07870" y="6081257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0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177783" y="6143741"/>
                <a:ext cx="835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m+l</a:t>
                </a:r>
                <a:r>
                  <a:rPr lang="en-US" dirty="0" smtClean="0">
                    <a:latin typeface="Times New Roman"/>
                    <a:cs typeface="Times New Roman"/>
                  </a:rPr>
                  <a:t>+1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536952" y="5895049"/>
                <a:ext cx="1921748" cy="2701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32832" y="6143741"/>
                <a:ext cx="950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m+w+</a:t>
                </a:r>
                <a:r>
                  <a:rPr lang="en-US" dirty="0" smtClean="0">
                    <a:latin typeface="Times New Roman"/>
                    <a:cs typeface="Times New Roman"/>
                  </a:rPr>
                  <a:t>1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312588" y="6107374"/>
                <a:ext cx="318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Times New Roman"/>
                    <a:cs typeface="Times New Roman"/>
                  </a:rPr>
                  <a:t>n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021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55" y="1600200"/>
            <a:ext cx="859198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many “standard” curves,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dirty="0" smtClean="0"/>
              <a:t> is close to a power of two. That is,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dirty="0" smtClean="0">
                <a:latin typeface="Times New Roman"/>
                <a:cs typeface="Times New Roman"/>
              </a:rPr>
              <a:t>=2</a:t>
            </a:r>
            <a:r>
              <a:rPr lang="en-US" i="1" baseline="30000" dirty="0" smtClean="0">
                <a:latin typeface="Times New Roman"/>
                <a:cs typeface="Times New Roman"/>
              </a:rPr>
              <a:t>n</a:t>
            </a:r>
            <a:r>
              <a:rPr lang="en-US" i="1" dirty="0" smtClean="0">
                <a:latin typeface="Times New Roman"/>
                <a:cs typeface="Times New Roman"/>
              </a:rPr>
              <a:t>-ε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such that </a:t>
            </a:r>
            <a:r>
              <a:rPr lang="en-US" dirty="0" smtClean="0">
                <a:latin typeface="Times New Roman"/>
                <a:cs typeface="Times New Roman"/>
              </a:rPr>
              <a:t>|</a:t>
            </a:r>
            <a:r>
              <a:rPr lang="en-US" i="1" dirty="0" err="1">
                <a:latin typeface="Times New Roman"/>
                <a:cs typeface="Times New Roman"/>
              </a:rPr>
              <a:t>ε</a:t>
            </a:r>
            <a:r>
              <a:rPr lang="en-US" dirty="0" smtClean="0">
                <a:latin typeface="Times New Roman"/>
                <a:cs typeface="Times New Roman"/>
              </a:rPr>
              <a:t>|&lt;2</a:t>
            </a:r>
            <a:r>
              <a:rPr lang="en-US" i="1" baseline="30000" dirty="0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for </a:t>
            </a:r>
            <a:r>
              <a:rPr lang="en-US" i="1" dirty="0" err="1" smtClean="0">
                <a:latin typeface="Times New Roman"/>
                <a:cs typeface="Times New Roman"/>
              </a:rPr>
              <a:t>p</a:t>
            </a:r>
            <a:r>
              <a:rPr lang="en-US" dirty="0" err="1" smtClean="0">
                <a:latin typeface="Times New Roman"/>
                <a:cs typeface="Times New Roman"/>
              </a:rPr>
              <a:t>≪</a:t>
            </a:r>
            <a:r>
              <a:rPr lang="en-US" i="1" dirty="0" err="1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For example for </a:t>
            </a:r>
            <a:r>
              <a:rPr lang="en-US" b="1" dirty="0" smtClean="0"/>
              <a:t>secp256k1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 smtClean="0"/>
              <a:t>=</a:t>
            </a:r>
            <a:r>
              <a:rPr lang="en-US" sz="2800" dirty="0" smtClean="0">
                <a:latin typeface="Courier New"/>
                <a:cs typeface="Courier New"/>
              </a:rPr>
              <a:t>FFFFFFFFFFFFFFFFFFFFFFFFFFFFFFF</a:t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    EBAAEDCE6AF48A03BBFD25E8CD0364141</a:t>
            </a:r>
          </a:p>
          <a:p>
            <a:pPr marL="0" indent="0">
              <a:buNone/>
            </a:pPr>
            <a:endParaRPr lang="en-US" dirty="0" smtClean="0"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cs typeface="Courier New"/>
              </a:rPr>
              <a:t>Adding or subtracting 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 smtClean="0">
                <a:cs typeface="Courier New"/>
              </a:rPr>
              <a:t> to an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 smtClean="0">
                <a:cs typeface="Courier New"/>
              </a:rPr>
              <a:t> bit number is unlikely to change the MSBs</a:t>
            </a:r>
            <a:endParaRPr lang="en-US" dirty="0"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4230158"/>
            <a:ext cx="8767929" cy="1477097"/>
            <a:chOff x="0" y="4230158"/>
            <a:chExt cx="8767929" cy="1477097"/>
          </a:xfrm>
        </p:grpSpPr>
        <p:grpSp>
          <p:nvGrpSpPr>
            <p:cNvPr id="32" name="Group 31"/>
            <p:cNvGrpSpPr/>
            <p:nvPr/>
          </p:nvGrpSpPr>
          <p:grpSpPr>
            <a:xfrm>
              <a:off x="3182717" y="4230158"/>
              <a:ext cx="5585212" cy="1477097"/>
              <a:chOff x="3182717" y="4230158"/>
              <a:chExt cx="5585212" cy="1477097"/>
            </a:xfrm>
          </p:grpSpPr>
          <p:graphicFrame>
            <p:nvGraphicFramePr>
              <p:cNvPr id="59" name="Object 5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9697750"/>
                  </p:ext>
                </p:extLst>
              </p:nvPr>
            </p:nvGraphicFramePr>
            <p:xfrm>
              <a:off x="8020811" y="4230158"/>
              <a:ext cx="747118" cy="1328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97" name="Equation" r:id="rId4" imgW="114300" imgH="203200" progId="Equation.3">
                      <p:embed/>
                    </p:oleObj>
                  </mc:Choice>
                  <mc:Fallback>
                    <p:oleObj name="Equation" r:id="rId4" imgW="1143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8020811" y="4230158"/>
                            <a:ext cx="747118" cy="132820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024561"/>
                  </p:ext>
                </p:extLst>
              </p:nvPr>
            </p:nvGraphicFramePr>
            <p:xfrm>
              <a:off x="3182717" y="4230158"/>
              <a:ext cx="747118" cy="1328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98" name="Equation" r:id="rId6" imgW="114300" imgH="203200" progId="Equation.3">
                      <p:embed/>
                    </p:oleObj>
                  </mc:Choice>
                  <mc:Fallback>
                    <p:oleObj name="Equation" r:id="rId6" imgW="1143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182717" y="4230158"/>
                            <a:ext cx="747118" cy="132820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>
                <a:off x="3625800" y="4745582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+</a:t>
                </a:r>
                <a:endParaRPr lang="en-US" sz="2400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277842" y="5067724"/>
                <a:ext cx="2799683" cy="2701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err="1" smtClean="0">
                    <a:latin typeface="Times New Roman"/>
                    <a:cs typeface="Times New Roman"/>
                  </a:rPr>
                  <a:t>aε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926695" y="5269775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0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909986" y="5337923"/>
                <a:ext cx="1166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n+p-</a:t>
                </a:r>
                <a:r>
                  <a:rPr lang="en-US" i="1" dirty="0">
                    <a:latin typeface="Times New Roman"/>
                    <a:cs typeface="Times New Roman"/>
                  </a:rPr>
                  <a:t>m-l-</a:t>
                </a:r>
                <a:r>
                  <a:rPr lang="en-US" dirty="0" smtClean="0">
                    <a:latin typeface="Times New Roman"/>
                    <a:cs typeface="Times New Roman"/>
                  </a:rPr>
                  <a:t>1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</p:grpSp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722244"/>
                </p:ext>
              </p:extLst>
            </p:nvPr>
          </p:nvGraphicFramePr>
          <p:xfrm>
            <a:off x="0" y="4643842"/>
            <a:ext cx="3248025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9" name="Equation" r:id="rId8" imgW="2095500" imgH="292100" progId="Equation.3">
                    <p:embed/>
                  </p:oleObj>
                </mc:Choice>
                <mc:Fallback>
                  <p:oleObj name="Equation" r:id="rId8" imgW="20955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0" y="4643842"/>
                          <a:ext cx="3248025" cy="455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07" y="7438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i="1" dirty="0" smtClean="0">
                <a:latin typeface="Times New Roman"/>
                <a:cs typeface="Times New Roman"/>
              </a:rPr>
              <a:t>m&gt;p</a:t>
            </a:r>
            <a:endParaRPr lang="en-US" dirty="0" smtClean="0"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5260"/>
          </a:xfrm>
        </p:spPr>
        <p:txBody>
          <a:bodyPr>
            <a:normAutofit/>
          </a:bodyPr>
          <a:lstStyle/>
          <a:p>
            <a:r>
              <a:rPr lang="en-US" dirty="0" smtClean="0"/>
              <a:t>Using all the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35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91363" y="1375491"/>
            <a:ext cx="4296942" cy="618024"/>
            <a:chOff x="1312588" y="5895049"/>
            <a:chExt cx="4296942" cy="618024"/>
          </a:xfrm>
        </p:grpSpPr>
        <p:sp>
          <p:nvSpPr>
            <p:cNvPr id="8" name="Rectangle 7"/>
            <p:cNvSpPr/>
            <p:nvPr/>
          </p:nvSpPr>
          <p:spPr>
            <a:xfrm>
              <a:off x="2521662" y="5898240"/>
              <a:ext cx="1015289" cy="27019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urier New"/>
                  <a:cs typeface="Courier New"/>
                </a:rPr>
                <a:t>100…00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54150" y="5895049"/>
              <a:ext cx="1069082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Times New Roman"/>
                  <a:cs typeface="Times New Roman"/>
                </a:rPr>
                <a:t>a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7870" y="608125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77783" y="6143741"/>
              <a:ext cx="835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m+l</a:t>
              </a:r>
              <a:r>
                <a:rPr lang="en-US" dirty="0" smtClean="0">
                  <a:latin typeface="Times New Roman"/>
                  <a:cs typeface="Times New Roman"/>
                </a:rPr>
                <a:t>+1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36952" y="5895049"/>
              <a:ext cx="1921748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2832" y="6143741"/>
              <a:ext cx="950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m+w+</a:t>
              </a:r>
              <a:r>
                <a:rPr lang="en-US" dirty="0" smtClean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12588" y="6107374"/>
              <a:ext cx="318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n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8802"/>
              </p:ext>
            </p:extLst>
          </p:nvPr>
        </p:nvGraphicFramePr>
        <p:xfrm>
          <a:off x="2181927" y="1354645"/>
          <a:ext cx="787424" cy="314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" name="Equation" r:id="rId10" imgW="508000" imgH="203200" progId="Equation.3">
                  <p:embed/>
                </p:oleObj>
              </mc:Choice>
              <mc:Fallback>
                <p:oleObj name="Equation" r:id="rId10" imgW="50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81927" y="1354645"/>
                        <a:ext cx="787424" cy="314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89470" y="2205449"/>
            <a:ext cx="7483741" cy="658117"/>
            <a:chOff x="689470" y="2205449"/>
            <a:chExt cx="7483741" cy="658117"/>
          </a:xfrm>
        </p:grpSpPr>
        <p:grpSp>
          <p:nvGrpSpPr>
            <p:cNvPr id="5" name="Group 4"/>
            <p:cNvGrpSpPr/>
            <p:nvPr/>
          </p:nvGrpSpPr>
          <p:grpSpPr>
            <a:xfrm>
              <a:off x="2963482" y="2248733"/>
              <a:ext cx="5209729" cy="614833"/>
              <a:chOff x="2548650" y="3670722"/>
              <a:chExt cx="5209729" cy="61483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616162" y="3673913"/>
                <a:ext cx="1015289" cy="27019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ourier New"/>
                    <a:cs typeface="Courier New"/>
                  </a:rPr>
                  <a:t>100…00</a:t>
                </a:r>
                <a:endParaRPr lang="en-US" dirty="0">
                  <a:latin typeface="Courier New"/>
                  <a:cs typeface="Courier New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48650" y="3670722"/>
                <a:ext cx="1069082" cy="2701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smtClean="0">
                    <a:latin typeface="Times New Roman"/>
                    <a:cs typeface="Times New Roman"/>
                  </a:rPr>
                  <a:t>a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456719" y="385373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0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246693" y="3853739"/>
                <a:ext cx="769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latin typeface="Times New Roman"/>
                    <a:cs typeface="Times New Roman"/>
                  </a:rPr>
                  <a:t>n+w-l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631452" y="3670722"/>
                <a:ext cx="1921748" cy="2701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122625" y="3916223"/>
                <a:ext cx="895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n-m</a:t>
                </a:r>
                <a:r>
                  <a:rPr lang="en-US" i="1" dirty="0">
                    <a:latin typeface="Times New Roman"/>
                    <a:cs typeface="Times New Roman"/>
                  </a:rPr>
                  <a:t>-</a:t>
                </a:r>
                <a:r>
                  <a:rPr lang="en-US" i="1" dirty="0" smtClean="0">
                    <a:latin typeface="Times New Roman"/>
                    <a:cs typeface="Times New Roman"/>
                  </a:rPr>
                  <a:t>l</a:t>
                </a:r>
                <a:r>
                  <a:rPr lang="en-US" i="1" dirty="0">
                    <a:latin typeface="Times New Roman"/>
                    <a:cs typeface="Times New Roman"/>
                  </a:rPr>
                  <a:t>-</a:t>
                </a:r>
                <a:r>
                  <a:rPr lang="en-US" dirty="0" smtClean="0">
                    <a:latin typeface="Times New Roman"/>
                    <a:cs typeface="Times New Roman"/>
                  </a:rPr>
                  <a:t>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461437" y="3879856"/>
                <a:ext cx="318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Times New Roman"/>
                    <a:cs typeface="Times New Roman"/>
                  </a:rPr>
                  <a:t>n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53200" y="3673913"/>
                <a:ext cx="1052779" cy="27019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ourier New"/>
                    <a:cs typeface="Courier New"/>
                  </a:rPr>
                  <a:t>0</a:t>
                </a:r>
                <a:endParaRPr lang="en-US" dirty="0">
                  <a:latin typeface="Courier New"/>
                  <a:cs typeface="Courier New"/>
                </a:endParaRPr>
              </a:p>
            </p:txBody>
          </p:sp>
        </p:grp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2501585"/>
                </p:ext>
              </p:extLst>
            </p:nvPr>
          </p:nvGraphicFramePr>
          <p:xfrm>
            <a:off x="689470" y="2205449"/>
            <a:ext cx="171291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1" name="Equation" r:id="rId12" imgW="1104900" imgH="292100" progId="Equation.3">
                    <p:embed/>
                  </p:oleObj>
                </mc:Choice>
                <mc:Fallback>
                  <p:oleObj name="Equation" r:id="rId12" imgW="11049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89470" y="2205449"/>
                          <a:ext cx="1712912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430707" y="3410361"/>
            <a:ext cx="7757598" cy="658261"/>
            <a:chOff x="430707" y="3410361"/>
            <a:chExt cx="7757598" cy="658261"/>
          </a:xfrm>
        </p:grpSpPr>
        <p:grpSp>
          <p:nvGrpSpPr>
            <p:cNvPr id="37" name="Group 36"/>
            <p:cNvGrpSpPr/>
            <p:nvPr/>
          </p:nvGrpSpPr>
          <p:grpSpPr>
            <a:xfrm>
              <a:off x="2978576" y="3453789"/>
              <a:ext cx="5209729" cy="614833"/>
              <a:chOff x="2548650" y="3670722"/>
              <a:chExt cx="5209729" cy="614833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616162" y="3673913"/>
                <a:ext cx="1015289" cy="27019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ourier New"/>
                    <a:cs typeface="Courier New"/>
                  </a:rPr>
                  <a:t>0</a:t>
                </a:r>
                <a:endParaRPr lang="en-US" dirty="0">
                  <a:latin typeface="Courier New"/>
                  <a:cs typeface="Courier New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548650" y="3670722"/>
                <a:ext cx="1069082" cy="2701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smtClean="0">
                    <a:latin typeface="Times New Roman"/>
                    <a:cs typeface="Times New Roman"/>
                  </a:rPr>
                  <a:t>a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56719" y="385373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0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46693" y="3853739"/>
                <a:ext cx="769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latin typeface="Times New Roman"/>
                    <a:cs typeface="Times New Roman"/>
                  </a:rPr>
                  <a:t>n+w-l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631452" y="3670722"/>
                <a:ext cx="1921748" cy="2701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122625" y="3916223"/>
                <a:ext cx="895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n-m-l-</a:t>
                </a:r>
                <a:r>
                  <a:rPr lang="en-US" dirty="0" smtClean="0">
                    <a:latin typeface="Times New Roman"/>
                    <a:cs typeface="Times New Roman"/>
                  </a:rPr>
                  <a:t>1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461437" y="3879856"/>
                <a:ext cx="318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Times New Roman"/>
                    <a:cs typeface="Times New Roman"/>
                  </a:rPr>
                  <a:t>n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553200" y="3673913"/>
                <a:ext cx="1052779" cy="27019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ourier New"/>
                    <a:cs typeface="Courier New"/>
                  </a:rPr>
                  <a:t>0</a:t>
                </a:r>
                <a:endParaRPr lang="en-US" dirty="0">
                  <a:latin typeface="Courier New"/>
                  <a:cs typeface="Courier New"/>
                </a:endParaRPr>
              </a:p>
            </p:txBody>
          </p:sp>
        </p:grp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4530726"/>
                </p:ext>
              </p:extLst>
            </p:nvPr>
          </p:nvGraphicFramePr>
          <p:xfrm>
            <a:off x="430707" y="3410361"/>
            <a:ext cx="2263775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2" name="Equation" r:id="rId14" imgW="1460500" imgH="292100" progId="Equation.3">
                    <p:embed/>
                  </p:oleObj>
                </mc:Choice>
                <mc:Fallback>
                  <p:oleObj name="Equation" r:id="rId14" imgW="14605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30707" y="3410361"/>
                          <a:ext cx="2263775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3917856" y="4452891"/>
            <a:ext cx="4296942" cy="614833"/>
            <a:chOff x="3917856" y="4452891"/>
            <a:chExt cx="4296942" cy="614833"/>
          </a:xfrm>
        </p:grpSpPr>
        <p:sp>
          <p:nvSpPr>
            <p:cNvPr id="49" name="Rectangle 48"/>
            <p:cNvSpPr/>
            <p:nvPr/>
          </p:nvSpPr>
          <p:spPr>
            <a:xfrm>
              <a:off x="4072581" y="4456082"/>
              <a:ext cx="1015289" cy="27019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urier New"/>
                  <a:cs typeface="Courier New"/>
                </a:rPr>
                <a:t>0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13138" y="463590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03112" y="4635908"/>
              <a:ext cx="769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n+w-l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87871" y="4452891"/>
              <a:ext cx="1921748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79044" y="4698392"/>
              <a:ext cx="895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n-m-l-</a:t>
              </a:r>
              <a:r>
                <a:rPr lang="en-US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856" y="4662025"/>
              <a:ext cx="318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009619" y="4456082"/>
              <a:ext cx="1052779" cy="27019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urier New"/>
                  <a:cs typeface="Courier New"/>
                </a:rPr>
                <a:t>0</a:t>
              </a:r>
              <a:endParaRPr lang="en-US" dirty="0">
                <a:latin typeface="Courier New"/>
                <a:cs typeface="Courier New"/>
              </a:endParaRPr>
            </a:p>
          </p:txBody>
        </p:sp>
      </p:grp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93458"/>
              </p:ext>
            </p:extLst>
          </p:nvPr>
        </p:nvGraphicFramePr>
        <p:xfrm>
          <a:off x="192088" y="4665663"/>
          <a:ext cx="27955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3" name="Equation" r:id="rId16" imgW="1803400" imgH="292100" progId="Equation.3">
                  <p:embed/>
                </p:oleObj>
              </mc:Choice>
              <mc:Fallback>
                <p:oleObj name="Equation" r:id="rId16" imgW="1803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2088" y="4665663"/>
                        <a:ext cx="2795587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978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4230158"/>
            <a:ext cx="8767929" cy="1477097"/>
            <a:chOff x="0" y="4230158"/>
            <a:chExt cx="8767929" cy="1477097"/>
          </a:xfrm>
        </p:grpSpPr>
        <p:grpSp>
          <p:nvGrpSpPr>
            <p:cNvPr id="32" name="Group 31"/>
            <p:cNvGrpSpPr/>
            <p:nvPr/>
          </p:nvGrpSpPr>
          <p:grpSpPr>
            <a:xfrm>
              <a:off x="3182717" y="4230158"/>
              <a:ext cx="5585212" cy="1477097"/>
              <a:chOff x="3182717" y="4230158"/>
              <a:chExt cx="5585212" cy="1477097"/>
            </a:xfrm>
          </p:grpSpPr>
          <p:graphicFrame>
            <p:nvGraphicFramePr>
              <p:cNvPr id="59" name="Object 5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8843667"/>
                  </p:ext>
                </p:extLst>
              </p:nvPr>
            </p:nvGraphicFramePr>
            <p:xfrm>
              <a:off x="8020811" y="4230158"/>
              <a:ext cx="747118" cy="1328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23" name="Equation" r:id="rId4" imgW="114300" imgH="203200" progId="Equation.3">
                      <p:embed/>
                    </p:oleObj>
                  </mc:Choice>
                  <mc:Fallback>
                    <p:oleObj name="Equation" r:id="rId4" imgW="1143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8020811" y="4230158"/>
                            <a:ext cx="747118" cy="132820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9729259"/>
                  </p:ext>
                </p:extLst>
              </p:nvPr>
            </p:nvGraphicFramePr>
            <p:xfrm>
              <a:off x="3182717" y="4230158"/>
              <a:ext cx="747118" cy="1328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24" name="Equation" r:id="rId6" imgW="114300" imgH="203200" progId="Equation.3">
                      <p:embed/>
                    </p:oleObj>
                  </mc:Choice>
                  <mc:Fallback>
                    <p:oleObj name="Equation" r:id="rId6" imgW="1143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182717" y="4230158"/>
                            <a:ext cx="747118" cy="132820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>
                <a:off x="3625800" y="4745582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+</a:t>
                </a:r>
                <a:endParaRPr lang="en-US" sz="2400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277842" y="5067724"/>
                <a:ext cx="2799683" cy="2701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err="1" smtClean="0">
                    <a:latin typeface="Times New Roman"/>
                    <a:cs typeface="Times New Roman"/>
                  </a:rPr>
                  <a:t>aε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926695" y="5269775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0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909986" y="5337923"/>
                <a:ext cx="1166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n+p-</a:t>
                </a:r>
                <a:r>
                  <a:rPr lang="en-US" i="1" dirty="0">
                    <a:latin typeface="Times New Roman"/>
                    <a:cs typeface="Times New Roman"/>
                  </a:rPr>
                  <a:t>m-l-</a:t>
                </a:r>
                <a:r>
                  <a:rPr lang="en-US" dirty="0" smtClean="0">
                    <a:latin typeface="Times New Roman"/>
                    <a:cs typeface="Times New Roman"/>
                  </a:rPr>
                  <a:t>1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</p:grpSp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3842655"/>
                </p:ext>
              </p:extLst>
            </p:nvPr>
          </p:nvGraphicFramePr>
          <p:xfrm>
            <a:off x="0" y="4643842"/>
            <a:ext cx="3248025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5" name="Equation" r:id="rId8" imgW="2095500" imgH="292100" progId="Equation.3">
                    <p:embed/>
                  </p:oleObj>
                </mc:Choice>
                <mc:Fallback>
                  <p:oleObj name="Equation" r:id="rId8" imgW="20955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0" y="4643842"/>
                          <a:ext cx="3248025" cy="455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07" y="7438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i="1" dirty="0" smtClean="0">
                <a:latin typeface="Times New Roman"/>
                <a:cs typeface="Times New Roman"/>
              </a:rPr>
              <a:t>m&gt;p</a:t>
            </a:r>
            <a:endParaRPr lang="en-US" dirty="0" smtClean="0"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5260"/>
          </a:xfrm>
        </p:spPr>
        <p:txBody>
          <a:bodyPr>
            <a:normAutofit/>
          </a:bodyPr>
          <a:lstStyle/>
          <a:p>
            <a:r>
              <a:rPr lang="en-US" dirty="0" smtClean="0"/>
              <a:t>Using all the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30707" y="3410361"/>
            <a:ext cx="7757598" cy="658261"/>
            <a:chOff x="430707" y="3410361"/>
            <a:chExt cx="7757598" cy="658261"/>
          </a:xfrm>
        </p:grpSpPr>
        <p:grpSp>
          <p:nvGrpSpPr>
            <p:cNvPr id="37" name="Group 36"/>
            <p:cNvGrpSpPr/>
            <p:nvPr/>
          </p:nvGrpSpPr>
          <p:grpSpPr>
            <a:xfrm>
              <a:off x="2978576" y="3453789"/>
              <a:ext cx="5209729" cy="614833"/>
              <a:chOff x="2548650" y="3670722"/>
              <a:chExt cx="5209729" cy="614833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616162" y="3673913"/>
                <a:ext cx="1015289" cy="27019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ourier New"/>
                    <a:cs typeface="Courier New"/>
                  </a:rPr>
                  <a:t>0</a:t>
                </a:r>
                <a:endParaRPr lang="en-US" dirty="0">
                  <a:latin typeface="Courier New"/>
                  <a:cs typeface="Courier New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548650" y="3670722"/>
                <a:ext cx="1069082" cy="2701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smtClean="0">
                    <a:latin typeface="Times New Roman"/>
                    <a:cs typeface="Times New Roman"/>
                  </a:rPr>
                  <a:t>a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56719" y="385373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0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46693" y="3853739"/>
                <a:ext cx="769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latin typeface="Times New Roman"/>
                    <a:cs typeface="Times New Roman"/>
                  </a:rPr>
                  <a:t>n+w-l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631452" y="3670722"/>
                <a:ext cx="1921748" cy="2701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122625" y="3916223"/>
                <a:ext cx="895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n-m-l-</a:t>
                </a:r>
                <a:r>
                  <a:rPr lang="en-US" dirty="0" smtClean="0">
                    <a:latin typeface="Times New Roman"/>
                    <a:cs typeface="Times New Roman"/>
                  </a:rPr>
                  <a:t>1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461437" y="3879856"/>
                <a:ext cx="318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Times New Roman"/>
                    <a:cs typeface="Times New Roman"/>
                  </a:rPr>
                  <a:t>n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553200" y="3673913"/>
                <a:ext cx="1052779" cy="27019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ourier New"/>
                    <a:cs typeface="Courier New"/>
                  </a:rPr>
                  <a:t>0</a:t>
                </a:r>
                <a:endParaRPr lang="en-US" dirty="0">
                  <a:latin typeface="Courier New"/>
                  <a:cs typeface="Courier New"/>
                </a:endParaRPr>
              </a:p>
            </p:txBody>
          </p:sp>
        </p:grp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4644202"/>
                </p:ext>
              </p:extLst>
            </p:nvPr>
          </p:nvGraphicFramePr>
          <p:xfrm>
            <a:off x="430707" y="3410361"/>
            <a:ext cx="2263775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6" name="Equation" r:id="rId10" imgW="1460500" imgH="292100" progId="Equation.3">
                    <p:embed/>
                  </p:oleObj>
                </mc:Choice>
                <mc:Fallback>
                  <p:oleObj name="Equation" r:id="rId10" imgW="14605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30707" y="3410361"/>
                          <a:ext cx="2263775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3917856" y="4452891"/>
            <a:ext cx="4296942" cy="614833"/>
            <a:chOff x="3917856" y="4452891"/>
            <a:chExt cx="4296942" cy="614833"/>
          </a:xfrm>
        </p:grpSpPr>
        <p:sp>
          <p:nvSpPr>
            <p:cNvPr id="49" name="Rectangle 48"/>
            <p:cNvSpPr/>
            <p:nvPr/>
          </p:nvSpPr>
          <p:spPr>
            <a:xfrm>
              <a:off x="4072581" y="4456082"/>
              <a:ext cx="1015289" cy="27019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urier New"/>
                  <a:cs typeface="Courier New"/>
                </a:rPr>
                <a:t>0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13138" y="463590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03112" y="4635908"/>
              <a:ext cx="769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n+w-l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87871" y="4452891"/>
              <a:ext cx="1921748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79044" y="4698392"/>
              <a:ext cx="895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n-m-l-</a:t>
              </a:r>
              <a:r>
                <a:rPr lang="en-US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856" y="4662025"/>
              <a:ext cx="318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009619" y="4456082"/>
              <a:ext cx="1052779" cy="27019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urier New"/>
                  <a:cs typeface="Courier New"/>
                </a:rPr>
                <a:t>0</a:t>
              </a:r>
              <a:endParaRPr lang="en-US" dirty="0">
                <a:latin typeface="Courier New"/>
                <a:cs typeface="Courier New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6091" y="5877725"/>
            <a:ext cx="8001097" cy="640278"/>
            <a:chOff x="231774" y="5649919"/>
            <a:chExt cx="8001097" cy="640278"/>
          </a:xfrm>
        </p:grpSpPr>
        <p:sp>
          <p:nvSpPr>
            <p:cNvPr id="60" name="Rectangle 59"/>
            <p:cNvSpPr/>
            <p:nvPr/>
          </p:nvSpPr>
          <p:spPr>
            <a:xfrm>
              <a:off x="4072580" y="5697899"/>
              <a:ext cx="1015289" cy="27019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urier New"/>
                  <a:cs typeface="Courier New"/>
                </a:rPr>
                <a:t>0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03111" y="5877725"/>
              <a:ext cx="769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n+w-l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7869" y="5694708"/>
              <a:ext cx="2989655" cy="2733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17855" y="5903842"/>
              <a:ext cx="318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3053990"/>
                </p:ext>
              </p:extLst>
            </p:nvPr>
          </p:nvGraphicFramePr>
          <p:xfrm>
            <a:off x="231774" y="5649919"/>
            <a:ext cx="2716213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7" name="Equation" r:id="rId12" imgW="1752600" imgH="292100" progId="Equation.3">
                    <p:embed/>
                  </p:oleObj>
                </mc:Choice>
                <mc:Fallback>
                  <p:oleObj name="Equation" r:id="rId12" imgW="17526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31774" y="5649919"/>
                          <a:ext cx="2716213" cy="455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TextBox 71"/>
            <p:cNvSpPr txBox="1"/>
            <p:nvPr/>
          </p:nvSpPr>
          <p:spPr>
            <a:xfrm>
              <a:off x="7931211" y="592086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91363" y="1375491"/>
            <a:ext cx="4296942" cy="618024"/>
            <a:chOff x="1312588" y="5895049"/>
            <a:chExt cx="4296942" cy="618024"/>
          </a:xfrm>
        </p:grpSpPr>
        <p:sp>
          <p:nvSpPr>
            <p:cNvPr id="65" name="Rectangle 64"/>
            <p:cNvSpPr/>
            <p:nvPr/>
          </p:nvSpPr>
          <p:spPr>
            <a:xfrm>
              <a:off x="2521662" y="5898240"/>
              <a:ext cx="1015289" cy="27019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urier New"/>
                  <a:cs typeface="Courier New"/>
                </a:rPr>
                <a:t>100…00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454150" y="5895049"/>
              <a:ext cx="1069082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Times New Roman"/>
                  <a:cs typeface="Times New Roman"/>
                </a:rPr>
                <a:t>a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07870" y="608125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177783" y="6143741"/>
              <a:ext cx="835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m+l</a:t>
              </a:r>
              <a:r>
                <a:rPr lang="en-US" dirty="0" smtClean="0">
                  <a:latin typeface="Times New Roman"/>
                  <a:cs typeface="Times New Roman"/>
                </a:rPr>
                <a:t>+1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536952" y="5895049"/>
              <a:ext cx="1921748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32832" y="6143741"/>
              <a:ext cx="950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m+w+</a:t>
              </a:r>
              <a:r>
                <a:rPr lang="en-US" dirty="0" smtClean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312588" y="6107374"/>
              <a:ext cx="318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n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794949"/>
              </p:ext>
            </p:extLst>
          </p:nvPr>
        </p:nvGraphicFramePr>
        <p:xfrm>
          <a:off x="2181927" y="1354645"/>
          <a:ext cx="787424" cy="314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8" name="Equation" r:id="rId14" imgW="508000" imgH="203200" progId="Equation.3">
                  <p:embed/>
                </p:oleObj>
              </mc:Choice>
              <mc:Fallback>
                <p:oleObj name="Equation" r:id="rId14" imgW="50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81927" y="1354645"/>
                        <a:ext cx="787424" cy="314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77"/>
          <p:cNvGrpSpPr/>
          <p:nvPr/>
        </p:nvGrpSpPr>
        <p:grpSpPr>
          <a:xfrm>
            <a:off x="689470" y="2205449"/>
            <a:ext cx="7483741" cy="658117"/>
            <a:chOff x="689470" y="2205449"/>
            <a:chExt cx="7483741" cy="658117"/>
          </a:xfrm>
        </p:grpSpPr>
        <p:grpSp>
          <p:nvGrpSpPr>
            <p:cNvPr id="79" name="Group 78"/>
            <p:cNvGrpSpPr/>
            <p:nvPr/>
          </p:nvGrpSpPr>
          <p:grpSpPr>
            <a:xfrm>
              <a:off x="2963482" y="2248733"/>
              <a:ext cx="5209729" cy="614833"/>
              <a:chOff x="2548650" y="3670722"/>
              <a:chExt cx="5209729" cy="614833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616162" y="3673913"/>
                <a:ext cx="1015289" cy="27019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ourier New"/>
                    <a:cs typeface="Courier New"/>
                  </a:rPr>
                  <a:t>100…00</a:t>
                </a:r>
                <a:endParaRPr lang="en-US" dirty="0">
                  <a:latin typeface="Courier New"/>
                  <a:cs typeface="Courier New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548650" y="3670722"/>
                <a:ext cx="1069082" cy="2701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smtClean="0">
                    <a:latin typeface="Times New Roman"/>
                    <a:cs typeface="Times New Roman"/>
                  </a:rPr>
                  <a:t>a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456719" y="385373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0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246693" y="3853739"/>
                <a:ext cx="769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latin typeface="Times New Roman"/>
                    <a:cs typeface="Times New Roman"/>
                  </a:rPr>
                  <a:t>n+w-l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631452" y="3670722"/>
                <a:ext cx="1921748" cy="2701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122625" y="3916223"/>
                <a:ext cx="8611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m+l+</a:t>
                </a:r>
                <a:r>
                  <a:rPr lang="en-US" dirty="0" smtClean="0">
                    <a:latin typeface="Times New Roman"/>
                    <a:cs typeface="Times New Roman"/>
                  </a:rPr>
                  <a:t>1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461437" y="3879856"/>
                <a:ext cx="318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Times New Roman"/>
                    <a:cs typeface="Times New Roman"/>
                  </a:rPr>
                  <a:t>n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553200" y="3673913"/>
                <a:ext cx="1052779" cy="27019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ourier New"/>
                    <a:cs typeface="Courier New"/>
                  </a:rPr>
                  <a:t>0</a:t>
                </a:r>
                <a:endParaRPr lang="en-US" dirty="0">
                  <a:latin typeface="Courier New"/>
                  <a:cs typeface="Courier New"/>
                </a:endParaRPr>
              </a:p>
            </p:txBody>
          </p:sp>
        </p:grpSp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9712668"/>
                </p:ext>
              </p:extLst>
            </p:nvPr>
          </p:nvGraphicFramePr>
          <p:xfrm>
            <a:off x="689470" y="2205449"/>
            <a:ext cx="171291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9" name="Equation" r:id="rId16" imgW="1104900" imgH="292100" progId="Equation.3">
                    <p:embed/>
                  </p:oleObj>
                </mc:Choice>
                <mc:Fallback>
                  <p:oleObj name="Equation" r:id="rId16" imgW="11049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89470" y="2205449"/>
                          <a:ext cx="1712912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4104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9349 " pathEditMode="relative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9349 " pathEditMode="relative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9349 " pathEditMode="relative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9349 " pathEditMode="relative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2197409"/>
            <a:ext cx="8767929" cy="1477097"/>
            <a:chOff x="0" y="4230158"/>
            <a:chExt cx="8767929" cy="1477097"/>
          </a:xfrm>
        </p:grpSpPr>
        <p:grpSp>
          <p:nvGrpSpPr>
            <p:cNvPr id="32" name="Group 31"/>
            <p:cNvGrpSpPr/>
            <p:nvPr/>
          </p:nvGrpSpPr>
          <p:grpSpPr>
            <a:xfrm>
              <a:off x="3182717" y="4230158"/>
              <a:ext cx="5585212" cy="1477097"/>
              <a:chOff x="3182717" y="4230158"/>
              <a:chExt cx="5585212" cy="1477097"/>
            </a:xfrm>
          </p:grpSpPr>
          <p:graphicFrame>
            <p:nvGraphicFramePr>
              <p:cNvPr id="59" name="Object 5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3325251"/>
                  </p:ext>
                </p:extLst>
              </p:nvPr>
            </p:nvGraphicFramePr>
            <p:xfrm>
              <a:off x="8020811" y="4230158"/>
              <a:ext cx="747118" cy="1328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47" name="Equation" r:id="rId4" imgW="114300" imgH="203200" progId="Equation.3">
                      <p:embed/>
                    </p:oleObj>
                  </mc:Choice>
                  <mc:Fallback>
                    <p:oleObj name="Equation" r:id="rId4" imgW="1143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8020811" y="4230158"/>
                            <a:ext cx="747118" cy="132820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364160"/>
                  </p:ext>
                </p:extLst>
              </p:nvPr>
            </p:nvGraphicFramePr>
            <p:xfrm>
              <a:off x="3182717" y="4230158"/>
              <a:ext cx="747118" cy="1328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48" name="Equation" r:id="rId6" imgW="114300" imgH="203200" progId="Equation.3">
                      <p:embed/>
                    </p:oleObj>
                  </mc:Choice>
                  <mc:Fallback>
                    <p:oleObj name="Equation" r:id="rId6" imgW="1143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182717" y="4230158"/>
                            <a:ext cx="747118" cy="132820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>
                <a:off x="3625800" y="4745582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+</a:t>
                </a:r>
                <a:endParaRPr lang="en-US" sz="2400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277842" y="5067724"/>
                <a:ext cx="2799683" cy="2701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err="1" smtClean="0">
                    <a:latin typeface="Times New Roman"/>
                    <a:cs typeface="Times New Roman"/>
                  </a:rPr>
                  <a:t>aε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926695" y="5269775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0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909986" y="5337923"/>
                <a:ext cx="1166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n+p-</a:t>
                </a:r>
                <a:r>
                  <a:rPr lang="en-US" i="1" dirty="0">
                    <a:latin typeface="Times New Roman"/>
                    <a:cs typeface="Times New Roman"/>
                  </a:rPr>
                  <a:t>m-l-</a:t>
                </a:r>
                <a:r>
                  <a:rPr lang="en-US" dirty="0" smtClean="0">
                    <a:latin typeface="Times New Roman"/>
                    <a:cs typeface="Times New Roman"/>
                  </a:rPr>
                  <a:t>1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</p:grpSp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1542862"/>
                </p:ext>
              </p:extLst>
            </p:nvPr>
          </p:nvGraphicFramePr>
          <p:xfrm>
            <a:off x="0" y="4643842"/>
            <a:ext cx="3248025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49" name="Equation" r:id="rId8" imgW="2095500" imgH="292100" progId="Equation.3">
                    <p:embed/>
                  </p:oleObj>
                </mc:Choice>
                <mc:Fallback>
                  <p:oleObj name="Equation" r:id="rId8" imgW="20955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0" y="4643842"/>
                          <a:ext cx="3248025" cy="455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07" y="7438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i="1" dirty="0" smtClean="0">
                <a:latin typeface="Times New Roman"/>
                <a:cs typeface="Times New Roman"/>
              </a:rPr>
              <a:t>m&gt;p</a:t>
            </a:r>
            <a:endParaRPr lang="en-US" dirty="0" smtClean="0"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5260"/>
          </a:xfrm>
        </p:spPr>
        <p:txBody>
          <a:bodyPr>
            <a:normAutofit/>
          </a:bodyPr>
          <a:lstStyle/>
          <a:p>
            <a:r>
              <a:rPr lang="en-US" dirty="0" smtClean="0"/>
              <a:t>Using all the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37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30707" y="1377612"/>
            <a:ext cx="7757598" cy="658261"/>
            <a:chOff x="430707" y="3410361"/>
            <a:chExt cx="7757598" cy="658261"/>
          </a:xfrm>
        </p:grpSpPr>
        <p:grpSp>
          <p:nvGrpSpPr>
            <p:cNvPr id="37" name="Group 36"/>
            <p:cNvGrpSpPr/>
            <p:nvPr/>
          </p:nvGrpSpPr>
          <p:grpSpPr>
            <a:xfrm>
              <a:off x="2978576" y="3453789"/>
              <a:ext cx="5209729" cy="614833"/>
              <a:chOff x="2548650" y="3670722"/>
              <a:chExt cx="5209729" cy="614833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616162" y="3673913"/>
                <a:ext cx="1015289" cy="27019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ourier New"/>
                    <a:cs typeface="Courier New"/>
                  </a:rPr>
                  <a:t>0</a:t>
                </a:r>
                <a:endParaRPr lang="en-US" dirty="0">
                  <a:latin typeface="Courier New"/>
                  <a:cs typeface="Courier New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548650" y="3670722"/>
                <a:ext cx="1069082" cy="2701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smtClean="0">
                    <a:latin typeface="Times New Roman"/>
                    <a:cs typeface="Times New Roman"/>
                  </a:rPr>
                  <a:t>a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56719" y="385373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0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46693" y="3853739"/>
                <a:ext cx="769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latin typeface="Times New Roman"/>
                    <a:cs typeface="Times New Roman"/>
                  </a:rPr>
                  <a:t>n+w-l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631452" y="3670722"/>
                <a:ext cx="1921748" cy="2701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122625" y="3916223"/>
                <a:ext cx="895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n-m-l-</a:t>
                </a:r>
                <a:r>
                  <a:rPr lang="en-US" dirty="0" smtClean="0">
                    <a:latin typeface="Times New Roman"/>
                    <a:cs typeface="Times New Roman"/>
                  </a:rPr>
                  <a:t>1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461437" y="3879856"/>
                <a:ext cx="318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Times New Roman"/>
                    <a:cs typeface="Times New Roman"/>
                  </a:rPr>
                  <a:t>n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553200" y="3673913"/>
                <a:ext cx="1052779" cy="27019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ourier New"/>
                    <a:cs typeface="Courier New"/>
                  </a:rPr>
                  <a:t>0</a:t>
                </a:r>
                <a:endParaRPr lang="en-US" dirty="0">
                  <a:latin typeface="Courier New"/>
                  <a:cs typeface="Courier New"/>
                </a:endParaRPr>
              </a:p>
            </p:txBody>
          </p:sp>
        </p:grp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1829132"/>
                </p:ext>
              </p:extLst>
            </p:nvPr>
          </p:nvGraphicFramePr>
          <p:xfrm>
            <a:off x="430707" y="3410361"/>
            <a:ext cx="2263775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50" name="Equation" r:id="rId10" imgW="1460500" imgH="292100" progId="Equation.3">
                    <p:embed/>
                  </p:oleObj>
                </mc:Choice>
                <mc:Fallback>
                  <p:oleObj name="Equation" r:id="rId10" imgW="14605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30707" y="3410361"/>
                          <a:ext cx="2263775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3917856" y="2420142"/>
            <a:ext cx="4296942" cy="614833"/>
            <a:chOff x="3917856" y="4452891"/>
            <a:chExt cx="4296942" cy="614833"/>
          </a:xfrm>
        </p:grpSpPr>
        <p:sp>
          <p:nvSpPr>
            <p:cNvPr id="49" name="Rectangle 48"/>
            <p:cNvSpPr/>
            <p:nvPr/>
          </p:nvSpPr>
          <p:spPr>
            <a:xfrm>
              <a:off x="4072581" y="4456082"/>
              <a:ext cx="1015289" cy="27019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urier New"/>
                  <a:cs typeface="Courier New"/>
                </a:rPr>
                <a:t>0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13138" y="463590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03112" y="4635908"/>
              <a:ext cx="769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n+w-l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87871" y="4452891"/>
              <a:ext cx="1921748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79044" y="4698392"/>
              <a:ext cx="895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n-m-l-</a:t>
              </a:r>
              <a:r>
                <a:rPr lang="en-US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856" y="4662025"/>
              <a:ext cx="318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009619" y="4456082"/>
              <a:ext cx="1052779" cy="27019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urier New"/>
                  <a:cs typeface="Courier New"/>
                </a:rPr>
                <a:t>0</a:t>
              </a:r>
              <a:endParaRPr lang="en-US" dirty="0">
                <a:latin typeface="Courier New"/>
                <a:cs typeface="Courier New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6091" y="3844976"/>
            <a:ext cx="8001097" cy="640278"/>
            <a:chOff x="231774" y="5649919"/>
            <a:chExt cx="8001097" cy="640278"/>
          </a:xfrm>
        </p:grpSpPr>
        <p:sp>
          <p:nvSpPr>
            <p:cNvPr id="60" name="Rectangle 59"/>
            <p:cNvSpPr/>
            <p:nvPr/>
          </p:nvSpPr>
          <p:spPr>
            <a:xfrm>
              <a:off x="4072580" y="5697899"/>
              <a:ext cx="1015289" cy="27019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urier New"/>
                  <a:cs typeface="Courier New"/>
                </a:rPr>
                <a:t>0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03111" y="5877725"/>
              <a:ext cx="769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n+w-l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7869" y="5694708"/>
              <a:ext cx="2989655" cy="2733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17855" y="5903842"/>
              <a:ext cx="318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8657553"/>
                </p:ext>
              </p:extLst>
            </p:nvPr>
          </p:nvGraphicFramePr>
          <p:xfrm>
            <a:off x="231774" y="5649919"/>
            <a:ext cx="2716213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51" name="Equation" r:id="rId12" imgW="1752600" imgH="292100" progId="Equation.3">
                    <p:embed/>
                  </p:oleObj>
                </mc:Choice>
                <mc:Fallback>
                  <p:oleObj name="Equation" r:id="rId12" imgW="17526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31774" y="5649919"/>
                          <a:ext cx="2716213" cy="455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TextBox 71"/>
            <p:cNvSpPr txBox="1"/>
            <p:nvPr/>
          </p:nvSpPr>
          <p:spPr>
            <a:xfrm>
              <a:off x="7931211" y="592086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6867" y="4741941"/>
            <a:ext cx="8122978" cy="671464"/>
            <a:chOff x="106867" y="4741941"/>
            <a:chExt cx="8122978" cy="671464"/>
          </a:xfrm>
        </p:grpSpPr>
        <p:sp>
          <p:nvSpPr>
            <p:cNvPr id="90" name="Rectangle 89"/>
            <p:cNvSpPr/>
            <p:nvPr/>
          </p:nvSpPr>
          <p:spPr>
            <a:xfrm>
              <a:off x="4069554" y="4821107"/>
              <a:ext cx="1208288" cy="27019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urier New"/>
                  <a:cs typeface="Courier New"/>
                </a:rPr>
                <a:t>0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96941" y="5044073"/>
              <a:ext cx="961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n+w-l</a:t>
              </a:r>
              <a:r>
                <a:rPr lang="en-US" dirty="0" smtClean="0">
                  <a:latin typeface="Times New Roman"/>
                  <a:cs typeface="Times New Roman"/>
                </a:rPr>
                <a:t>-1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277842" y="4821106"/>
              <a:ext cx="2796656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914829" y="5027050"/>
              <a:ext cx="318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94" name="Object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6143522"/>
                </p:ext>
              </p:extLst>
            </p:nvPr>
          </p:nvGraphicFramePr>
          <p:xfrm>
            <a:off x="106867" y="4741941"/>
            <a:ext cx="3621088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52" name="Equation" r:id="rId14" imgW="2336800" imgH="304800" progId="Equation.3">
                    <p:embed/>
                  </p:oleObj>
                </mc:Choice>
                <mc:Fallback>
                  <p:oleObj name="Equation" r:id="rId14" imgW="2336800" imgH="304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06867" y="4741941"/>
                          <a:ext cx="3621088" cy="474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TextBox 94"/>
            <p:cNvSpPr txBox="1"/>
            <p:nvPr/>
          </p:nvSpPr>
          <p:spPr>
            <a:xfrm>
              <a:off x="7928185" y="504407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6867" y="5648325"/>
            <a:ext cx="8130321" cy="691002"/>
            <a:chOff x="106867" y="5648325"/>
            <a:chExt cx="8130321" cy="691002"/>
          </a:xfrm>
        </p:grpSpPr>
        <p:sp>
          <p:nvSpPr>
            <p:cNvPr id="98" name="TextBox 97"/>
            <p:cNvSpPr txBox="1"/>
            <p:nvPr/>
          </p:nvSpPr>
          <p:spPr>
            <a:xfrm>
              <a:off x="4804284" y="5969995"/>
              <a:ext cx="961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n+w-l</a:t>
              </a:r>
              <a:r>
                <a:rPr lang="en-US" dirty="0" smtClean="0">
                  <a:latin typeface="Times New Roman"/>
                  <a:cs typeface="Times New Roman"/>
                </a:rPr>
                <a:t>-1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285185" y="5747028"/>
              <a:ext cx="2796656" cy="27019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1" name="Object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2376552"/>
                </p:ext>
              </p:extLst>
            </p:nvPr>
          </p:nvGraphicFramePr>
          <p:xfrm>
            <a:off x="106867" y="5648325"/>
            <a:ext cx="5097463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53" name="Equation" r:id="rId16" imgW="3289300" imgH="330200" progId="Equation.3">
                    <p:embed/>
                  </p:oleObj>
                </mc:Choice>
                <mc:Fallback>
                  <p:oleObj name="Equation" r:id="rId16" imgW="3289300" imgH="330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06867" y="5648325"/>
                          <a:ext cx="5097463" cy="512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TextBox 101"/>
            <p:cNvSpPr txBox="1"/>
            <p:nvPr/>
          </p:nvSpPr>
          <p:spPr>
            <a:xfrm>
              <a:off x="7935528" y="596999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0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91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35150"/>
            <a:ext cx="8229600" cy="19910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 a very high probability, observing 25 signatures yields more than 13 perfect traces.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761477"/>
              </p:ext>
            </p:extLst>
          </p:nvPr>
        </p:nvGraphicFramePr>
        <p:xfrm>
          <a:off x="1774663" y="1234199"/>
          <a:ext cx="5568552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6184"/>
                <a:gridCol w="1856184"/>
                <a:gridCol w="18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 perfect</a:t>
                      </a:r>
                      <a:r>
                        <a:rPr lang="en-US" sz="2400" baseline="0" dirty="0" smtClean="0"/>
                        <a:t> traces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 (s)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Success</a:t>
                      </a:r>
                      <a:r>
                        <a:rPr lang="en-US" sz="2400" baseline="0" dirty="0" smtClean="0"/>
                        <a:t> probability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2.25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4.66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7.68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11.3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45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738"/>
            <a:ext cx="8229600" cy="5059612"/>
          </a:xfrm>
        </p:spPr>
        <p:txBody>
          <a:bodyPr>
            <a:normAutofit/>
          </a:bodyPr>
          <a:lstStyle/>
          <a:p>
            <a:r>
              <a:rPr lang="en-US" cap="small" dirty="0" err="1" smtClean="0"/>
              <a:t>Flush+Reload</a:t>
            </a:r>
            <a:r>
              <a:rPr lang="en-US" cap="small" dirty="0" smtClean="0"/>
              <a:t> </a:t>
            </a:r>
            <a:r>
              <a:rPr lang="en-US" dirty="0" smtClean="0"/>
              <a:t>provides a nearly perfect cross-core, cross-VM side channel</a:t>
            </a:r>
          </a:p>
          <a:p>
            <a:r>
              <a:rPr lang="en-US" dirty="0" smtClean="0"/>
              <a:t>No need for a fixed number of bits in HNP</a:t>
            </a:r>
          </a:p>
          <a:p>
            <a:r>
              <a:rPr lang="en-US" dirty="0" smtClean="0"/>
              <a:t>Can handle the negative digits in </a:t>
            </a:r>
            <a:r>
              <a:rPr lang="en-US" dirty="0" err="1" smtClean="0"/>
              <a:t>wNAF</a:t>
            </a:r>
            <a:endParaRPr lang="en-US" dirty="0" smtClean="0"/>
          </a:p>
          <a:p>
            <a:r>
              <a:rPr lang="en-US" dirty="0" smtClean="0"/>
              <a:t>Can handle non-consecutive bits</a:t>
            </a:r>
          </a:p>
          <a:p>
            <a:r>
              <a:rPr lang="en-US" dirty="0" smtClean="0"/>
              <a:t>Curve choice allows using almost half of the information in each perfect trace</a:t>
            </a:r>
          </a:p>
          <a:p>
            <a:r>
              <a:rPr lang="en-US" dirty="0" smtClean="0"/>
              <a:t>We can break a 256 bit curve after observing as little as 25 signatures.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wNAF</a:t>
            </a:r>
            <a:r>
              <a:rPr lang="en-US" dirty="0" smtClean="0"/>
              <a:t>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compute </a:t>
            </a:r>
            <a:r>
              <a:rPr lang="en-US" dirty="0" smtClean="0">
                <a:latin typeface="Times New Roman"/>
                <a:cs typeface="Times New Roman"/>
              </a:rPr>
              <a:t>[</a:t>
            </a:r>
            <a:r>
              <a:rPr lang="en-US" i="1" dirty="0" smtClean="0">
                <a:latin typeface="Times New Roman"/>
                <a:cs typeface="Times New Roman"/>
              </a:rPr>
              <a:t>d</a:t>
            </a:r>
            <a:r>
              <a:rPr lang="en-US" dirty="0" smtClean="0">
                <a:latin typeface="Times New Roman"/>
                <a:cs typeface="Times New Roman"/>
              </a:rPr>
              <a:t>]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/>
              <a:t>, first write </a:t>
            </a:r>
            <a:r>
              <a:rPr lang="en-US" i="1" dirty="0" smtClean="0">
                <a:latin typeface="Times New Roman"/>
                <a:cs typeface="Times New Roman"/>
              </a:rPr>
              <a:t>d</a:t>
            </a:r>
            <a:r>
              <a:rPr lang="en-US" dirty="0" smtClean="0"/>
              <a:t> in </a:t>
            </a:r>
            <a:r>
              <a:rPr lang="en-US" dirty="0" err="1" smtClean="0"/>
              <a:t>wNAF</a:t>
            </a:r>
            <a:r>
              <a:rPr lang="en-US" dirty="0" smtClean="0"/>
              <a:t> form: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Such that if </a:t>
            </a:r>
            <a:r>
              <a:rPr lang="en-US" i="1" dirty="0" smtClean="0">
                <a:latin typeface="Times New Roman"/>
                <a:cs typeface="Times New Roman"/>
              </a:rPr>
              <a:t>d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≠0</a:t>
            </a:r>
            <a:r>
              <a:rPr lang="en-US" dirty="0" smtClean="0"/>
              <a:t> then </a:t>
            </a:r>
            <a:r>
              <a:rPr lang="en-US" i="1" dirty="0" smtClean="0">
                <a:latin typeface="Times New Roman"/>
                <a:cs typeface="Times New Roman"/>
              </a:rPr>
              <a:t>d</a:t>
            </a:r>
            <a:r>
              <a:rPr lang="en-US" i="1" baseline="-25000" dirty="0" smtClean="0">
                <a:latin typeface="Times New Roman"/>
                <a:cs typeface="Times New Roman"/>
              </a:rPr>
              <a:t>i+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=…=d</a:t>
            </a:r>
            <a:r>
              <a:rPr lang="en-US" i="1" baseline="-25000" dirty="0" smtClean="0">
                <a:latin typeface="Times New Roman"/>
                <a:cs typeface="Times New Roman"/>
              </a:rPr>
              <a:t>i+w+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=</a:t>
            </a:r>
            <a:r>
              <a:rPr lang="en-US" dirty="0" smtClean="0">
                <a:latin typeface="Times New Roman"/>
                <a:cs typeface="Times New Roman"/>
              </a:rPr>
              <a:t>0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260777"/>
              </p:ext>
            </p:extLst>
          </p:nvPr>
        </p:nvGraphicFramePr>
        <p:xfrm>
          <a:off x="1684890" y="2163762"/>
          <a:ext cx="6657213" cy="1186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2565400" imgH="457200" progId="Equation.3">
                  <p:embed/>
                </p:oleObj>
              </mc:Choice>
              <mc:Fallback>
                <p:oleObj name="Equation" r:id="rId4" imgW="2565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4890" y="2163762"/>
                        <a:ext cx="6657213" cy="1186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656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Scalar Multiplication with </a:t>
            </a:r>
            <a:r>
              <a:rPr lang="en-US" dirty="0" err="1" smtClean="0"/>
              <a:t>wNAF</a:t>
            </a:r>
            <a:r>
              <a:rPr lang="en-US" dirty="0" smtClean="0"/>
              <a:t>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recompute</a:t>
            </a:r>
            <a:r>
              <a:rPr lang="en-US" dirty="0" smtClean="0"/>
              <a:t> </a:t>
            </a:r>
            <a:r>
              <a:rPr lang="en-US" dirty="0">
                <a:latin typeface="Times New Roman"/>
                <a:cs typeface="Times New Roman"/>
              </a:rPr>
              <a:t>{±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cs typeface="Times New Roman"/>
              </a:rPr>
              <a:t>, ±[3]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cs typeface="Times New Roman"/>
              </a:rPr>
              <a:t>,…, ±[2</a:t>
            </a:r>
            <a:r>
              <a:rPr lang="en-US" i="1" baseline="30000" dirty="0">
                <a:latin typeface="Times New Roman"/>
                <a:cs typeface="Times New Roman"/>
              </a:rPr>
              <a:t>w</a:t>
            </a:r>
            <a:r>
              <a:rPr lang="en-US" dirty="0">
                <a:latin typeface="Times New Roman"/>
                <a:cs typeface="Times New Roman"/>
              </a:rPr>
              <a:t>-1</a:t>
            </a:r>
            <a:r>
              <a:rPr lang="en-US" dirty="0" smtClean="0">
                <a:latin typeface="Times New Roman"/>
                <a:cs typeface="Times New Roman"/>
              </a:rPr>
              <a:t>]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=0</a:t>
            </a:r>
          </a:p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for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=n</a:t>
            </a:r>
            <a:r>
              <a:rPr lang="en-US" dirty="0" smtClean="0">
                <a:latin typeface="Times New Roman"/>
                <a:cs typeface="Times New Roman"/>
              </a:rPr>
              <a:t>-1 </a:t>
            </a:r>
            <a:r>
              <a:rPr lang="en-US" b="1" dirty="0" err="1" smtClean="0">
                <a:latin typeface="Times New Roman"/>
                <a:cs typeface="Times New Roman"/>
              </a:rPr>
              <a:t>downto</a:t>
            </a:r>
            <a:r>
              <a:rPr lang="en-US" dirty="0" smtClean="0">
                <a:latin typeface="Times New Roman"/>
                <a:cs typeface="Times New Roman"/>
              </a:rPr>
              <a:t> 0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 = Double(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if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i="1" dirty="0" smtClean="0">
                <a:latin typeface="Times New Roman"/>
                <a:cs typeface="Times New Roman"/>
              </a:rPr>
              <a:t>d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≠</a:t>
            </a:r>
            <a:r>
              <a:rPr lang="en-US" dirty="0" smtClean="0">
                <a:latin typeface="Times New Roman"/>
                <a:cs typeface="Times New Roman"/>
              </a:rPr>
              <a:t>0) </a:t>
            </a:r>
            <a:r>
              <a:rPr lang="en-US" b="1" dirty="0" smtClean="0">
                <a:latin typeface="Times New Roman"/>
                <a:cs typeface="Times New Roman"/>
              </a:rPr>
              <a:t>then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 = Add(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, [</a:t>
            </a:r>
            <a:r>
              <a:rPr lang="en-US" i="1" dirty="0" smtClean="0">
                <a:latin typeface="Times New Roman"/>
                <a:cs typeface="Times New Roman"/>
              </a:rPr>
              <a:t>d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]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end</a:t>
            </a:r>
          </a:p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end</a:t>
            </a:r>
          </a:p>
          <a:p>
            <a:pPr marL="0" indent="0">
              <a:buNone/>
            </a:pPr>
            <a:r>
              <a:rPr lang="en-US" b="1" dirty="0">
                <a:latin typeface="Times New Roman"/>
                <a:cs typeface="Times New Roman"/>
              </a:rPr>
              <a:t>r</a:t>
            </a:r>
            <a:r>
              <a:rPr lang="en-US" b="1" dirty="0" smtClean="0">
                <a:latin typeface="Times New Roman"/>
                <a:cs typeface="Times New Roman"/>
              </a:rPr>
              <a:t>eturn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8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 that                         implies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8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183017"/>
              </p:ext>
            </p:extLst>
          </p:nvPr>
        </p:nvGraphicFramePr>
        <p:xfrm>
          <a:off x="3207773" y="1600200"/>
          <a:ext cx="3345427" cy="806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3" imgW="1104900" imgH="266700" progId="Equation.3">
                  <p:embed/>
                </p:oleObj>
              </mc:Choice>
              <mc:Fallback>
                <p:oleObj name="Equation" r:id="rId3" imgW="1104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7773" y="1600200"/>
                        <a:ext cx="3345427" cy="806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842169"/>
              </p:ext>
            </p:extLst>
          </p:nvPr>
        </p:nvGraphicFramePr>
        <p:xfrm>
          <a:off x="5962316" y="3982454"/>
          <a:ext cx="2573104" cy="67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5" imgW="1016000" imgH="266700" progId="Equation.3">
                  <p:embed/>
                </p:oleObj>
              </mc:Choice>
              <mc:Fallback>
                <p:oleObj name="Equation" r:id="rId5" imgW="1016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2316" y="3982454"/>
                        <a:ext cx="2573104" cy="675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427727"/>
              </p:ext>
            </p:extLst>
          </p:nvPr>
        </p:nvGraphicFramePr>
        <p:xfrm>
          <a:off x="2273845" y="3982453"/>
          <a:ext cx="2097294" cy="55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tion" r:id="rId7" imgW="774700" imgH="203200" progId="Equation.3">
                  <p:embed/>
                </p:oleObj>
              </mc:Choice>
              <mc:Fallback>
                <p:oleObj name="Equation" r:id="rId7" imgW="774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73845" y="3982453"/>
                        <a:ext cx="2097294" cy="550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688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76"/>
          </a:xfrm>
        </p:spPr>
        <p:txBody>
          <a:bodyPr/>
          <a:lstStyle/>
          <a:p>
            <a:r>
              <a:rPr lang="en-US" dirty="0" smtClean="0"/>
              <a:t>The Hidden Number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82" y="1071614"/>
            <a:ext cx="8295919" cy="5649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Suppose we know numbers </a:t>
            </a:r>
            <a:r>
              <a:rPr lang="en-US" sz="3000" i="1" dirty="0" err="1" smtClean="0">
                <a:latin typeface="Times New Roman"/>
                <a:cs typeface="Times New Roman"/>
              </a:rPr>
              <a:t>t</a:t>
            </a:r>
            <a:r>
              <a:rPr lang="en-US" sz="30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3000" dirty="0" smtClean="0"/>
              <a:t>, </a:t>
            </a:r>
            <a:r>
              <a:rPr lang="en-US" sz="3000" i="1" dirty="0" err="1" smtClean="0">
                <a:latin typeface="Times New Roman"/>
                <a:cs typeface="Times New Roman"/>
              </a:rPr>
              <a:t>u</a:t>
            </a:r>
            <a:r>
              <a:rPr lang="en-US" sz="30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3000" dirty="0" smtClean="0"/>
              <a:t> such that</a:t>
            </a:r>
            <a:endParaRPr lang="en-US" sz="3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949000"/>
              </p:ext>
            </p:extLst>
          </p:nvPr>
        </p:nvGraphicFramePr>
        <p:xfrm>
          <a:off x="3598863" y="1636713"/>
          <a:ext cx="2355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4" imgW="1016000" imgH="279400" progId="Equation.3">
                  <p:embed/>
                </p:oleObj>
              </mc:Choice>
              <mc:Fallback>
                <p:oleObj name="Equation" r:id="rId4" imgW="1016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8863" y="1636713"/>
                        <a:ext cx="23558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18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76"/>
          </a:xfrm>
        </p:spPr>
        <p:txBody>
          <a:bodyPr/>
          <a:lstStyle/>
          <a:p>
            <a:r>
              <a:rPr lang="en-US" dirty="0" smtClean="0"/>
              <a:t>The Hidden Number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82" y="1071614"/>
            <a:ext cx="8295919" cy="5649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Suppose we know numbers </a:t>
            </a:r>
            <a:r>
              <a:rPr lang="en-US" i="1" dirty="0" err="1" smtClean="0">
                <a:latin typeface="Times New Roman"/>
                <a:cs typeface="Times New Roman"/>
              </a:rPr>
              <a:t>t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, </a:t>
            </a:r>
            <a:r>
              <a:rPr lang="en-US" i="1" dirty="0" err="1" smtClean="0"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such that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can construct a lattice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a vector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is very close to a lattice vector that depends on </a:t>
            </a:r>
            <a:r>
              <a:rPr lang="en-US" i="1" dirty="0" smtClean="0">
                <a:latin typeface="Times New Roman"/>
                <a:cs typeface="Times New Roman"/>
              </a:rPr>
              <a:t>α.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801008"/>
              </p:ext>
            </p:extLst>
          </p:nvPr>
        </p:nvGraphicFramePr>
        <p:xfrm>
          <a:off x="3598072" y="1636708"/>
          <a:ext cx="2357433" cy="64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Equation" r:id="rId4" imgW="1016000" imgH="279400" progId="Equation.3">
                  <p:embed/>
                </p:oleObj>
              </mc:Choice>
              <mc:Fallback>
                <p:oleObj name="Equation" r:id="rId4" imgW="1016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8072" y="1636708"/>
                        <a:ext cx="2357433" cy="647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166963"/>
              </p:ext>
            </p:extLst>
          </p:nvPr>
        </p:nvGraphicFramePr>
        <p:xfrm>
          <a:off x="3359965" y="2593042"/>
          <a:ext cx="3029260" cy="2044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Equation" r:id="rId6" imgW="1562100" imgH="1054100" progId="Equation.3">
                  <p:embed/>
                </p:oleObj>
              </mc:Choice>
              <mc:Fallback>
                <p:oleObj name="Equation" r:id="rId6" imgW="15621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59965" y="2593042"/>
                        <a:ext cx="3029260" cy="2044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306167"/>
              </p:ext>
            </p:extLst>
          </p:nvPr>
        </p:nvGraphicFramePr>
        <p:xfrm>
          <a:off x="3479018" y="5031242"/>
          <a:ext cx="2777926" cy="67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Equation" r:id="rId8" imgW="1193800" imgH="292100" progId="Equation.3">
                  <p:embed/>
                </p:oleObj>
              </mc:Choice>
              <mc:Fallback>
                <p:oleObj name="Equation" r:id="rId8" imgW="1193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79018" y="5031242"/>
                        <a:ext cx="2777926" cy="679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2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343"/>
          </a:xfrm>
        </p:spPr>
        <p:txBody>
          <a:bodyPr/>
          <a:lstStyle/>
          <a:p>
            <a:r>
              <a:rPr lang="en-US" dirty="0" smtClean="0"/>
              <a:t>HNP and ECDSA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064"/>
            <a:ext cx="8229600" cy="53072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</a:t>
            </a:r>
            <a:r>
              <a:rPr lang="en-US" dirty="0">
                <a:cs typeface="Times New Roman"/>
              </a:rPr>
              <a:t>that </a:t>
            </a:r>
            <a:endParaRPr lang="en-US" dirty="0" smtClean="0">
              <a:cs typeface="Times New Roman"/>
            </a:endParaRPr>
          </a:p>
          <a:p>
            <a:pPr marL="0" indent="0">
              <a:buNone/>
            </a:pPr>
            <a:r>
              <a:rPr lang="en-US" dirty="0" smtClean="0"/>
              <a:t>We want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In terms of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Or in terms of </a:t>
            </a:r>
            <a:r>
              <a:rPr lang="en-US" i="1" dirty="0" err="1" smtClean="0">
                <a:latin typeface="Times New Roman"/>
                <a:cs typeface="Times New Roman"/>
              </a:rPr>
              <a:t>t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and </a:t>
            </a:r>
            <a:r>
              <a:rPr lang="en-US" i="1" dirty="0" err="1" smtClean="0"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EB0-85D6-C64A-9CD6-2DB7C42F884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899926"/>
              </p:ext>
            </p:extLst>
          </p:nvPr>
        </p:nvGraphicFramePr>
        <p:xfrm>
          <a:off x="2132013" y="1792288"/>
          <a:ext cx="2462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4" imgW="1016000" imgH="279400" progId="Equation.3">
                  <p:embed/>
                </p:oleObj>
              </mc:Choice>
              <mc:Fallback>
                <p:oleObj name="Equation" r:id="rId4" imgW="1016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2013" y="1792288"/>
                        <a:ext cx="246221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812230" y="3413407"/>
            <a:ext cx="5204894" cy="340207"/>
          </a:xfrm>
          <a:prstGeom prst="rect">
            <a:avLst/>
          </a:prstGeom>
          <a:solidFill>
            <a:srgbClr val="C0504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67784"/>
              </p:ext>
            </p:extLst>
          </p:nvPr>
        </p:nvGraphicFramePr>
        <p:xfrm>
          <a:off x="1965637" y="3413407"/>
          <a:ext cx="271074" cy="37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6" imgW="127000" imgH="177800" progId="Equation.3">
                  <p:embed/>
                </p:oleObj>
              </mc:Choice>
              <mc:Fallback>
                <p:oleObj name="Equation" r:id="rId6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5637" y="3413407"/>
                        <a:ext cx="271074" cy="379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238524"/>
              </p:ext>
            </p:extLst>
          </p:nvPr>
        </p:nvGraphicFramePr>
        <p:xfrm>
          <a:off x="3371850" y="4976813"/>
          <a:ext cx="36734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Equation" r:id="rId8" imgW="1346200" imgH="292100" progId="Equation.3">
                  <p:embed/>
                </p:oleObj>
              </mc:Choice>
              <mc:Fallback>
                <p:oleObj name="Equation" r:id="rId8" imgW="1346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1850" y="4976813"/>
                        <a:ext cx="3673475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66294" y="365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02292" y="3653211"/>
            <a:ext cx="3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01397"/>
              </p:ext>
            </p:extLst>
          </p:nvPr>
        </p:nvGraphicFramePr>
        <p:xfrm>
          <a:off x="2439936" y="1228892"/>
          <a:ext cx="4385820" cy="63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Equation" r:id="rId10" imgW="1676400" imgH="241300" progId="Equation.3">
                  <p:embed/>
                </p:oleObj>
              </mc:Choice>
              <mc:Fallback>
                <p:oleObj name="Equation" r:id="rId10" imgW="167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39936" y="1228892"/>
                        <a:ext cx="4385820" cy="63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72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36207</TotalTime>
  <Words>2034</Words>
  <Application>Microsoft Macintosh PowerPoint</Application>
  <PresentationFormat>On-screen Show (4:3)</PresentationFormat>
  <Paragraphs>537</Paragraphs>
  <Slides>39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Side-Channel Attack on OpenSSL ECDSA</vt:lpstr>
      <vt:lpstr>Outline</vt:lpstr>
      <vt:lpstr>ECDSA</vt:lpstr>
      <vt:lpstr>wNAF Form</vt:lpstr>
      <vt:lpstr>Scalar Multiplication with wNAF form</vt:lpstr>
      <vt:lpstr>Notation</vt:lpstr>
      <vt:lpstr>The Hidden Number Problem</vt:lpstr>
      <vt:lpstr>The Hidden Number Problem</vt:lpstr>
      <vt:lpstr>HNP and ECDSA</vt:lpstr>
      <vt:lpstr>HNP and ECDSA</vt:lpstr>
      <vt:lpstr>HNP and ECDSA</vt:lpstr>
      <vt:lpstr>HNP and ECDSA</vt:lpstr>
      <vt:lpstr>HNP and ECDSA</vt:lpstr>
      <vt:lpstr>HNP and ECDSA – State of the Art</vt:lpstr>
      <vt:lpstr>The X86 Cache</vt:lpstr>
      <vt:lpstr>Cache Consistency</vt:lpstr>
      <vt:lpstr>The Flush+Reload Technique</vt:lpstr>
      <vt:lpstr>Flush+Reload</vt:lpstr>
      <vt:lpstr>Uses</vt:lpstr>
      <vt:lpstr>Attacking OpenSSL wNAF</vt:lpstr>
      <vt:lpstr>Problem I - Speculative Execution</vt:lpstr>
      <vt:lpstr>Problem II - Overlap</vt:lpstr>
      <vt:lpstr>Problem II - Overlap</vt:lpstr>
      <vt:lpstr>Demo</vt:lpstr>
      <vt:lpstr>Sample Trace</vt:lpstr>
      <vt:lpstr>Using the LSBs</vt:lpstr>
      <vt:lpstr>Using the LSBs</vt:lpstr>
      <vt:lpstr>Results</vt:lpstr>
      <vt:lpstr>Using More Information</vt:lpstr>
      <vt:lpstr>Using More Information</vt:lpstr>
      <vt:lpstr>Using the MSBs</vt:lpstr>
      <vt:lpstr>Using the MSBs</vt:lpstr>
      <vt:lpstr>Using the MSBs</vt:lpstr>
      <vt:lpstr>Observation</vt:lpstr>
      <vt:lpstr>Using all the Information</vt:lpstr>
      <vt:lpstr>Using all the Information</vt:lpstr>
      <vt:lpstr>Using all the Information</vt:lpstr>
      <vt:lpstr>Results</vt:lpstr>
      <vt:lpstr>Summary</vt:lpstr>
    </vt:vector>
  </TitlesOfParts>
  <Company>Javali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Yuval Yarom</dc:creator>
  <cp:lastModifiedBy>Yuval Yarom</cp:lastModifiedBy>
  <cp:revision>212</cp:revision>
  <dcterms:created xsi:type="dcterms:W3CDTF">2013-10-17T05:31:09Z</dcterms:created>
  <dcterms:modified xsi:type="dcterms:W3CDTF">2014-10-10T15:12:31Z</dcterms:modified>
</cp:coreProperties>
</file>