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94" r:id="rId8"/>
    <p:sldId id="295" r:id="rId9"/>
    <p:sldId id="266" r:id="rId10"/>
    <p:sldId id="260" r:id="rId11"/>
    <p:sldId id="293" r:id="rId12"/>
    <p:sldId id="267" r:id="rId13"/>
    <p:sldId id="268" r:id="rId14"/>
    <p:sldId id="259" r:id="rId15"/>
    <p:sldId id="278" r:id="rId16"/>
    <p:sldId id="280" r:id="rId17"/>
    <p:sldId id="270" r:id="rId18"/>
    <p:sldId id="271" r:id="rId19"/>
    <p:sldId id="296" r:id="rId20"/>
    <p:sldId id="277" r:id="rId21"/>
    <p:sldId id="273" r:id="rId22"/>
    <p:sldId id="274" r:id="rId23"/>
    <p:sldId id="275" r:id="rId24"/>
    <p:sldId id="276" r:id="rId25"/>
    <p:sldId id="279" r:id="rId26"/>
    <p:sldId id="281" r:id="rId27"/>
    <p:sldId id="282" r:id="rId28"/>
    <p:sldId id="283" r:id="rId29"/>
    <p:sldId id="284" r:id="rId30"/>
    <p:sldId id="285" r:id="rId31"/>
    <p:sldId id="292" r:id="rId32"/>
    <p:sldId id="291" r:id="rId33"/>
    <p:sldId id="269" r:id="rId34"/>
    <p:sldId id="272" r:id="rId35"/>
    <p:sldId id="286" r:id="rId36"/>
    <p:sldId id="288" r:id="rId37"/>
    <p:sldId id="287" r:id="rId38"/>
    <p:sldId id="290" r:id="rId39"/>
    <p:sldId id="289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8DD3-BCDB-43AA-86C6-7A7942E93217}" type="datetimeFigureOut">
              <a:rPr lang="en-US" smtClean="0"/>
              <a:t>02-09-2010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469-FF26-4EEA-A389-01E6092B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0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8DD3-BCDB-43AA-86C6-7A7942E93217}" type="datetimeFigureOut">
              <a:rPr lang="en-US" smtClean="0"/>
              <a:t>02-09-2010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469-FF26-4EEA-A389-01E6092B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1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8DD3-BCDB-43AA-86C6-7A7942E93217}" type="datetimeFigureOut">
              <a:rPr lang="en-US" smtClean="0"/>
              <a:t>02-09-2010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469-FF26-4EEA-A389-01E6092B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8DD3-BCDB-43AA-86C6-7A7942E93217}" type="datetimeFigureOut">
              <a:rPr lang="en-US" smtClean="0"/>
              <a:t>02-09-2010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469-FF26-4EEA-A389-01E6092B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5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8DD3-BCDB-43AA-86C6-7A7942E93217}" type="datetimeFigureOut">
              <a:rPr lang="en-US" smtClean="0"/>
              <a:t>02-09-2010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469-FF26-4EEA-A389-01E6092B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8DD3-BCDB-43AA-86C6-7A7942E93217}" type="datetimeFigureOut">
              <a:rPr lang="en-US" smtClean="0"/>
              <a:t>02-09-2010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469-FF26-4EEA-A389-01E6092B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7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8DD3-BCDB-43AA-86C6-7A7942E93217}" type="datetimeFigureOut">
              <a:rPr lang="en-US" smtClean="0"/>
              <a:t>02-09-2010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469-FF26-4EEA-A389-01E6092B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8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8DD3-BCDB-43AA-86C6-7A7942E93217}" type="datetimeFigureOut">
              <a:rPr lang="en-US" smtClean="0"/>
              <a:t>02-09-2010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469-FF26-4EEA-A389-01E6092B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2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8DD3-BCDB-43AA-86C6-7A7942E93217}" type="datetimeFigureOut">
              <a:rPr lang="en-US" smtClean="0"/>
              <a:t>02-09-2010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469-FF26-4EEA-A389-01E6092B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8DD3-BCDB-43AA-86C6-7A7942E93217}" type="datetimeFigureOut">
              <a:rPr lang="en-US" smtClean="0"/>
              <a:t>02-09-2010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469-FF26-4EEA-A389-01E6092B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8DD3-BCDB-43AA-86C6-7A7942E93217}" type="datetimeFigureOut">
              <a:rPr lang="en-US" smtClean="0"/>
              <a:t>02-09-2010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469-FF26-4EEA-A389-01E6092B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5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8DD3-BCDB-43AA-86C6-7A7942E93217}" type="datetimeFigureOut">
              <a:rPr lang="en-US" smtClean="0"/>
              <a:t>02-09-2010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2469-FF26-4EEA-A389-01E6092B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3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776" y="1484785"/>
            <a:ext cx="8206680" cy="211566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On obtaining a polynomial as a projection of another polynomial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/>
          <a:lstStyle/>
          <a:p>
            <a:r>
              <a:rPr lang="en-US" dirty="0" err="1" smtClean="0"/>
              <a:t>Neeraj</a:t>
            </a:r>
            <a:r>
              <a:rPr lang="en-US" dirty="0" smtClean="0"/>
              <a:t> </a:t>
            </a:r>
            <a:r>
              <a:rPr lang="en-US" dirty="0" err="1" smtClean="0"/>
              <a:t>Kayal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Microsoft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computational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060848"/>
                <a:ext cx="8229600" cy="2880320"/>
              </a:xfrm>
            </p:spPr>
            <p:txBody>
              <a:bodyPr>
                <a:normAutofit/>
              </a:bodyPr>
              <a:lstStyle/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POLY_PROJECTION:</a:t>
                </a:r>
                <a:r>
                  <a:rPr lang="en-US" dirty="0" smtClean="0"/>
                  <a:t> Given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determine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a projection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and if so find A and b such that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060848"/>
                <a:ext cx="8229600" cy="2880320"/>
              </a:xfrm>
              <a:blipFill rotWithShape="1">
                <a:blip r:embed="rId2"/>
                <a:stretch>
                  <a:fillRect l="-1704" t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1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conventions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 polynomials 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ℂ</m:t>
                    </m:r>
                  </m:oMath>
                </a14:m>
                <a:r>
                  <a:rPr lang="en-US" dirty="0" smtClean="0"/>
                  <a:t>, the field of complex numbers.</a:t>
                </a:r>
              </a:p>
              <a:p>
                <a:endParaRPr lang="en-US" dirty="0"/>
              </a:p>
              <a:p>
                <a:r>
                  <a:rPr lang="en-US" dirty="0" smtClean="0"/>
                  <a:t>Polynomials are encoded as arithmetic circuits (unless mentioned otherwise).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6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Unfortunately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Theorem:  </a:t>
            </a:r>
            <a:r>
              <a:rPr lang="en-US" dirty="0" smtClean="0"/>
              <a:t>POLY_PROJECTION is NP-complete.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21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modest ambition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060848"/>
                <a:ext cx="8229600" cy="1656184"/>
              </a:xfrm>
            </p:spPr>
            <p:txBody>
              <a:bodyPr/>
              <a:lstStyle/>
              <a:p>
                <a:r>
                  <a:rPr lang="en-US" dirty="0" smtClean="0"/>
                  <a:t>Given 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an integer n determine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a projection of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𝐷𝐸𝑇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060848"/>
                <a:ext cx="8229600" cy="1656184"/>
              </a:xfrm>
              <a:blipFill rotWithShape="1">
                <a:blip r:embed="rId2"/>
                <a:stretch>
                  <a:fillRect l="-1704"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47936" y="4005064"/>
                <a:ext cx="8229600" cy="1656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Given a polynomial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integers 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 determine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a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𝑆𝑃𝑆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36" y="4005064"/>
                <a:ext cx="8229600" cy="1656184"/>
              </a:xfrm>
              <a:prstGeom prst="rect">
                <a:avLst/>
              </a:prstGeom>
              <a:blipFill rotWithShape="1">
                <a:blip r:embed="rId3"/>
                <a:stretch>
                  <a:fillRect l="-1704"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3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568952" cy="53012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(Scott Aaronson): </a:t>
                </a:r>
                <a:r>
                  <a:rPr lang="en-US" dirty="0" smtClean="0"/>
                  <a:t>A random low rank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𝐷𝐸𝑇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indistinguishable from a truly random polynomial.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smtClean="0"/>
                  <a:t>More precisely,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𝑛𝑛</m:t>
                        </m:r>
                      </m:sub>
                    </m:sSub>
                  </m:oMath>
                </a14:m>
                <a:r>
                  <a:rPr lang="en-US" dirty="0" smtClean="0"/>
                  <a:t> are random m-</a:t>
                </a:r>
                <a:r>
                  <a:rPr lang="en-US" dirty="0" err="1" smtClean="0"/>
                  <a:t>variate</a:t>
                </a:r>
                <a:r>
                  <a:rPr lang="en-US" dirty="0" smtClean="0"/>
                  <a:t> affine functions 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𝐷𝐸𝑇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indistuinguishable</a:t>
                </a:r>
                <a:r>
                  <a:rPr lang="en-US" dirty="0" smtClean="0"/>
                  <a:t> from a random m-</a:t>
                </a:r>
                <a:r>
                  <a:rPr lang="en-US" dirty="0" err="1" smtClean="0"/>
                  <a:t>variate</a:t>
                </a:r>
                <a:r>
                  <a:rPr lang="en-US" dirty="0" smtClean="0"/>
                  <a:t> polynomial of degree 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568952" cy="5301208"/>
              </a:xfrm>
              <a:blipFill rotWithShape="1">
                <a:blip r:embed="rId2"/>
                <a:stretch>
                  <a:fillRect l="-1851" t="-1494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5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229600" cy="16561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POLY_EQUIVALENCE:</a:t>
                </a:r>
                <a:r>
                  <a:rPr lang="en-US" dirty="0" smtClean="0"/>
                  <a:t> Given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determine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𝑔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𝐴</m:t>
                    </m:r>
                    <m:bar>
                      <m:bar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some </a:t>
                </a:r>
                <a:r>
                  <a:rPr lang="en-US" i="1" dirty="0" smtClean="0"/>
                  <a:t>invertible</a:t>
                </a:r>
                <a:r>
                  <a:rPr lang="en-US" dirty="0" smtClean="0"/>
                  <a:t>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229600" cy="1656184"/>
              </a:xfrm>
              <a:blipFill rotWithShape="1">
                <a:blip r:embed="rId2"/>
                <a:stretch>
                  <a:fillRect l="-1852" t="-4428" b="-1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3501008"/>
            <a:ext cx="864096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Theorem (</a:t>
            </a:r>
            <a:r>
              <a:rPr lang="en-US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Agrawal-Saxena</a:t>
            </a: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): </a:t>
            </a:r>
            <a:r>
              <a:rPr lang="en-US" dirty="0" smtClean="0"/>
              <a:t>POLY_EQUIVALENCE is at least as hard as graph isomorphism.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1408" y="5157192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(Probably much harder than graph isomorphism.)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Equivalence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060848"/>
                <a:ext cx="8229600" cy="1656184"/>
              </a:xfrm>
            </p:spPr>
            <p:txBody>
              <a:bodyPr/>
              <a:lstStyle/>
              <a:p>
                <a:r>
                  <a:rPr lang="en-US" dirty="0" smtClean="0"/>
                  <a:t>Given 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an integer n determine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060848"/>
                <a:ext cx="8229600" cy="1656184"/>
              </a:xfrm>
              <a:blipFill rotWithShape="1">
                <a:blip r:embed="rId2"/>
                <a:stretch>
                  <a:fillRect l="-1704"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47936" y="4005064"/>
                <a:ext cx="8229600" cy="1656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Given a polynomial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integers 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 determine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𝑆𝑃𝑆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36" y="4005064"/>
                <a:ext cx="8229600" cy="1656184"/>
              </a:xfrm>
              <a:prstGeom prst="rect">
                <a:avLst/>
              </a:prstGeom>
              <a:blipFill rotWithShape="1">
                <a:blip r:embed="rId3"/>
                <a:stretch>
                  <a:fillRect l="-1704"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454097" y="159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Lowering our sights further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Equivalence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1168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 #1:</a:t>
                </a:r>
                <a:r>
                  <a:rPr lang="en-US" dirty="0" smtClean="0"/>
                  <a:t> There is an efficient randomized algorithm that determines if a given polynomial is an invertible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𝑃𝑂𝑊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116832"/>
              </a:xfrm>
              <a:blipFill rotWithShape="1">
                <a:blip r:embed="rId2"/>
                <a:stretch>
                  <a:fillRect l="-1852" t="-374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4048472"/>
                <a:ext cx="8229600" cy="21168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 #2:</a:t>
                </a:r>
                <a:r>
                  <a:rPr lang="en-US" dirty="0" smtClean="0"/>
                  <a:t> There is an efficient randomized algorithm that determines if a given polynomial is an invertible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𝑆𝑌𝑀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𝑛</m:t>
                        </m:r>
                        <m:r>
                          <a:rPr lang="en-US" i="1" smtClean="0">
                            <a:latin typeface="Cambria Math"/>
                          </a:rPr>
                          <m:t>, </m:t>
                        </m:r>
                        <m:r>
                          <a:rPr lang="en-US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8472"/>
                <a:ext cx="8229600" cy="2116832"/>
              </a:xfrm>
              <a:prstGeom prst="rect">
                <a:avLst/>
              </a:prstGeom>
              <a:blipFill rotWithShape="1">
                <a:blip r:embed="rId3"/>
                <a:stretch>
                  <a:fillRect l="-1926" t="-374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5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Invertible Projections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1168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 #3:</a:t>
                </a:r>
                <a:r>
                  <a:rPr lang="en-US" dirty="0" smtClean="0"/>
                  <a:t> There is an efficient randomized algorithm that determines if a given polynomial is an invertible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116832"/>
              </a:xfrm>
              <a:blipFill rotWithShape="1">
                <a:blip r:embed="rId2"/>
                <a:stretch>
                  <a:fillRect l="-1852" t="-374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4048472"/>
                <a:ext cx="8229600" cy="21168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 #4:</a:t>
                </a:r>
                <a:r>
                  <a:rPr lang="en-US" dirty="0" smtClean="0"/>
                  <a:t> There is an efficient randomized algorithm that determines if a given polynomial is an invertible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8472"/>
                <a:ext cx="8229600" cy="2116832"/>
              </a:xfrm>
              <a:prstGeom prst="rect">
                <a:avLst/>
              </a:prstGeom>
              <a:blipFill rotWithShape="1">
                <a:blip r:embed="rId3"/>
                <a:stretch>
                  <a:fillRect l="-1926" t="-374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0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45" y="28828"/>
            <a:ext cx="8229600" cy="1143000"/>
          </a:xfrm>
        </p:spPr>
        <p:txBody>
          <a:bodyPr/>
          <a:lstStyle/>
          <a:p>
            <a:r>
              <a:rPr lang="en-US" dirty="0" smtClean="0"/>
              <a:t>Invertible Projections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2849" y="1052736"/>
                <a:ext cx="8229600" cy="21168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 #3:</a:t>
                </a:r>
                <a:r>
                  <a:rPr lang="en-US" dirty="0" smtClean="0"/>
                  <a:t> There is an efficient randomized algorithm that determines if a given polynomial is an invertible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849" y="1052736"/>
                <a:ext cx="8229600" cy="2116832"/>
              </a:xfrm>
              <a:blipFill rotWithShape="1">
                <a:blip r:embed="rId2"/>
                <a:stretch>
                  <a:fillRect l="-1926" t="-374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2990056"/>
                <a:ext cx="8229600" cy="21168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 #4:</a:t>
                </a:r>
                <a:r>
                  <a:rPr lang="en-US" dirty="0" smtClean="0"/>
                  <a:t> There is an efficient randomized algorithm that determines if a given polynomial is an invertible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90056"/>
                <a:ext cx="8229600" cy="2116832"/>
              </a:xfrm>
              <a:prstGeom prst="rect">
                <a:avLst/>
              </a:prstGeom>
              <a:blipFill rotWithShape="1">
                <a:blip r:embed="rId3"/>
                <a:stretch>
                  <a:fillRect l="-1926" t="-373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7584" y="61653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 and so on for the other families of polynomials</a:t>
            </a:r>
          </a:p>
        </p:txBody>
      </p:sp>
      <p:sp>
        <p:nvSpPr>
          <p:cNvPr id="6" name="Oval 5"/>
          <p:cNvSpPr/>
          <p:nvPr/>
        </p:nvSpPr>
        <p:spPr>
          <a:xfrm>
            <a:off x="4566566" y="4844166"/>
            <a:ext cx="55320" cy="1190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5157192"/>
            <a:ext cx="45719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5517232"/>
            <a:ext cx="45719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5877272"/>
            <a:ext cx="45719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dream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u="sng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#1:</a:t>
                </a:r>
                <a:r>
                  <a:rPr lang="en-US" dirty="0" smtClean="0"/>
                  <a:t> The </a:t>
                </a:r>
                <a:r>
                  <a:rPr lang="en-US" dirty="0" err="1" smtClean="0"/>
                  <a:t>determinantal</a:t>
                </a:r>
                <a:r>
                  <a:rPr lang="en-US" dirty="0" smtClean="0"/>
                  <a:t> complexity of the permanent is </a:t>
                </a:r>
                <a:r>
                  <a:rPr lang="en-US" dirty="0" err="1" smtClean="0"/>
                  <a:t>superpolynomial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#2:</a:t>
                </a:r>
                <a:r>
                  <a:rPr lang="en-US" dirty="0" smtClean="0"/>
                  <a:t> The arithmetic complexity of matrix multiplication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#3:</a:t>
                </a:r>
                <a:r>
                  <a:rPr lang="en-US" dirty="0" smtClean="0"/>
                  <a:t> The depth three complexity of the permanent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  <a:blipFill rotWithShape="1">
                <a:blip r:embed="rId2"/>
                <a:stretch>
                  <a:fillRect l="-1704" t="-1750" r="-889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0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6950"/>
          </a:xfrm>
        </p:spPr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80120"/>
                <a:ext cx="8229600" cy="21168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Fact:</a:t>
                </a:r>
                <a:r>
                  <a:rPr lang="en-US" dirty="0"/>
                  <a:t> </a:t>
                </a:r>
                <a:r>
                  <a:rPr lang="en-US" dirty="0" smtClean="0"/>
                  <a:t>Given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randomized polynomial time we can determine a basis of the vector space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80120"/>
                <a:ext cx="8229600" cy="2116832"/>
              </a:xfrm>
              <a:blipFill rotWithShape="1">
                <a:blip r:embed="rId3"/>
                <a:stretch>
                  <a:fillRect l="-1852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58794"/>
              </p:ext>
            </p:extLst>
          </p:nvPr>
        </p:nvGraphicFramePr>
        <p:xfrm>
          <a:off x="539552" y="2564904"/>
          <a:ext cx="777686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4" imgW="2895480" imgH="241200" progId="Equation.3">
                  <p:embed/>
                </p:oleObj>
              </mc:Choice>
              <mc:Fallback>
                <p:oleObj name="Equation" r:id="rId4" imgW="2895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2564904"/>
                        <a:ext cx="7776864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67544" y="4120480"/>
                <a:ext cx="8229600" cy="21168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Fact:</a:t>
                </a:r>
                <a:r>
                  <a:rPr lang="en-US" dirty="0"/>
                  <a:t> </a:t>
                </a:r>
                <a:r>
                  <a:rPr lang="en-US" dirty="0" smtClean="0"/>
                  <a:t>Given an n-</a:t>
                </a:r>
                <a:r>
                  <a:rPr lang="en-US" dirty="0" err="1" smtClean="0"/>
                  <a:t>variate</a:t>
                </a:r>
                <a:r>
                  <a:rPr lang="en-US" dirty="0" smtClean="0"/>
                  <a:t>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 smtClean="0"/>
                  <a:t>, in randomized polynomial time we can find an invertible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matrix A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has fewer than n variables, if such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exists.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20480"/>
                <a:ext cx="8229600" cy="2116832"/>
              </a:xfrm>
              <a:prstGeom prst="rect">
                <a:avLst/>
              </a:prstGeom>
              <a:blipFill rotWithShape="1">
                <a:blip r:embed="rId6"/>
                <a:stretch>
                  <a:fillRect l="-1926" t="-4035" b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5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Equivalence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𝑃𝑂𝑊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296" y="1412776"/>
                <a:ext cx="7992888" cy="1440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Problem restatement: </a:t>
                </a:r>
                <a:r>
                  <a:rPr lang="en-US" sz="2800" dirty="0" smtClean="0"/>
                  <a:t>Given an n-</a:t>
                </a:r>
                <a:r>
                  <a:rPr lang="en-US" sz="2800" dirty="0" err="1" smtClean="0"/>
                  <a:t>variate</a:t>
                </a:r>
                <a:r>
                  <a:rPr lang="en-US" sz="2800" dirty="0" smtClean="0"/>
                  <a:t> polynomial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 smtClean="0"/>
                  <a:t> of degree d, determine if there exist n linearly independent affine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such that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96" y="1412776"/>
                <a:ext cx="7992888" cy="1440459"/>
              </a:xfrm>
              <a:prstGeom prst="rect">
                <a:avLst/>
              </a:prstGeom>
              <a:blipFill rotWithShape="1">
                <a:blip r:embed="rId4"/>
                <a:stretch>
                  <a:fillRect l="-1526" t="-3814" r="-458" b="-1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418409"/>
              </p:ext>
            </p:extLst>
          </p:nvPr>
        </p:nvGraphicFramePr>
        <p:xfrm>
          <a:off x="1259632" y="3068960"/>
          <a:ext cx="5744300" cy="9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5" imgW="1587240" imgH="253800" progId="Equation.3">
                  <p:embed/>
                </p:oleObj>
              </mc:Choice>
              <mc:Fallback>
                <p:oleObj name="Equation" r:id="rId5" imgW="15872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3068960"/>
                        <a:ext cx="5744300" cy="9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0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Hessian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296" y="1844824"/>
            <a:ext cx="816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Definition: </a:t>
            </a:r>
            <a:r>
              <a:rPr lang="en-US" sz="2400" dirty="0" smtClean="0"/>
              <a:t>The hessian of an n-</a:t>
            </a:r>
            <a:r>
              <a:rPr lang="en-US" sz="2400" dirty="0" err="1" smtClean="0"/>
              <a:t>variate</a:t>
            </a:r>
            <a:r>
              <a:rPr lang="en-US" sz="2400" dirty="0" smtClean="0"/>
              <a:t> polynomial g  is the following matrix: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822065"/>
              </p:ext>
            </p:extLst>
          </p:nvPr>
        </p:nvGraphicFramePr>
        <p:xfrm>
          <a:off x="1598613" y="2565400"/>
          <a:ext cx="51943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" imgW="2400120" imgH="965160" progId="Equation.3">
                  <p:embed/>
                </p:oleObj>
              </mc:Choice>
              <mc:Fallback>
                <p:oleObj name="Equation" r:id="rId3" imgW="2400120" imgH="965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8613" y="2565400"/>
                        <a:ext cx="5194300" cy="208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296" y="5987889"/>
                <a:ext cx="8450200" cy="537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Property: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𝐴𝑥</m:t>
                        </m:r>
                        <m: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𝐴𝑥</m:t>
                        </m:r>
                        <m: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∙</m:t>
                    </m:r>
                    <m:r>
                      <a: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96" y="5987889"/>
                <a:ext cx="8450200" cy="537455"/>
              </a:xfrm>
              <a:prstGeom prst="rect">
                <a:avLst/>
              </a:prstGeom>
              <a:blipFill rotWithShape="1">
                <a:blip r:embed="rId5"/>
                <a:stretch>
                  <a:fillRect l="-1082" t="-1136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296" y="5046275"/>
                <a:ext cx="8557704" cy="737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(here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sz="26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sz="26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g is a shorthand for the second order derivative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260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sz="260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sz="260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en-US" sz="26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endParaRPr 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96" y="5046275"/>
                <a:ext cx="8557704" cy="737253"/>
              </a:xfrm>
              <a:prstGeom prst="rect">
                <a:avLst/>
              </a:prstGeom>
              <a:blipFill rotWithShape="1">
                <a:blip r:embed="rId6"/>
                <a:stretch>
                  <a:fillRect l="-1211" r="-499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Using the Hessian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296" y="1104514"/>
                <a:ext cx="8450200" cy="2108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Property:</a:t>
                </a:r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𝐴𝑥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𝐴𝑥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/>
              </a:p>
              <a:p>
                <a:pPr/>
                <a:r>
                  <a:rPr lang="en-US" sz="2400" dirty="0" smtClean="0"/>
                  <a:t>In particular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𝑅𝑎𝑛𝑘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𝑅𝑎𝑛𝑘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and  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𝐷𝐸𝑇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𝐷𝐸𝑇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0" i="1" smtClean="0">
                          <a:latin typeface="Cambria Math"/>
                        </a:rPr>
                        <m:t>𝐷𝐸𝑇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𝐴𝑥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96" y="1104514"/>
                <a:ext cx="8450200" cy="2108462"/>
              </a:xfrm>
              <a:prstGeom prst="rect">
                <a:avLst/>
              </a:prstGeom>
              <a:blipFill rotWithShape="1">
                <a:blip r:embed="rId3"/>
                <a:stretch>
                  <a:fillRect l="-1082" t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64478" y="396194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731471"/>
              </p:ext>
            </p:extLst>
          </p:nvPr>
        </p:nvGraphicFramePr>
        <p:xfrm>
          <a:off x="1488452" y="3961945"/>
          <a:ext cx="7041718" cy="2779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4" imgW="2908080" imgH="939600" progId="Equation.3">
                  <p:embed/>
                </p:oleObj>
              </mc:Choice>
              <mc:Fallback>
                <p:oleObj name="Equation" r:id="rId4" imgW="290808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8452" y="3961945"/>
                        <a:ext cx="7041718" cy="2779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3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Using the Hessian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particular, if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3774"/>
              </p:ext>
            </p:extLst>
          </p:nvPr>
        </p:nvGraphicFramePr>
        <p:xfrm>
          <a:off x="2123728" y="2204864"/>
          <a:ext cx="4464496" cy="71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3" imgW="1587240" imgH="253800" progId="Equation.3">
                  <p:embed/>
                </p:oleObj>
              </mc:Choice>
              <mc:Fallback>
                <p:oleObj name="Equation" r:id="rId3" imgW="158724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204864"/>
                        <a:ext cx="4464496" cy="714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339938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particular, then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531360"/>
              </p:ext>
            </p:extLst>
          </p:nvPr>
        </p:nvGraphicFramePr>
        <p:xfrm>
          <a:off x="1917452" y="4149080"/>
          <a:ext cx="630070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5" imgW="2222280" imgH="253800" progId="Equation.3">
                  <p:embed/>
                </p:oleObj>
              </mc:Choice>
              <mc:Fallback>
                <p:oleObj name="Equation" r:id="rId5" imgW="22222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7452" y="4149080"/>
                        <a:ext cx="6300700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5767184"/>
                <a:ext cx="7704856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This gives the algorithm for equivalence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𝑃𝑂𝑊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67184"/>
                <a:ext cx="7704856" cy="542136"/>
              </a:xfrm>
              <a:prstGeom prst="rect">
                <a:avLst/>
              </a:prstGeom>
              <a:blipFill rotWithShape="1">
                <a:blip r:embed="rId7"/>
                <a:stretch>
                  <a:fillRect l="-1582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2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Equivalence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𝑆𝑌𝑀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1412776"/>
                <a:ext cx="8183648" cy="1440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Problem restatement: </a:t>
                </a:r>
                <a:r>
                  <a:rPr lang="en-US" sz="2800" dirty="0" smtClean="0"/>
                  <a:t>Given an n-</a:t>
                </a:r>
                <a:r>
                  <a:rPr lang="en-US" sz="2800" dirty="0" err="1" smtClean="0"/>
                  <a:t>variate</a:t>
                </a:r>
                <a:r>
                  <a:rPr lang="en-US" sz="2800" dirty="0" smtClean="0"/>
                  <a:t> polynomial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 smtClean="0"/>
                  <a:t> of degree d, determine if there exist n linearly independent affine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such that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6"/>
                <a:ext cx="8183648" cy="1440459"/>
              </a:xfrm>
              <a:prstGeom prst="rect">
                <a:avLst/>
              </a:prstGeom>
              <a:blipFill rotWithShape="1">
                <a:blip r:embed="rId4"/>
                <a:stretch>
                  <a:fillRect l="-1565" t="-3814" b="-1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739989"/>
              </p:ext>
            </p:extLst>
          </p:nvPr>
        </p:nvGraphicFramePr>
        <p:xfrm>
          <a:off x="1115616" y="3068960"/>
          <a:ext cx="62499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5" imgW="1726920" imgH="241200" progId="Equation.3">
                  <p:embed/>
                </p:oleObj>
              </mc:Choice>
              <mc:Fallback>
                <p:oleObj name="Equation" r:id="rId5" imgW="17269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616" y="3068960"/>
                        <a:ext cx="6249988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4220789"/>
                <a:ext cx="8568952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Fact: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𝑆𝑌𝑀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 smtClean="0"/>
                  <a:t> is a </a:t>
                </a:r>
                <a:r>
                  <a:rPr lang="en-US" sz="2800" dirty="0" err="1" smtClean="0"/>
                  <a:t>multilinear</a:t>
                </a:r>
                <a:r>
                  <a:rPr lang="en-US" sz="2800" dirty="0" smtClean="0"/>
                  <a:t> polynomial, so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0789"/>
                <a:ext cx="8568952" cy="542136"/>
              </a:xfrm>
              <a:prstGeom prst="rect">
                <a:avLst/>
              </a:prstGeom>
              <a:blipFill rotWithShape="1">
                <a:blip r:embed="rId7"/>
                <a:stretch>
                  <a:fillRect l="-1494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578607"/>
              </p:ext>
            </p:extLst>
          </p:nvPr>
        </p:nvGraphicFramePr>
        <p:xfrm>
          <a:off x="1403648" y="4869160"/>
          <a:ext cx="434208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8" imgW="1701720" imgH="253800" progId="Equation.3">
                  <p:embed/>
                </p:oleObj>
              </mc:Choice>
              <mc:Fallback>
                <p:oleObj name="Equation" r:id="rId8" imgW="17017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4869160"/>
                        <a:ext cx="4342082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5805264"/>
                <a:ext cx="8568952" cy="973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Fact:</a:t>
                </a:r>
                <a:r>
                  <a:rPr lang="en-US" sz="2800" dirty="0" smtClean="0"/>
                  <a:t>  All the other second-order partial derivatives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𝑆𝑌𝑀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 smtClean="0"/>
                  <a:t> are linearly independent.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05264"/>
                <a:ext cx="8568952" cy="973023"/>
              </a:xfrm>
              <a:prstGeom prst="rect">
                <a:avLst/>
              </a:prstGeom>
              <a:blipFill rotWithShape="1">
                <a:blip r:embed="rId10"/>
                <a:stretch>
                  <a:fillRect l="-1494" t="-562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7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1772816"/>
                <a:ext cx="8640960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Input:</a:t>
                </a:r>
                <a:r>
                  <a:rPr lang="en-US" sz="2000" dirty="0" smtClean="0"/>
                  <a:t> A polynomial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Compute all the second order partial derivatives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Compute all the linear dependencies between these second order partials of f.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This gives us a linear space of second order differential operators which vanish at f.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FontTx/>
                  <a:buAutoNum type="arabicPeriod"/>
                </a:pPr>
                <a:r>
                  <a:rPr lang="en-US" sz="2000" dirty="0"/>
                  <a:t>A second order differential operator naturally corresponds to a matrix. </a:t>
                </a:r>
                <a:r>
                  <a:rPr lang="en-US" sz="2000" dirty="0" smtClean="0"/>
                  <a:t> Find a basis of the corresponding linear space of matrices consisting of rank one matrices.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2816"/>
                <a:ext cx="8640960" cy="3600986"/>
              </a:xfrm>
              <a:prstGeom prst="rect">
                <a:avLst/>
              </a:prstGeom>
              <a:blipFill rotWithShape="1">
                <a:blip r:embed="rId2"/>
                <a:stretch>
                  <a:fillRect l="-1058" t="-1354" r="-846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0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Equivalence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1412776"/>
                <a:ext cx="8183648" cy="148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Problem restatement: </a:t>
                </a:r>
                <a:r>
                  <a:rPr lang="en-US" sz="2800" dirty="0" smtClean="0"/>
                  <a:t>Given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 err="1" smtClean="0"/>
                  <a:t>variate</a:t>
                </a:r>
                <a:r>
                  <a:rPr lang="en-US" sz="2800" dirty="0" smtClean="0"/>
                  <a:t> polynomial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 smtClean="0"/>
                  <a:t> of degree n, determine if there exist n linearly independent affine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 smtClean="0"/>
                  <a:t> such that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6"/>
                <a:ext cx="8183648" cy="1483227"/>
              </a:xfrm>
              <a:prstGeom prst="rect">
                <a:avLst/>
              </a:prstGeom>
              <a:blipFill rotWithShape="1">
                <a:blip r:embed="rId4"/>
                <a:stretch>
                  <a:fillRect l="-1565" t="-3704" r="-373" b="-8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424287"/>
              </p:ext>
            </p:extLst>
          </p:nvPr>
        </p:nvGraphicFramePr>
        <p:xfrm>
          <a:off x="955675" y="3068638"/>
          <a:ext cx="65706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5" imgW="1815840" imgH="241200" progId="Equation.3">
                  <p:embed/>
                </p:oleObj>
              </mc:Choice>
              <mc:Fallback>
                <p:oleObj name="Equation" r:id="rId5" imgW="1815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675" y="3068638"/>
                        <a:ext cx="657066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4931" y="5714092"/>
                <a:ext cx="856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Fact:</a:t>
                </a:r>
                <a:r>
                  <a:rPr lang="en-US" sz="2800" dirty="0" smtClean="0"/>
                  <a:t>  The group of symmetries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is continuous.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31" y="5714092"/>
                <a:ext cx="8568952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42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5536" y="458112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following approach was suggested by </a:t>
            </a:r>
            <a:r>
              <a:rPr lang="en-US" sz="2800" dirty="0" err="1" smtClean="0"/>
              <a:t>Mulmuley</a:t>
            </a:r>
            <a:r>
              <a:rPr lang="en-US" sz="2800" dirty="0" smtClean="0"/>
              <a:t> and </a:t>
            </a:r>
            <a:r>
              <a:rPr lang="en-US" sz="2800" dirty="0" err="1" smtClean="0"/>
              <a:t>Sohoni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46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Symmetries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66041"/>
              </p:ext>
            </p:extLst>
          </p:nvPr>
        </p:nvGraphicFramePr>
        <p:xfrm>
          <a:off x="107504" y="1916832"/>
          <a:ext cx="9036496" cy="199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4" imgW="4660560" imgH="965160" progId="Equation.3">
                  <p:embed/>
                </p:oleObj>
              </mc:Choice>
              <mc:Fallback>
                <p:oleObj name="Equation" r:id="rId4" imgW="4660560" imgH="965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916832"/>
                        <a:ext cx="9036496" cy="1994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4931" y="4869160"/>
                <a:ext cx="85689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Fact: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If we take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 to be </a:t>
                </a:r>
                <a:r>
                  <a:rPr lang="en-US" sz="2800" dirty="0" err="1" smtClean="0"/>
                  <a:t>aribtarily</a:t>
                </a:r>
                <a:r>
                  <a:rPr lang="en-US" sz="2800" dirty="0" smtClean="0"/>
                  <a:t> close to 1 then we get a matrix A </a:t>
                </a:r>
                <a:r>
                  <a:rPr lang="en-US" sz="2800" dirty="0" err="1" smtClean="0"/>
                  <a:t>arbitarily</a:t>
                </a:r>
                <a:r>
                  <a:rPr lang="en-US" sz="2800" dirty="0" smtClean="0"/>
                  <a:t> close to identity such that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31" y="4869160"/>
                <a:ext cx="8568952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22" t="-5769" r="-21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411298"/>
              </p:ext>
            </p:extLst>
          </p:nvPr>
        </p:nvGraphicFramePr>
        <p:xfrm>
          <a:off x="2123728" y="5949280"/>
          <a:ext cx="4881577" cy="67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7" imgW="1663560" imgH="228600" progId="Equation.3">
                  <p:embed/>
                </p:oleObj>
              </mc:Choice>
              <mc:Fallback>
                <p:oleObj name="Equation" r:id="rId7" imgW="1663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3728" y="5949280"/>
                        <a:ext cx="4881577" cy="670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5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Symmetries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4931" y="1394773"/>
                <a:ext cx="85689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2800" dirty="0" smtClean="0"/>
                  <a:t> be a formal variable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. Then there exist nontrivial matrices A such that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31" y="1394773"/>
                <a:ext cx="856895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22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978934"/>
              </p:ext>
            </p:extLst>
          </p:nvPr>
        </p:nvGraphicFramePr>
        <p:xfrm>
          <a:off x="1547664" y="2348880"/>
          <a:ext cx="523442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5" imgW="2044440" imgH="228600" progId="Equation.3">
                  <p:embed/>
                </p:oleObj>
              </mc:Choice>
              <mc:Fallback>
                <p:oleObj name="Equation" r:id="rId5" imgW="2044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2348880"/>
                        <a:ext cx="5234426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3429862"/>
                <a:ext cx="8568952" cy="187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Fact:</a:t>
                </a:r>
                <a:r>
                  <a:rPr lang="en-US" sz="2800" dirty="0" smtClean="0"/>
                  <a:t> For any polynomial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2800" dirty="0" smtClean="0"/>
                  <a:t>, the set of matrices A such that 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forms a vector space.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29862"/>
                <a:ext cx="8568952" cy="1871346"/>
              </a:xfrm>
              <a:prstGeom prst="rect">
                <a:avLst/>
              </a:prstGeom>
              <a:blipFill rotWithShape="1">
                <a:blip r:embed="rId7"/>
                <a:stretch>
                  <a:fillRect l="-1422" t="-1303" r="-640" b="-8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52499"/>
              </p:ext>
            </p:extLst>
          </p:nvPr>
        </p:nvGraphicFramePr>
        <p:xfrm>
          <a:off x="2402397" y="4095937"/>
          <a:ext cx="35687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8" imgW="1282680" imgH="215640" progId="Equation.3">
                  <p:embed/>
                </p:oleObj>
              </mc:Choice>
              <mc:Fallback>
                <p:oleObj name="Equation" r:id="rId8" imgW="128268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397" y="4095937"/>
                        <a:ext cx="35687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643245"/>
                <a:ext cx="85689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Fact:</a:t>
                </a:r>
                <a:r>
                  <a:rPr lang="en-US" sz="2800" dirty="0" smtClean="0"/>
                  <a:t> For a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/>
                  <a:t>, a basis for this space can be computed </a:t>
                </a:r>
                <a:br>
                  <a:rPr lang="en-US" sz="2800" dirty="0" smtClean="0"/>
                </a:br>
                <a:r>
                  <a:rPr lang="en-US" sz="2800" dirty="0" smtClean="0"/>
                  <a:t>in random polynomial time. 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43245"/>
                <a:ext cx="8568952" cy="954107"/>
              </a:xfrm>
              <a:prstGeom prst="rect">
                <a:avLst/>
              </a:prstGeom>
              <a:blipFill rotWithShape="1">
                <a:blip r:embed="rId10"/>
                <a:stretch>
                  <a:fillRect l="-1422" t="-5769" r="-2205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5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of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Definition (Valiant): </a:t>
                </a:r>
                <a:r>
                  <a:rPr lang="en-US" sz="2800" dirty="0" smtClean="0"/>
                  <a:t>An n-</a:t>
                </a:r>
                <a:r>
                  <a:rPr lang="en-US" sz="2800" dirty="0" err="1" smtClean="0"/>
                  <a:t>variate</a:t>
                </a:r>
                <a:r>
                  <a:rPr lang="en-US" sz="2800" dirty="0" smtClean="0"/>
                  <a:t> polynomial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said to be a projection of an m-</a:t>
                </a:r>
                <a:r>
                  <a:rPr lang="en-US" sz="2800" dirty="0" err="1" smtClean="0"/>
                  <a:t>variate</a:t>
                </a:r>
                <a:r>
                  <a:rPr lang="en-US" sz="2800" dirty="0" smtClean="0"/>
                  <a:t> polynomial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2800" dirty="0" smtClean="0"/>
                  <a:t> if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bar>
                          <m:bar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matrix A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. That is  </a:t>
                </a:r>
                <a:endParaRPr lang="en-US" sz="28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’s are affine functions.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(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Affine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function 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ℓ=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We will say that such a projection is invertible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 smtClean="0"/>
                  <a:t> is  invertible.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630" t="-2527" r="-2148" b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8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1772816"/>
                <a:ext cx="8640960" cy="3446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Input:</a:t>
                </a:r>
                <a:r>
                  <a:rPr lang="en-US" sz="2000" dirty="0" smtClean="0"/>
                  <a:t> A polynomial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Compute a basis for the space of matrices A satisfying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</m:d>
                        <m:bar>
                          <m:bar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</a:rPr>
                      <m:t>𝑓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0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Let the basis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. These matrices act on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dimensional vector space V.</a:t>
                </a:r>
              </a:p>
              <a:p>
                <a:pPr marL="342900" indent="-342900">
                  <a:buAutoNum type="arabicPeriod"/>
                </a:pPr>
                <a:endParaRPr lang="en-US" sz="2000" dirty="0" smtClean="0"/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Find all subspaces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𝑈</m:t>
                    </m:r>
                    <m:r>
                      <a:rPr lang="en-US" sz="2000" b="0" i="1" smtClean="0">
                        <a:latin typeface="Cambria Math"/>
                      </a:rPr>
                      <m:t> 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0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𝑈</m:t>
                    </m:r>
                    <m:r>
                      <a:rPr lang="en-US" sz="2000" b="0" i="1" smtClean="0">
                        <a:latin typeface="Cambria Math"/>
                      </a:rPr>
                      <m:t> 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en-US" sz="20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 ∈[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Infer the appropriate equivalence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 from the 1-dimensional invariant subspaces U.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2816"/>
                <a:ext cx="8640960" cy="3446072"/>
              </a:xfrm>
              <a:prstGeom prst="rect">
                <a:avLst/>
              </a:prstGeom>
              <a:blipFill rotWithShape="1">
                <a:blip r:embed="rId2"/>
                <a:stretch>
                  <a:fillRect l="-1058" t="-1416" b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2392" y="69269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That’s all fine, but what about POLY_PROJECTION?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1772816"/>
                <a:ext cx="820891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 (</a:t>
                </a:r>
                <a:r>
                  <a:rPr lang="en-US" sz="2400" b="1" u="sng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Kaltofen</a:t>
                </a:r>
                <a:r>
                  <a:rPr lang="en-US" sz="24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): </a:t>
                </a:r>
                <a:r>
                  <a:rPr lang="en-US" sz="2400" dirty="0" smtClean="0"/>
                  <a:t>Projections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𝑆𝑃𝑆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 smtClean="0"/>
                  <a:t> can be reconstructed efficiently. (This is just polynomial factoring) 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 (follows quickly </a:t>
                </a:r>
                <a:r>
                  <a:rPr lang="en-US" sz="2400" b="1" u="sng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from the work of </a:t>
                </a:r>
                <a:r>
                  <a:rPr lang="en-US" sz="2400" b="1" u="sng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Kleppe</a:t>
                </a:r>
                <a:r>
                  <a:rPr lang="en-US" sz="24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):</a:t>
                </a:r>
                <a:r>
                  <a:rPr lang="en-US" sz="2400" dirty="0" smtClean="0"/>
                  <a:t> Given a </a:t>
                </a:r>
                <a:r>
                  <a:rPr lang="en-US" sz="2400" i="1" dirty="0" err="1" smtClean="0"/>
                  <a:t>univariate</a:t>
                </a:r>
                <a:r>
                  <a:rPr lang="en-US" sz="2400" i="1" dirty="0" smtClean="0"/>
                  <a:t> </a:t>
                </a:r>
                <a:r>
                  <a:rPr lang="en-US" sz="2400" dirty="0" smtClean="0"/>
                  <a:t>polynomial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of degree d and an integer s, we can efficiently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’s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’s (if they exist) such that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72816"/>
                <a:ext cx="8208912" cy="3108543"/>
              </a:xfrm>
              <a:prstGeom prst="rect">
                <a:avLst/>
              </a:prstGeom>
              <a:blipFill rotWithShape="1">
                <a:blip r:embed="rId3"/>
                <a:stretch>
                  <a:fillRect l="-1189" t="-1373" r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134488"/>
              </p:ext>
            </p:extLst>
          </p:nvPr>
        </p:nvGraphicFramePr>
        <p:xfrm>
          <a:off x="611560" y="4797152"/>
          <a:ext cx="781097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4" imgW="2908080" imgH="241200" progId="Equation.3">
                  <p:embed/>
                </p:oleObj>
              </mc:Choice>
              <mc:Fallback>
                <p:oleObj name="Equation" r:id="rId4" imgW="29080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4797152"/>
                        <a:ext cx="7810973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9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Scott’s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(Scott Aaronson):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𝑛𝑛</m:t>
                        </m:r>
                      </m:sub>
                    </m:sSub>
                  </m:oMath>
                </a14:m>
                <a:r>
                  <a:rPr lang="en-US" dirty="0" smtClean="0"/>
                  <a:t> are random m-</a:t>
                </a:r>
                <a:r>
                  <a:rPr lang="en-US" dirty="0" err="1" smtClean="0"/>
                  <a:t>variate</a:t>
                </a:r>
                <a:r>
                  <a:rPr lang="en-US" dirty="0" smtClean="0"/>
                  <a:t> affine functions 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𝐷𝐸𝑇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is </a:t>
                </a:r>
                <a:r>
                  <a:rPr lang="en-US" dirty="0" err="1" smtClean="0"/>
                  <a:t>indistuinguishable</a:t>
                </a:r>
                <a:r>
                  <a:rPr lang="en-US" dirty="0" smtClean="0"/>
                  <a:t> from a random m-</a:t>
                </a:r>
                <a:r>
                  <a:rPr lang="en-US" dirty="0" err="1" smtClean="0"/>
                  <a:t>variate</a:t>
                </a:r>
                <a:r>
                  <a:rPr lang="en-US" dirty="0" smtClean="0"/>
                  <a:t> polynomial of degree 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 other words, solving random instances of projections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𝐷𝐸𝑇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conjecturally hard.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3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Digression: Background of Scott’s conjecture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0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Observation:</a:t>
                </a:r>
                <a:r>
                  <a:rPr lang="en-US" dirty="0" smtClean="0"/>
                  <a:t> All the known bound proofs (for projections of a family of polynomials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) follow the following strategy: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en-US" sz="30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1.</a:t>
                </a:r>
                <a:r>
                  <a:rPr lang="en-US" dirty="0" smtClean="0"/>
                  <a:t> Find an “efficiently computable” property P that is satisfied by projections of small polynomials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en-US" sz="30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2.</a:t>
                </a:r>
                <a:r>
                  <a:rPr lang="en-US" dirty="0" smtClean="0"/>
                  <a:t> (Relatively easy) Find an explicit polynomial not having the property P.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Mignon and </a:t>
            </a:r>
            <a:r>
              <a:rPr lang="en-US" dirty="0" err="1" smtClean="0"/>
              <a:t>Ressayre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 (Mignon and </a:t>
                </a:r>
                <a:r>
                  <a:rPr lang="en-US" sz="2800" b="1" u="sng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Ressayre</a:t>
                </a:r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):</a:t>
                </a:r>
                <a:r>
                  <a:rPr lang="en-US" b="1" u="sng" dirty="0" smtClean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𝐷𝐸𝑇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then m is </a:t>
                </a:r>
                <a:r>
                  <a:rPr lang="en-US" dirty="0" smtClean="0"/>
                  <a:t>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Lemma: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a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𝐷𝐸𝑇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. Then for any zero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3"/>
                <a:stretch>
                  <a:fillRect l="-1852" t="-244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59208"/>
              </p:ext>
            </p:extLst>
          </p:nvPr>
        </p:nvGraphicFramePr>
        <p:xfrm>
          <a:off x="2198688" y="5373688"/>
          <a:ext cx="4365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4" imgW="1218960" imgH="241200" progId="Equation.3">
                  <p:embed/>
                </p:oleObj>
              </mc:Choice>
              <mc:Fallback>
                <p:oleObj name="Equation" r:id="rId4" imgW="12189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8688" y="5373688"/>
                        <a:ext cx="436562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2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Example: Projections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𝑃𝑂𝑊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33285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Lemma (implicit in </a:t>
                </a:r>
                <a:r>
                  <a:rPr lang="en-US" sz="2800" b="1" u="sng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Grigoriev-Karpinski</a:t>
                </a:r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a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𝑃𝑂𝑊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. Then the set of all possible partial derivatives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contain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+1)</m:t>
                    </m:r>
                  </m:oMath>
                </a14:m>
                <a:r>
                  <a:rPr lang="en-US" dirty="0" smtClean="0"/>
                  <a:t> linearly independent polynomials.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332856"/>
              </a:xfrm>
              <a:blipFill rotWithShape="1">
                <a:blip r:embed="rId3"/>
                <a:stretch>
                  <a:fillRect l="-1704" t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2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Scott’s conjecture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conjecture is true then no current proof technique will yield </a:t>
            </a:r>
            <a:r>
              <a:rPr lang="en-US" dirty="0" err="1" smtClean="0"/>
              <a:t>superpolynomial</a:t>
            </a:r>
            <a:r>
              <a:rPr lang="en-US" dirty="0" smtClean="0"/>
              <a:t> formula size lower bound.</a:t>
            </a:r>
          </a:p>
          <a:p>
            <a:endParaRPr lang="en-US" dirty="0"/>
          </a:p>
          <a:p>
            <a:r>
              <a:rPr lang="en-US" dirty="0" smtClean="0"/>
              <a:t>If the conjecture is false then we would have </a:t>
            </a:r>
            <a:r>
              <a:rPr lang="en-US" dirty="0" smtClean="0"/>
              <a:t>obtained a good handle on the </a:t>
            </a:r>
            <a:r>
              <a:rPr lang="en-US" dirty="0" smtClean="0"/>
              <a:t>determinant versus </a:t>
            </a:r>
            <a:r>
              <a:rPr lang="en-US" dirty="0" smtClean="0"/>
              <a:t>permanent conjecture.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a little deeper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families of polynomials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𝑃𝑂𝑊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we have lower bounds. </a:t>
                </a:r>
              </a:p>
              <a:p>
                <a:endParaRPr lang="en-US" dirty="0"/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𝑃𝑂𝑊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are m-</a:t>
                </a:r>
                <a:r>
                  <a:rPr lang="en-US" dirty="0" err="1" smtClean="0"/>
                  <a:t>variate</a:t>
                </a:r>
                <a:r>
                  <a:rPr lang="en-US" dirty="0" smtClean="0"/>
                  <a:t> affine functions randomly chosen, can we efficiently recover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’s?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5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POLY_PROJECTION on the average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Theorem:</a:t>
                </a:r>
                <a:r>
                  <a:rPr lang="en-US" dirty="0" smtClean="0"/>
                  <a:t> Projections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𝑃𝑂𝑊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can be reconstructed efficiently on the average.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Theorem:</a:t>
                </a:r>
                <a:r>
                  <a:rPr lang="en-US" dirty="0" smtClean="0"/>
                  <a:t> For bounded n, projections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𝑆𝑃𝑆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can be reconstructed efficiently on the average.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0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980728"/>
                <a:ext cx="8640960" cy="554461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POLY_PROJECTION and POLY_EQUIVALENCE are difficult computational problems in general.</a:t>
                </a:r>
              </a:p>
              <a:p>
                <a:endParaRPr lang="en-US" dirty="0"/>
              </a:p>
              <a:p>
                <a:r>
                  <a:rPr lang="en-US" dirty="0" smtClean="0"/>
                  <a:t>Empirically, for most  families of polynomials that we actually care about and/or encounter in practice, we can solve POLY_EQUIVALENCE efficiently.</a:t>
                </a:r>
              </a:p>
              <a:p>
                <a:endParaRPr lang="en-US" dirty="0"/>
              </a:p>
              <a:p>
                <a:r>
                  <a:rPr lang="en-US" dirty="0" smtClean="0"/>
                  <a:t>Empirically, efficient average-case algorithms for POLY_PROJECTION of some family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 seem to be closely related to lower bounds for projections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80728"/>
                <a:ext cx="8640960" cy="5544616"/>
              </a:xfrm>
              <a:blipFill rotWithShape="1">
                <a:blip r:embed="rId2"/>
                <a:stretch>
                  <a:fillRect l="-1482" t="-1320" r="-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7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families of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u="sng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Determinant: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𝐷𝐸𝑇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≝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𝑠𝑖𝑔𝑛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[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Permanent: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[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Sum of Products:</a:t>
                </a:r>
                <a:b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𝑆𝑃𝑆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[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[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1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Conclusion: An easier(?) open 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1"/>
                <a:ext cx="8229600" cy="12961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(Amir </a:t>
                </a:r>
                <a:r>
                  <a:rPr lang="en-US" sz="2800" b="1" u="sng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Shpilka</a:t>
                </a:r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): </a:t>
                </a:r>
                <a:r>
                  <a:rPr lang="en-US" dirty="0">
                    <a:solidFill>
                      <a:srgbClr val="99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90000"/>
                    </a:solidFill>
                  </a:rPr>
                  <a:t> is a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YM</m:t>
                        </m:r>
                      </m:e>
                      <m:sub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9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990000"/>
                        </a:solidFill>
                        <a:latin typeface="Cambria Math"/>
                      </a:rPr>
                      <m:t>𝑚</m:t>
                    </m:r>
                    <m:r>
                      <a:rPr lang="en-US">
                        <a:solidFill>
                          <a:srgbClr val="990000"/>
                        </a:solidFill>
                        <a:latin typeface="Cambria Math"/>
                      </a:rPr>
                      <m:t>∙</m:t>
                    </m:r>
                    <m:r>
                      <a:rPr lang="en-US">
                        <a:solidFill>
                          <a:srgbClr val="990000"/>
                        </a:solidFill>
                        <a:latin typeface="Cambria Math"/>
                      </a:rPr>
                      <m:t>𝑑</m:t>
                    </m:r>
                    <m:r>
                      <a:rPr lang="en-US">
                        <a:solidFill>
                          <a:srgbClr val="99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990000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1"/>
                <a:ext cx="8229600" cy="1296144"/>
              </a:xfrm>
              <a:blipFill rotWithShape="1">
                <a:blip r:embed="rId2"/>
                <a:stretch>
                  <a:fillRect l="-1926" t="-5634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4"/>
          <p:cNvSpPr txBox="1">
            <a:spLocks/>
          </p:cNvSpPr>
          <p:nvPr/>
        </p:nvSpPr>
        <p:spPr>
          <a:xfrm>
            <a:off x="395536" y="537321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u="sng" dirty="0" smtClean="0"/>
              <a:t>THE END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Some families of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Trace of Matrix Multiplication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where X, Y and Z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matrices</a:t>
                </a:r>
              </a:p>
              <a:p>
                <a:endParaRPr lang="en-US" sz="2800" dirty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Sum of powers: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Elementary Symmetric Polynomial: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4525963"/>
              </a:xfrm>
              <a:blipFill rotWithShape="1">
                <a:blip r:embed="rId3"/>
                <a:stretch>
                  <a:fillRect l="-1630" t="-1752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051702"/>
              </p:ext>
            </p:extLst>
          </p:nvPr>
        </p:nvGraphicFramePr>
        <p:xfrm>
          <a:off x="2123728" y="3861048"/>
          <a:ext cx="337408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4" imgW="1041120" imgH="355320" progId="Equation.3">
                  <p:embed/>
                </p:oleObj>
              </mc:Choice>
              <mc:Fallback>
                <p:oleObj name="Equation" r:id="rId4" imgW="104112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728" y="3861048"/>
                        <a:ext cx="3374089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149807"/>
              </p:ext>
            </p:extLst>
          </p:nvPr>
        </p:nvGraphicFramePr>
        <p:xfrm>
          <a:off x="2161850" y="1628800"/>
          <a:ext cx="449838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6" imgW="1498320" imgH="215640" progId="Equation.3">
                  <p:embed/>
                </p:oleObj>
              </mc:Choice>
              <mc:Fallback>
                <p:oleObj name="Equation" r:id="rId6" imgW="1498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1850" y="1628800"/>
                        <a:ext cx="4498382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17643"/>
              </p:ext>
            </p:extLst>
          </p:nvPr>
        </p:nvGraphicFramePr>
        <p:xfrm>
          <a:off x="1457325" y="5445125"/>
          <a:ext cx="47307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8" imgW="1460160" imgH="355320" progId="Equation.3">
                  <p:embed/>
                </p:oleObj>
              </mc:Choice>
              <mc:Fallback>
                <p:oleObj name="Equation" r:id="rId8" imgW="14601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5445125"/>
                        <a:ext cx="4730750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#1:</a:t>
                </a:r>
                <a:r>
                  <a:rPr lang="en-US" dirty="0" smtClean="0"/>
                  <a:t> The </a:t>
                </a:r>
                <a:r>
                  <a:rPr lang="en-US" dirty="0" err="1" smtClean="0"/>
                  <a:t>determinantal</a:t>
                </a:r>
                <a:r>
                  <a:rPr lang="en-US" dirty="0" smtClean="0"/>
                  <a:t> complexity of the permanent is </a:t>
                </a:r>
                <a:r>
                  <a:rPr lang="en-US" dirty="0" err="1" smtClean="0"/>
                  <a:t>superpolynomial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#2:</a:t>
                </a:r>
                <a:r>
                  <a:rPr lang="en-US" dirty="0" smtClean="0"/>
                  <a:t> The arithmetic complexity of matrix multiplication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#3:</a:t>
                </a:r>
                <a:r>
                  <a:rPr lang="en-US" dirty="0" smtClean="0"/>
                  <a:t> The depth three complexity of the permanent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  <a:blipFill rotWithShape="1">
                <a:blip r:embed="rId2"/>
                <a:stretch>
                  <a:fillRect l="-1704" t="-1750" r="-889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4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#1: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99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90000"/>
                    </a:solidFill>
                  </a:rPr>
                  <a:t> is a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990000"/>
                            </a:solidFill>
                            <a:latin typeface="Cambria Math"/>
                          </a:rPr>
                          <m:t>𝐷𝐸𝑇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99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90000"/>
                    </a:solidFill>
                  </a:rPr>
                  <a:t> then m is </a:t>
                </a:r>
                <a:r>
                  <a:rPr lang="en-US" dirty="0" err="1">
                    <a:solidFill>
                      <a:srgbClr val="990000"/>
                    </a:solidFill>
                  </a:rPr>
                  <a:t>superpolynomial</a:t>
                </a:r>
                <a:r>
                  <a:rPr lang="en-US" dirty="0">
                    <a:solidFill>
                      <a:srgbClr val="990000"/>
                    </a:solidFill>
                  </a:rPr>
                  <a:t> in n.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#2:</a:t>
                </a:r>
                <a:r>
                  <a:rPr lang="en-US" dirty="0" smtClean="0"/>
                  <a:t> The arithmetic complexity of matrix multiplication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#3:</a:t>
                </a:r>
                <a:r>
                  <a:rPr lang="en-US" dirty="0" smtClean="0"/>
                  <a:t> The depth three complexity of the permanent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  <a:blipFill rotWithShape="1">
                <a:blip r:embed="rId2"/>
                <a:stretch>
                  <a:fillRect l="-1704" t="-1615" r="-889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1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#1:</a:t>
                </a:r>
                <a:r>
                  <a:rPr lang="en-US" dirty="0" smtClean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𝐷𝐸𝑇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then m is </a:t>
                </a:r>
                <a:r>
                  <a:rPr lang="en-US" dirty="0" err="1"/>
                  <a:t>superpolynomial</a:t>
                </a:r>
                <a:r>
                  <a:rPr lang="en-US" dirty="0"/>
                  <a:t> in n.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#2: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𝑀𝑀</m:t>
                        </m:r>
                      </m:e>
                      <m:sub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90000"/>
                    </a:solidFill>
                  </a:rPr>
                  <a:t> can be expressed as a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𝑆𝑃𝑆</m:t>
                        </m:r>
                      </m:e>
                      <m:sub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,3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90000"/>
                    </a:solidFill>
                  </a:rPr>
                  <a:t> for m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>
                        <a:solidFill>
                          <a:srgbClr val="990000"/>
                        </a:solidFill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99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99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#3:</a:t>
                </a:r>
                <a:r>
                  <a:rPr lang="en-US" dirty="0" smtClean="0"/>
                  <a:t> The depth three complexity of the permanent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  <a:blipFill rotWithShape="1">
                <a:blip r:embed="rId2"/>
                <a:stretch>
                  <a:fillRect l="-1704" t="-1615" r="-889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1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#1: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a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𝐷𝐸𝑇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then m is </a:t>
                </a:r>
                <a:r>
                  <a:rPr lang="en-US" dirty="0" err="1" smtClean="0"/>
                  <a:t>superpolynomial</a:t>
                </a:r>
                <a:r>
                  <a:rPr lang="en-US" dirty="0" smtClean="0"/>
                  <a:t> in n.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#2: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𝑀𝑀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can be expressed as a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𝑆𝑃𝑆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for m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Conjecture #3: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99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𝑃𝐸𝑅𝑀</m:t>
                        </m:r>
                      </m:e>
                      <m:sub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90000"/>
                    </a:solidFill>
                  </a:rPr>
                  <a:t> is a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𝑆𝑃𝑆</m:t>
                        </m:r>
                      </m:e>
                      <m:sub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9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990000"/>
                        </a:solidFill>
                        <a:latin typeface="Cambria Math"/>
                      </a:rPr>
                      <m:t>𝑚</m:t>
                    </m:r>
                    <m:r>
                      <a:rPr lang="en-US">
                        <a:solidFill>
                          <a:srgbClr val="990000"/>
                        </a:solidFill>
                        <a:latin typeface="Cambria Math"/>
                      </a:rPr>
                      <m:t>∙</m:t>
                    </m:r>
                    <m:r>
                      <a:rPr lang="en-US">
                        <a:solidFill>
                          <a:srgbClr val="990000"/>
                        </a:solidFill>
                        <a:latin typeface="Cambria Math"/>
                      </a:rPr>
                      <m:t>𝑑</m:t>
                    </m:r>
                    <m:r>
                      <a:rPr lang="en-US">
                        <a:solidFill>
                          <a:srgbClr val="99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990000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>
                            <a:solidFill>
                              <a:srgbClr val="99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  <a:blipFill rotWithShape="1">
                <a:blip r:embed="rId2"/>
                <a:stretch>
                  <a:fillRect l="-1704" t="-1615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0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2258</Words>
  <Application>Microsoft Office PowerPoint</Application>
  <PresentationFormat>On-screen Show (4:3)</PresentationFormat>
  <Paragraphs>181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On obtaining a polynomial as a projection of another polynomial</vt:lpstr>
      <vt:lpstr>A dream</vt:lpstr>
      <vt:lpstr>Projections of polynomials</vt:lpstr>
      <vt:lpstr>Some families of polynomials</vt:lpstr>
      <vt:lpstr>Some families of polynomials</vt:lpstr>
      <vt:lpstr>The dream</vt:lpstr>
      <vt:lpstr>The dream</vt:lpstr>
      <vt:lpstr>The dream</vt:lpstr>
      <vt:lpstr>The dream</vt:lpstr>
      <vt:lpstr>A computational problem</vt:lpstr>
      <vt:lpstr>Some conventions</vt:lpstr>
      <vt:lpstr>Unfortunately …</vt:lpstr>
      <vt:lpstr>A more modest ambition</vt:lpstr>
      <vt:lpstr>A conjecture</vt:lpstr>
      <vt:lpstr>Polynomial Equivalence</vt:lpstr>
      <vt:lpstr>PowerPoint Presentation</vt:lpstr>
      <vt:lpstr>Polynomial Equivalence Results</vt:lpstr>
      <vt:lpstr>Invertible Projections</vt:lpstr>
      <vt:lpstr>Invertible Projections</vt:lpstr>
      <vt:lpstr>Preliminaries</vt:lpstr>
      <vt:lpstr>Equivalence to 〖POW〗_(n,d)</vt:lpstr>
      <vt:lpstr>Introducing the Hessian</vt:lpstr>
      <vt:lpstr>Using the Hessian</vt:lpstr>
      <vt:lpstr>Using the Hessian</vt:lpstr>
      <vt:lpstr>Equivalence to 〖SYM〗_(n,d)</vt:lpstr>
      <vt:lpstr>Outline of Algorithm</vt:lpstr>
      <vt:lpstr>Equivalence to 〖PERM〗_n</vt:lpstr>
      <vt:lpstr>Symmetries of 〖PERM〗_n</vt:lpstr>
      <vt:lpstr>Symmetries of 〖PERM〗_n</vt:lpstr>
      <vt:lpstr>Outline of Algorithm</vt:lpstr>
      <vt:lpstr>PowerPoint Presentation</vt:lpstr>
      <vt:lpstr>Scott’s conjecture</vt:lpstr>
      <vt:lpstr>Digression: Background of Scott’s conjecture</vt:lpstr>
      <vt:lpstr>Example: Mignon and Ressayre</vt:lpstr>
      <vt:lpstr>Example: Projections of 〖POW〗_(n,d)</vt:lpstr>
      <vt:lpstr>Consequences of Scott’s conjecture</vt:lpstr>
      <vt:lpstr>Probing a little deeper</vt:lpstr>
      <vt:lpstr>POLY_PROJECTION on the average</vt:lpstr>
      <vt:lpstr>Summary</vt:lpstr>
      <vt:lpstr>Conclusion: An easier(?) open problem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obtaining a polynomial as a projection of another polynomial</dc:title>
  <dc:creator>Neeraj Kayal</dc:creator>
  <cp:lastModifiedBy>Neeraj Kayal</cp:lastModifiedBy>
  <cp:revision>64</cp:revision>
  <dcterms:created xsi:type="dcterms:W3CDTF">2010-08-31T15:27:06Z</dcterms:created>
  <dcterms:modified xsi:type="dcterms:W3CDTF">2010-09-02T07:47:43Z</dcterms:modified>
</cp:coreProperties>
</file>