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62" r:id="rId9"/>
    <p:sldId id="277" r:id="rId10"/>
    <p:sldId id="263" r:id="rId11"/>
    <p:sldId id="278" r:id="rId12"/>
    <p:sldId id="279" r:id="rId13"/>
    <p:sldId id="264" r:id="rId14"/>
    <p:sldId id="265" r:id="rId15"/>
    <p:sldId id="280" r:id="rId16"/>
    <p:sldId id="266" r:id="rId17"/>
    <p:sldId id="267" r:id="rId18"/>
    <p:sldId id="281" r:id="rId19"/>
    <p:sldId id="268" r:id="rId20"/>
    <p:sldId id="275" r:id="rId21"/>
    <p:sldId id="269" r:id="rId22"/>
    <p:sldId id="270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17.wmf"/><Relationship Id="rId1" Type="http://schemas.openxmlformats.org/officeDocument/2006/relationships/image" Target="../media/image22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1D16B0-A174-491E-B973-71565D860A91}" type="datetimeFigureOut">
              <a:rPr lang="en-IN" smtClean="0"/>
              <a:pPr/>
              <a:t>02-09-2010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2F9BC31-8C2F-4884-B7A9-07CE56886A3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4.bin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Ragesh Jaiswal</a:t>
            </a:r>
          </a:p>
          <a:p>
            <a:r>
              <a:rPr lang="en-US" dirty="0" smtClean="0"/>
              <a:t>Indian Institute of Technology Delhi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Threshold Direct Product Theorems: a survey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Jutla</a:t>
            </a:r>
            <a:r>
              <a:rPr lang="en-US" dirty="0" smtClean="0"/>
              <a:t> (2009)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r>
              <a:rPr lang="en-US" u="sng" dirty="0" smtClean="0"/>
              <a:t>Main Theorem</a:t>
            </a:r>
            <a:r>
              <a:rPr lang="en-US" dirty="0" smtClean="0"/>
              <a:t>: If there is a puzzle system for which the probability of failure is     , then the probability of failing on less than                  out of k puzzles, is at most </a:t>
            </a:r>
            <a:br>
              <a:rPr lang="en-US" dirty="0" smtClean="0"/>
            </a:br>
            <a:r>
              <a:rPr lang="en-US" dirty="0" smtClean="0"/>
              <a:t>                        </a:t>
            </a:r>
          </a:p>
          <a:p>
            <a:r>
              <a:rPr lang="en-US" dirty="0" smtClean="0"/>
              <a:t>This is very close to the </a:t>
            </a:r>
            <a:r>
              <a:rPr lang="en-US" dirty="0" err="1" smtClean="0"/>
              <a:t>chernoff-hoeffding</a:t>
            </a:r>
            <a:r>
              <a:rPr lang="en-US" dirty="0" smtClean="0"/>
              <a:t> bound when      is close to 0.</a:t>
            </a:r>
          </a:p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Plant the given input puzzle into a puzzle </a:t>
            </a:r>
            <a:r>
              <a:rPr lang="en-US" dirty="0" err="1" smtClean="0"/>
              <a:t>tuple</a:t>
            </a:r>
            <a:r>
              <a:rPr lang="en-US" dirty="0" smtClean="0"/>
              <a:t> at a randomly chosen position 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Count the number of incorrectly solved puzzles (say t) other than the planted puzzle.</a:t>
            </a:r>
          </a:p>
          <a:p>
            <a:pPr lvl="1"/>
            <a:r>
              <a:rPr lang="en-US" dirty="0" smtClean="0"/>
              <a:t>If                                    then output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puzzle answer</a:t>
            </a:r>
            <a:endParaRPr lang="en-IN" dirty="0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3995936" y="1844824"/>
          <a:ext cx="357882" cy="376932"/>
        </p:xfrm>
        <a:graphic>
          <a:graphicData uri="http://schemas.openxmlformats.org/presentationml/2006/ole">
            <p:oleObj spid="_x0000_s5121" name="Equation" r:id="rId3" imgW="13968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11760" y="2276872"/>
          <a:ext cx="1071488" cy="389632"/>
        </p:xfrm>
        <a:graphic>
          <a:graphicData uri="http://schemas.openxmlformats.org/presentationml/2006/ole">
            <p:oleObj spid="_x0000_s5122" name="Equation" r:id="rId4" imgW="55872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804248" y="2204864"/>
          <a:ext cx="1440160" cy="498517"/>
        </p:xfrm>
        <a:graphic>
          <a:graphicData uri="http://schemas.openxmlformats.org/presentationml/2006/ole">
            <p:oleObj spid="_x0000_s5123" name="Equation" r:id="rId5" imgW="66024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956376" y="3212976"/>
          <a:ext cx="337069" cy="360041"/>
        </p:xfrm>
        <a:graphic>
          <a:graphicData uri="http://schemas.openxmlformats.org/presentationml/2006/ole">
            <p:oleObj spid="_x0000_s5124" name="Equation" r:id="rId6" imgW="126720" imgH="1648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35696" y="6021288"/>
          <a:ext cx="2221643" cy="461640"/>
        </p:xfrm>
        <a:graphic>
          <a:graphicData uri="http://schemas.openxmlformats.org/presentationml/2006/ole">
            <p:oleObj spid="_x0000_s5125" name="Equation" r:id="rId7" imgW="9777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Jutla</a:t>
            </a:r>
            <a:r>
              <a:rPr lang="en-US" dirty="0" smtClean="0"/>
              <a:t> (2009)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For any fixed       the conditional probability of producing the correct answer might be very bad since the solver might be making precisely                                 mistakes on most of the puzzle </a:t>
            </a:r>
            <a:r>
              <a:rPr lang="en-US" dirty="0" err="1" smtClean="0"/>
              <a:t>tuples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 paper argues that there exists an                  such that this conditional probability of producing an incorrect answer is small and this        can be found by sampling.</a:t>
            </a:r>
            <a:endParaRPr lang="en-IN" dirty="0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2987824" y="1988840"/>
          <a:ext cx="423540" cy="370582"/>
        </p:xfrm>
        <a:graphic>
          <a:graphicData uri="http://schemas.openxmlformats.org/presentationml/2006/ole">
            <p:oleObj spid="_x0000_s4097" name="Equation" r:id="rId3" imgW="126720" imgH="164880" progId="Equation.3">
              <p:embed/>
            </p:oleObj>
          </a:graphicData>
        </a:graphic>
      </p:graphicFrame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419872" y="2636912"/>
          <a:ext cx="2193925" cy="461963"/>
        </p:xfrm>
        <a:graphic>
          <a:graphicData uri="http://schemas.openxmlformats.org/presentationml/2006/ole">
            <p:oleObj spid="_x0000_s4098" name="Equation" r:id="rId4" imgW="965160" imgH="2030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131840" y="4221088"/>
          <a:ext cx="423863" cy="369887"/>
        </p:xfrm>
        <a:graphic>
          <a:graphicData uri="http://schemas.openxmlformats.org/presentationml/2006/ole">
            <p:oleObj spid="_x0000_s4099" name="Equation" r:id="rId5" imgW="126720" imgH="1648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652120" y="3429000"/>
          <a:ext cx="1039739" cy="426559"/>
        </p:xfrm>
        <a:graphic>
          <a:graphicData uri="http://schemas.openxmlformats.org/presentationml/2006/ole">
            <p:oleObj spid="_x0000_s4100" name="Equation" r:id="rId6" imgW="49500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 Shift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already have tight results for DP theorems.</a:t>
            </a:r>
            <a:r>
              <a:rPr lang="en-IN" dirty="0" smtClean="0"/>
              <a:t> Why not try to use them to obtain threshold DP theorems.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Chung &amp; Liu (2009)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/>
          </a:bodyPr>
          <a:lstStyle/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S: solver for the threshold puzzle.</a:t>
            </a:r>
          </a:p>
          <a:p>
            <a:pPr lvl="1"/>
            <a:r>
              <a:rPr lang="en-US" dirty="0" smtClean="0"/>
              <a:t>S’: choose a random subset                , simulate S and return the answer of S corresponding to positions in T.</a:t>
            </a:r>
          </a:p>
          <a:p>
            <a:pPr lvl="1"/>
            <a:r>
              <a:rPr lang="en-US" dirty="0" smtClean="0"/>
              <a:t>S’ is a DP solver.</a:t>
            </a:r>
          </a:p>
          <a:p>
            <a:pPr lvl="1"/>
            <a:r>
              <a:rPr lang="en-US" dirty="0" smtClean="0"/>
              <a:t>Use the tight DP theorem reductions to get a solver for the puzzle system.</a:t>
            </a:r>
          </a:p>
          <a:p>
            <a:r>
              <a:rPr lang="en-US" u="sng" dirty="0" smtClean="0"/>
              <a:t>Main Theorem</a:t>
            </a:r>
            <a:r>
              <a:rPr lang="en-US" dirty="0" smtClean="0"/>
              <a:t>: If there is a puzzle system for which the probability of failure is at least    , then the probability of failing on less than                out of k puzzles is at most                                   for some constant c.</a:t>
            </a:r>
          </a:p>
          <a:p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60032" y="4797152"/>
          <a:ext cx="300479" cy="376932"/>
        </p:xfrm>
        <a:graphic>
          <a:graphicData uri="http://schemas.openxmlformats.org/presentationml/2006/ole">
            <p:oleObj spid="_x0000_s2049" name="Equation" r:id="rId3" imgW="13968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91880" y="5157192"/>
          <a:ext cx="1071488" cy="389632"/>
        </p:xfrm>
        <a:graphic>
          <a:graphicData uri="http://schemas.openxmlformats.org/presentationml/2006/ole">
            <p:oleObj spid="_x0000_s2050" name="Equation" r:id="rId4" imgW="55872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740352" y="5085184"/>
          <a:ext cx="967730" cy="446645"/>
        </p:xfrm>
        <a:graphic>
          <a:graphicData uri="http://schemas.openxmlformats.org/presentationml/2006/ole">
            <p:oleObj spid="_x0000_s2051" name="Equation" r:id="rId5" imgW="495000" imgH="2286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72000" y="2348880"/>
          <a:ext cx="1008112" cy="424468"/>
        </p:xfrm>
        <a:graphic>
          <a:graphicData uri="http://schemas.openxmlformats.org/presentationml/2006/ole">
            <p:oleObj spid="_x0000_s2052" name="Equation" r:id="rId6" imgW="48240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Unger (2010)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/>
          <a:lstStyle/>
          <a:p>
            <a:r>
              <a:rPr lang="en-US" u="sng" dirty="0" smtClean="0"/>
              <a:t>Main Theorem</a:t>
            </a:r>
            <a:r>
              <a:rPr lang="en-US" dirty="0" smtClean="0"/>
              <a:t>: Let 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  be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r.v</a:t>
            </a:r>
            <a:r>
              <a:rPr lang="en-US" dirty="0" smtClean="0"/>
              <a:t>. such that for some                  such that for all  </a:t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Let      be a number such that                . Then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79712" y="1916832"/>
          <a:ext cx="1170130" cy="360040"/>
        </p:xfrm>
        <a:graphic>
          <a:graphicData uri="http://schemas.openxmlformats.org/presentationml/2006/ole">
            <p:oleObj spid="_x0000_s1028" name="Equation" r:id="rId3" imgW="66024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220072" y="1916832"/>
          <a:ext cx="936104" cy="394149"/>
        </p:xfrm>
        <a:graphic>
          <a:graphicData uri="http://schemas.openxmlformats.org/presentationml/2006/ole">
            <p:oleObj spid="_x0000_s1029" name="Equation" r:id="rId4" imgW="48240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913063" y="2276475"/>
          <a:ext cx="3052762" cy="409575"/>
        </p:xfrm>
        <a:graphic>
          <a:graphicData uri="http://schemas.openxmlformats.org/presentationml/2006/ole">
            <p:oleObj spid="_x0000_s1030" name="Equation" r:id="rId5" imgW="1803240" imgH="241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763688" y="2780928"/>
          <a:ext cx="292224" cy="316576"/>
        </p:xfrm>
        <a:graphic>
          <a:graphicData uri="http://schemas.openxmlformats.org/presentationml/2006/ole">
            <p:oleObj spid="_x0000_s1031" name="Equation" r:id="rId6" imgW="152280" imgH="1648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788024" y="2708920"/>
          <a:ext cx="1168896" cy="389632"/>
        </p:xfrm>
        <a:graphic>
          <a:graphicData uri="http://schemas.openxmlformats.org/presentationml/2006/ole">
            <p:oleObj spid="_x0000_s1032" name="Equation" r:id="rId7" imgW="609480" imgH="20304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411760" y="3140968"/>
          <a:ext cx="4271605" cy="531490"/>
        </p:xfrm>
        <a:graphic>
          <a:graphicData uri="http://schemas.openxmlformats.org/presentationml/2006/ole">
            <p:oleObj spid="_x0000_s1033" name="Equation" r:id="rId8" imgW="275580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Unger (2010)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/>
          <a:lstStyle/>
          <a:p>
            <a:r>
              <a:rPr lang="en-US" dirty="0" smtClean="0"/>
              <a:t>We may use tight XOR lemmas to obtain tight threshold DP theorems.</a:t>
            </a:r>
          </a:p>
          <a:p>
            <a:r>
              <a:rPr lang="en-US" dirty="0" smtClean="0"/>
              <a:t>Main Issue:</a:t>
            </a:r>
          </a:p>
          <a:p>
            <a:pPr lvl="1"/>
            <a:r>
              <a:rPr lang="en-US" dirty="0" smtClean="0"/>
              <a:t>XOR lemmas makes sense for </a:t>
            </a:r>
            <a:r>
              <a:rPr lang="en-US" dirty="0" err="1" smtClean="0"/>
              <a:t>boolean</a:t>
            </a:r>
            <a:r>
              <a:rPr lang="en-US" dirty="0" smtClean="0"/>
              <a:t> functions. We cannot use the result for more complicated scenarios like puzzle systems.</a:t>
            </a:r>
          </a:p>
          <a:p>
            <a:pPr lvl="1"/>
            <a:r>
              <a:rPr lang="en-US" dirty="0" smtClean="0"/>
              <a:t>The result is non-constructive.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Impagliazzo</a:t>
            </a:r>
            <a:r>
              <a:rPr lang="en-US" dirty="0" smtClean="0"/>
              <a:t> &amp; </a:t>
            </a:r>
            <a:r>
              <a:rPr lang="en-US" dirty="0" err="1" smtClean="0"/>
              <a:t>Kabanets</a:t>
            </a:r>
            <a:r>
              <a:rPr lang="en-US" dirty="0" smtClean="0"/>
              <a:t> (2010)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21560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Generalized </a:t>
            </a:r>
            <a:r>
              <a:rPr lang="en-US" u="sng" dirty="0" err="1" smtClean="0"/>
              <a:t>Chernoff</a:t>
            </a:r>
            <a:r>
              <a:rPr lang="en-US" u="sng" dirty="0" smtClean="0"/>
              <a:t> bounds [PS97]</a:t>
            </a:r>
            <a:r>
              <a:rPr lang="en-US" dirty="0" smtClean="0"/>
              <a:t>: Let 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 be </a:t>
            </a:r>
            <a:r>
              <a:rPr lang="en-US" dirty="0" err="1" smtClean="0"/>
              <a:t>boolean</a:t>
            </a:r>
            <a:r>
              <a:rPr lang="en-US" dirty="0" smtClean="0"/>
              <a:t> random variables such that for some                  , we have that, for every subset                                         . Then for any                                                     .</a:t>
            </a:r>
          </a:p>
          <a:p>
            <a:endParaRPr lang="en-US" dirty="0" smtClean="0"/>
          </a:p>
          <a:p>
            <a:r>
              <a:rPr lang="en-US" dirty="0" smtClean="0"/>
              <a:t>Proof (which can be easily generalized to obtain a constructive version):</a:t>
            </a:r>
            <a:endParaRPr lang="en-IN" dirty="0" smtClean="0"/>
          </a:p>
          <a:p>
            <a:pPr lvl="1"/>
            <a:r>
              <a:rPr lang="en-US" dirty="0" smtClean="0"/>
              <a:t>For some value of                  (q to be determined later),</a:t>
            </a:r>
            <a:br>
              <a:rPr lang="en-US" dirty="0" smtClean="0"/>
            </a:br>
            <a:r>
              <a:rPr lang="en-US" dirty="0" smtClean="0"/>
              <a:t>consider the subset S </a:t>
            </a:r>
            <a:r>
              <a:rPr lang="en-US" dirty="0" smtClean="0">
                <a:sym typeface="Wingdings" pitchFamily="2" charset="2"/>
              </a:rPr>
              <a:t> Binomial(q, k).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Consider the quantity: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		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We will compute the above quantity in two different ways and compare.</a:t>
            </a:r>
            <a:endParaRPr lang="en-US" dirty="0" smtClean="0"/>
          </a:p>
          <a:p>
            <a:pPr lvl="1"/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35896" y="4221088"/>
          <a:ext cx="1047136" cy="389632"/>
        </p:xfrm>
        <a:graphic>
          <a:graphicData uri="http://schemas.openxmlformats.org/presentationml/2006/ole">
            <p:oleObj spid="_x0000_s34817" name="Equation" r:id="rId3" imgW="54576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732240" y="1844824"/>
          <a:ext cx="1184644" cy="376932"/>
        </p:xfrm>
        <a:graphic>
          <a:graphicData uri="http://schemas.openxmlformats.org/presentationml/2006/ole">
            <p:oleObj spid="_x0000_s34818" name="Equation" r:id="rId4" imgW="558720" imgH="177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55976" y="2132856"/>
          <a:ext cx="3205163" cy="444500"/>
        </p:xfrm>
        <a:graphic>
          <a:graphicData uri="http://schemas.openxmlformats.org/presentationml/2006/ole">
            <p:oleObj spid="_x0000_s34819" name="Equation" r:id="rId5" imgW="173988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63688" y="2564904"/>
          <a:ext cx="3904434" cy="576064"/>
        </p:xfrm>
        <a:graphic>
          <a:graphicData uri="http://schemas.openxmlformats.org/presentationml/2006/ole">
            <p:oleObj spid="_x0000_s34820" name="Equation" r:id="rId6" imgW="2323800" imgH="34272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203848" y="5229200"/>
          <a:ext cx="2184243" cy="432048"/>
        </p:xfrm>
        <a:graphic>
          <a:graphicData uri="http://schemas.openxmlformats.org/presentationml/2006/ole">
            <p:oleObj spid="_x0000_s34821" name="Equation" r:id="rId7" imgW="11556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Impagliazzo</a:t>
            </a:r>
            <a:r>
              <a:rPr lang="en-US" dirty="0" smtClean="0"/>
              <a:t> &amp; </a:t>
            </a:r>
            <a:r>
              <a:rPr lang="en-US" dirty="0" err="1" smtClean="0"/>
              <a:t>Kabanets</a:t>
            </a:r>
            <a:r>
              <a:rPr lang="en-US" dirty="0" smtClean="0"/>
              <a:t> (2010)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/>
          <a:lstStyle/>
          <a:p>
            <a:r>
              <a:rPr lang="en-US" dirty="0" smtClean="0"/>
              <a:t>Proof:</a:t>
            </a:r>
          </a:p>
          <a:p>
            <a:pPr lvl="1"/>
            <a:r>
              <a:rPr lang="en-US" dirty="0" smtClean="0"/>
              <a:t>We have: </a:t>
            </a:r>
            <a:br>
              <a:rPr lang="en-US" dirty="0" smtClean="0"/>
            </a:br>
            <a:r>
              <a:rPr lang="en-US" dirty="0" smtClean="0"/>
              <a:t>P =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Define E to be the event that </a:t>
            </a:r>
          </a:p>
          <a:p>
            <a:pPr lvl="1"/>
            <a:r>
              <a:rPr lang="en-US" dirty="0" smtClean="0"/>
              <a:t>Then,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implies that </a:t>
            </a:r>
            <a:br>
              <a:rPr lang="en-US" dirty="0" smtClean="0"/>
            </a:br>
            <a:r>
              <a:rPr lang="en-US" dirty="0" smtClean="0"/>
              <a:t>		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IN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51720" y="2204864"/>
          <a:ext cx="4893766" cy="792088"/>
        </p:xfrm>
        <a:graphic>
          <a:graphicData uri="http://schemas.openxmlformats.org/presentationml/2006/ole">
            <p:oleObj spid="_x0000_s27651" name="Equation" r:id="rId3" imgW="2298600" imgH="457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67744" y="3933056"/>
          <a:ext cx="4403725" cy="574675"/>
        </p:xfrm>
        <a:graphic>
          <a:graphicData uri="http://schemas.openxmlformats.org/presentationml/2006/ole">
            <p:oleObj spid="_x0000_s27652" name="Equation" r:id="rId4" imgW="17524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55776" y="4509120"/>
          <a:ext cx="3008334" cy="576064"/>
        </p:xfrm>
        <a:graphic>
          <a:graphicData uri="http://schemas.openxmlformats.org/presentationml/2006/ole">
            <p:oleObj spid="_x0000_s27653" name="Equation" r:id="rId5" imgW="119376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301875" y="5589588"/>
          <a:ext cx="4254500" cy="1023937"/>
        </p:xfrm>
        <a:graphic>
          <a:graphicData uri="http://schemas.openxmlformats.org/presentationml/2006/ole">
            <p:oleObj spid="_x0000_s27654" name="Equation" r:id="rId6" imgW="2057400" imgH="4950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788024" y="3068960"/>
          <a:ext cx="1296144" cy="648072"/>
        </p:xfrm>
        <a:graphic>
          <a:graphicData uri="http://schemas.openxmlformats.org/presentationml/2006/ole">
            <p:oleObj spid="_x0000_s27655" name="Equation" r:id="rId7" imgW="68580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Impagliazzo</a:t>
            </a:r>
            <a:r>
              <a:rPr lang="en-US" dirty="0" smtClean="0"/>
              <a:t> &amp; </a:t>
            </a:r>
            <a:r>
              <a:rPr lang="en-US" dirty="0" err="1" smtClean="0"/>
              <a:t>Kabanets</a:t>
            </a:r>
            <a:r>
              <a:rPr lang="en-US" dirty="0" smtClean="0"/>
              <a:t> (2010)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Constructive Theorem</a:t>
            </a:r>
            <a:r>
              <a:rPr lang="en-US" dirty="0" smtClean="0"/>
              <a:t>: There is a randomized algorithm A such that the following holds. Let 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 be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r.v</a:t>
            </a:r>
            <a:r>
              <a:rPr lang="en-US" dirty="0" smtClean="0"/>
              <a:t>. Let                        such that                                ,  for some                              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Then, on input n,              , the algorithm A, using oracle access to the distribution 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 runs in time</a:t>
            </a:r>
            <a:br>
              <a:rPr lang="en-US" dirty="0" smtClean="0"/>
            </a:br>
            <a:r>
              <a:rPr lang="en-US" dirty="0" smtClean="0"/>
              <a:t>                                 and outputs a subset S such that with high probability,</a:t>
            </a:r>
            <a:endParaRPr lang="en-IN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483768" y="4725144"/>
          <a:ext cx="4104456" cy="744580"/>
        </p:xfrm>
        <a:graphic>
          <a:graphicData uri="http://schemas.openxmlformats.org/presentationml/2006/ole">
            <p:oleObj spid="_x0000_s31746" name="Equation" r:id="rId3" imgW="2031840" imgH="3682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835696" y="2276872"/>
          <a:ext cx="1512168" cy="390237"/>
        </p:xfrm>
        <a:graphic>
          <a:graphicData uri="http://schemas.openxmlformats.org/presentationml/2006/ole">
            <p:oleObj spid="_x0000_s31747" name="Equation" r:id="rId4" imgW="78732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72000" y="2276872"/>
          <a:ext cx="2376264" cy="543721"/>
        </p:xfrm>
        <a:graphic>
          <a:graphicData uri="http://schemas.openxmlformats.org/presentationml/2006/ole">
            <p:oleObj spid="_x0000_s31748" name="Equation" r:id="rId5" imgW="1498320" imgH="34272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59632" y="2636912"/>
          <a:ext cx="1702298" cy="461640"/>
        </p:xfrm>
        <a:graphic>
          <a:graphicData uri="http://schemas.openxmlformats.org/presentationml/2006/ole">
            <p:oleObj spid="_x0000_s31749" name="Equation" r:id="rId6" imgW="74916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419872" y="3068960"/>
          <a:ext cx="980985" cy="461640"/>
        </p:xfrm>
        <a:graphic>
          <a:graphicData uri="http://schemas.openxmlformats.org/presentationml/2006/ole">
            <p:oleObj spid="_x0000_s31750" name="Equation" r:id="rId7" imgW="431640" imgH="2030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87624" y="3789040"/>
          <a:ext cx="2318995" cy="474340"/>
        </p:xfrm>
        <a:graphic>
          <a:graphicData uri="http://schemas.openxmlformats.org/presentationml/2006/ole">
            <p:oleObj spid="_x0000_s31751" name="Equation" r:id="rId8" imgW="11174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Impagliazzo</a:t>
            </a:r>
            <a:r>
              <a:rPr lang="en-US" dirty="0" smtClean="0"/>
              <a:t> &amp; </a:t>
            </a:r>
            <a:r>
              <a:rPr lang="en-US" dirty="0" err="1" smtClean="0"/>
              <a:t>Kabanets</a:t>
            </a:r>
            <a:r>
              <a:rPr lang="en-US" smtClean="0"/>
              <a:t> (2010)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/>
          <a:lstStyle/>
          <a:p>
            <a:r>
              <a:rPr lang="en-US" dirty="0" smtClean="0"/>
              <a:t>Constructive Proof:</a:t>
            </a:r>
          </a:p>
          <a:p>
            <a:pPr lvl="1"/>
            <a:r>
              <a:rPr lang="en-US" dirty="0" smtClean="0"/>
              <a:t>For any subset S, let</a:t>
            </a:r>
          </a:p>
          <a:p>
            <a:pPr lvl="1"/>
            <a:r>
              <a:rPr lang="en-US" dirty="0" smtClean="0"/>
              <a:t>Proof sketch: </a:t>
            </a:r>
          </a:p>
          <a:p>
            <a:pPr lvl="2"/>
            <a:r>
              <a:rPr lang="en-US" dirty="0" smtClean="0"/>
              <a:t>Pick a q such that the following holds: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Algorithm:</a:t>
            </a:r>
          </a:p>
          <a:p>
            <a:pPr lvl="3"/>
            <a:r>
              <a:rPr lang="en-US" dirty="0" smtClean="0"/>
              <a:t> Sample S from the binomial distribution Binomial(q, n).</a:t>
            </a:r>
          </a:p>
          <a:p>
            <a:pPr lvl="3"/>
            <a:r>
              <a:rPr lang="en-US" dirty="0" smtClean="0"/>
              <a:t>Estimate </a:t>
            </a:r>
            <a:r>
              <a:rPr lang="en-US" b="1" dirty="0" smtClean="0"/>
              <a:t>a</a:t>
            </a:r>
            <a:r>
              <a:rPr lang="en-US" dirty="0" smtClean="0"/>
              <a:t>(S) by sampling (since we can sample 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).</a:t>
            </a:r>
          </a:p>
          <a:p>
            <a:pPr lvl="3"/>
            <a:r>
              <a:rPr lang="en-US" dirty="0" smtClean="0"/>
              <a:t>Output S if                                 , else repeat for O(1/  ) steps.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51920" y="1916832"/>
          <a:ext cx="2664296" cy="456737"/>
        </p:xfrm>
        <a:graphic>
          <a:graphicData uri="http://schemas.openxmlformats.org/presentationml/2006/ole">
            <p:oleObj spid="_x0000_s30722" name="Equation" r:id="rId3" imgW="133344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15816" y="3068960"/>
          <a:ext cx="2605846" cy="480690"/>
        </p:xfrm>
        <a:graphic>
          <a:graphicData uri="http://schemas.openxmlformats.org/presentationml/2006/ole">
            <p:oleObj spid="_x0000_s30723" name="Equation" r:id="rId4" imgW="1307880" imgH="241200" progId="Equation.3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835696" y="3789040"/>
          <a:ext cx="1347935" cy="673968"/>
        </p:xfrm>
        <a:graphic>
          <a:graphicData uri="http://schemas.openxmlformats.org/presentationml/2006/ole">
            <p:oleObj spid="_x0000_s30724" name="Equation" r:id="rId5" imgW="711000" imgH="35532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203848" y="5589240"/>
          <a:ext cx="1700189" cy="360040"/>
        </p:xfrm>
        <a:graphic>
          <a:graphicData uri="http://schemas.openxmlformats.org/presentationml/2006/ole">
            <p:oleObj spid="_x0000_s30725" name="Equation" r:id="rId6" imgW="1079280" imgH="22860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6876256" y="5661248"/>
          <a:ext cx="265876" cy="288033"/>
        </p:xfrm>
        <a:graphic>
          <a:graphicData uri="http://schemas.openxmlformats.org/presentationml/2006/ole">
            <p:oleObj spid="_x0000_s30726" name="Equation" r:id="rId7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Product Theorems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 a problem is hard to solve on the average, then solving k instances of the problem becomes exponentially </a:t>
            </a:r>
            <a:r>
              <a:rPr lang="en-US" dirty="0" smtClean="0"/>
              <a:t>harder.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a cryptographic protocol is hard to break by an adversary with bounded computational power, then breaking the direct product version of the protocol is even more difficult.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Impagliazzo</a:t>
            </a:r>
            <a:r>
              <a:rPr lang="en-US" dirty="0" smtClean="0"/>
              <a:t> &amp; </a:t>
            </a:r>
            <a:r>
              <a:rPr lang="en-US" dirty="0" err="1" smtClean="0"/>
              <a:t>Kabanets</a:t>
            </a:r>
            <a:r>
              <a:rPr lang="en-US" dirty="0" smtClean="0"/>
              <a:t> (2010)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/>
          <a:lstStyle/>
          <a:p>
            <a:r>
              <a:rPr lang="en-US" dirty="0" smtClean="0"/>
              <a:t>Issue with this approach:</a:t>
            </a:r>
          </a:p>
          <a:p>
            <a:pPr lvl="1"/>
            <a:r>
              <a:rPr lang="en-US" dirty="0" smtClean="0"/>
              <a:t>The running time of producing the subset S is proportional to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is fine if      and     are constants.</a:t>
            </a:r>
          </a:p>
          <a:p>
            <a:pPr lvl="1"/>
            <a:r>
              <a:rPr lang="en-US" dirty="0" smtClean="0"/>
              <a:t>What if the gap between     and     is small (say 1/poly(n))?</a:t>
            </a:r>
          </a:p>
          <a:p>
            <a:pPr lvl="1"/>
            <a:r>
              <a:rPr lang="en-US" dirty="0" smtClean="0"/>
              <a:t>Is the result tight?</a:t>
            </a:r>
          </a:p>
          <a:p>
            <a:pPr lvl="2"/>
            <a:r>
              <a:rPr lang="en-US" dirty="0" smtClean="0"/>
              <a:t>Yes: There are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r.v</a:t>
            </a:r>
            <a:r>
              <a:rPr lang="en-US" dirty="0" smtClean="0"/>
              <a:t>.  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 and parameters 0 &lt;    &lt;     &lt; 1 such that                                                                              , but, for every subset S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47664" y="2276872"/>
          <a:ext cx="1149846" cy="408835"/>
        </p:xfrm>
        <a:graphic>
          <a:graphicData uri="http://schemas.openxmlformats.org/presentationml/2006/ole">
            <p:oleObj spid="_x0000_s32770" name="Equation" r:id="rId3" imgW="571320" imgH="20304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059832" y="2780928"/>
          <a:ext cx="338832" cy="351532"/>
        </p:xfrm>
        <a:graphic>
          <a:graphicData uri="http://schemas.openxmlformats.org/presentationml/2006/ole">
            <p:oleObj spid="_x0000_s32771" name="Equation" r:id="rId4" imgW="101520" imgH="126720" progId="Equation.3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779912" y="2780928"/>
          <a:ext cx="338832" cy="351532"/>
        </p:xfrm>
        <a:graphic>
          <a:graphicData uri="http://schemas.openxmlformats.org/presentationml/2006/ole">
            <p:oleObj spid="_x0000_s32772" name="Equation" r:id="rId5" imgW="101520" imgH="126720" progId="Equation.3">
              <p:embed/>
            </p:oleObj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4283968" y="3212976"/>
          <a:ext cx="339725" cy="350838"/>
        </p:xfrm>
        <a:graphic>
          <a:graphicData uri="http://schemas.openxmlformats.org/presentationml/2006/ole">
            <p:oleObj spid="_x0000_s32773" name="Equation" r:id="rId6" imgW="101520" imgH="126720" progId="Equation.3">
              <p:embed/>
            </p:oleObj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5004048" y="3212976"/>
          <a:ext cx="338137" cy="350838"/>
        </p:xfrm>
        <a:graphic>
          <a:graphicData uri="http://schemas.openxmlformats.org/presentationml/2006/ole">
            <p:oleObj spid="_x0000_s32774" name="Equation" r:id="rId7" imgW="101520" imgH="126720" progId="Equation.3">
              <p:embed/>
            </p:oleObj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7524328" y="4005064"/>
          <a:ext cx="339725" cy="350838"/>
        </p:xfrm>
        <a:graphic>
          <a:graphicData uri="http://schemas.openxmlformats.org/presentationml/2006/ole">
            <p:oleObj spid="_x0000_s32775" name="Equation" r:id="rId8" imgW="101520" imgH="126720" progId="Equation.3">
              <p:embed/>
            </p:oleObj>
          </a:graphicData>
        </a:graphic>
      </p:graphicFrame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7092280" y="4005064"/>
          <a:ext cx="338138" cy="350838"/>
        </p:xfrm>
        <a:graphic>
          <a:graphicData uri="http://schemas.openxmlformats.org/presentationml/2006/ole">
            <p:oleObj spid="_x0000_s32776" name="Equation" r:id="rId9" imgW="101520" imgH="12672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267744" y="4293096"/>
          <a:ext cx="4341054" cy="432048"/>
        </p:xfrm>
        <a:graphic>
          <a:graphicData uri="http://schemas.openxmlformats.org/presentationml/2006/ole">
            <p:oleObj spid="_x0000_s32777" name="Equation" r:id="rId10" imgW="2679480" imgH="2664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411760" y="4941168"/>
          <a:ext cx="4320480" cy="458598"/>
        </p:xfrm>
        <a:graphic>
          <a:graphicData uri="http://schemas.openxmlformats.org/presentationml/2006/ole">
            <p:oleObj spid="_x0000_s32778" name="Equation" r:id="rId11" imgW="22730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Impagliazzo</a:t>
            </a:r>
            <a:r>
              <a:rPr lang="en-US" dirty="0" smtClean="0"/>
              <a:t> &amp; </a:t>
            </a:r>
            <a:r>
              <a:rPr lang="en-US" dirty="0" err="1" smtClean="0"/>
              <a:t>Kabanets</a:t>
            </a:r>
            <a:r>
              <a:rPr lang="en-US" dirty="0" smtClean="0"/>
              <a:t> (2010)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Stronger sampling conditions help to reduce the running time, but then the success probabilities are not tight.</a:t>
            </a:r>
          </a:p>
          <a:p>
            <a:pPr lvl="1"/>
            <a:endParaRPr lang="en-IN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5856" y="2348880"/>
          <a:ext cx="2697708" cy="415032"/>
        </p:xfrm>
        <a:graphic>
          <a:graphicData uri="http://schemas.openxmlformats.org/presentationml/2006/ole">
            <p:oleObj spid="_x0000_s33794" name="Equation" r:id="rId3" imgW="165096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Questions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Obtaining a tight threshold DP theorem </a:t>
            </a:r>
            <a:r>
              <a:rPr lang="en-US" dirty="0" err="1" smtClean="0"/>
              <a:t>wrt</a:t>
            </a:r>
            <a:r>
              <a:rPr lang="en-US" dirty="0" smtClean="0"/>
              <a:t> the success probabilities and the running time.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 Direct Product Theorem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>
            <a:normAutofit/>
          </a:bodyPr>
          <a:lstStyle/>
          <a:p>
            <a:r>
              <a:rPr lang="en-US" dirty="0" smtClean="0"/>
              <a:t>If a problem is hard to solve on the average, then solving more than some threshold fraction of instances from a collection of independently chosen problem instances is </a:t>
            </a:r>
            <a:r>
              <a:rPr lang="en-US" dirty="0" smtClean="0"/>
              <a:t>exponentially</a:t>
            </a:r>
            <a:r>
              <a:rPr lang="en-US" dirty="0" smtClean="0"/>
              <a:t> </a:t>
            </a:r>
            <a:r>
              <a:rPr lang="en-US" dirty="0" smtClean="0"/>
              <a:t>hard.</a:t>
            </a:r>
          </a:p>
          <a:p>
            <a:endParaRPr lang="en-US" dirty="0" smtClean="0"/>
          </a:p>
          <a:p>
            <a:r>
              <a:rPr lang="en-US" dirty="0" smtClean="0"/>
              <a:t>If there is a gap in the ability of a honest party and an adversary in solving a problem, then this gap can be amplified by asking the user to solve multiple problem instances and accepting if the user solves more than a threshold number of problem instances.</a:t>
            </a:r>
          </a:p>
          <a:p>
            <a:pPr lvl="1"/>
            <a:r>
              <a:rPr lang="en-US" dirty="0" smtClean="0"/>
              <a:t>Example: CAPTCHA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Product Theorems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a function f:{0,1}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{0,1}</a:t>
            </a:r>
            <a:r>
              <a:rPr lang="en-US" baseline="30000" dirty="0" smtClean="0">
                <a:sym typeface="Wingdings" pitchFamily="2" charset="2"/>
              </a:rPr>
              <a:t>m</a:t>
            </a:r>
            <a:r>
              <a:rPr lang="en-US" dirty="0" smtClean="0"/>
              <a:t> is (1-   )-hard to compute by bounded size circuits, then the function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f</a:t>
            </a:r>
            <a:r>
              <a:rPr lang="en-US" baseline="30000" dirty="0" err="1" smtClean="0"/>
              <a:t>k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) = f(x</a:t>
            </a:r>
            <a:r>
              <a:rPr lang="en-US" baseline="-25000" dirty="0" smtClean="0"/>
              <a:t>1</a:t>
            </a:r>
            <a:r>
              <a:rPr lang="en-US" dirty="0" smtClean="0"/>
              <a:t>) | f(x</a:t>
            </a:r>
            <a:r>
              <a:rPr lang="en-US" baseline="-25000" dirty="0" smtClean="0"/>
              <a:t>2</a:t>
            </a:r>
            <a:r>
              <a:rPr lang="en-US" dirty="0" smtClean="0"/>
              <a:t>) | … | f(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) 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is (1 -    )-hard to compute by bounded size circuits.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Let X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 be </a:t>
            </a:r>
            <a:r>
              <a:rPr lang="en-US" dirty="0" smtClean="0">
                <a:solidFill>
                  <a:srgbClr val="FF0000"/>
                </a:solidFill>
              </a:rPr>
              <a:t>independent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random variables such that                             , then                           .</a:t>
            </a:r>
            <a:br>
              <a:rPr lang="en-US" dirty="0" smtClean="0"/>
            </a:br>
            <a:r>
              <a:rPr lang="en-US" dirty="0" smtClean="0"/>
              <a:t>		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  = 1 if C’(x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)</a:t>
            </a:r>
            <a:r>
              <a:rPr lang="en-US" baseline="-25000" dirty="0" err="1" smtClean="0"/>
              <a:t>i</a:t>
            </a:r>
            <a:r>
              <a:rPr lang="en-US" dirty="0" smtClean="0"/>
              <a:t> = f(x</a:t>
            </a:r>
            <a:r>
              <a:rPr lang="en-US" baseline="-25000" dirty="0" smtClean="0"/>
              <a:t>i</a:t>
            </a:r>
            <a:r>
              <a:rPr lang="en-US" dirty="0" smtClean="0"/>
              <a:t>) and 0 otherwise.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11760" y="4005064"/>
          <a:ext cx="2088232" cy="437072"/>
        </p:xfrm>
        <a:graphic>
          <a:graphicData uri="http://schemas.openxmlformats.org/presentationml/2006/ole">
            <p:oleObj spid="_x0000_s11265" name="Equation" r:id="rId3" imgW="10918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292080" y="4005064"/>
          <a:ext cx="1914252" cy="422916"/>
        </p:xfrm>
        <a:graphic>
          <a:graphicData uri="http://schemas.openxmlformats.org/presentationml/2006/ole">
            <p:oleObj spid="_x0000_s11266" name="Equation" r:id="rId4" imgW="109188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68144" y="1556792"/>
          <a:ext cx="273475" cy="288032"/>
        </p:xfrm>
        <a:graphic>
          <a:graphicData uri="http://schemas.openxmlformats.org/presentationml/2006/ole">
            <p:oleObj spid="_x0000_s11267" name="Equation" r:id="rId5" imgW="139680" imgH="177480" progId="Equation.3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979712" y="2708920"/>
          <a:ext cx="373063" cy="328613"/>
        </p:xfrm>
        <a:graphic>
          <a:graphicData uri="http://schemas.openxmlformats.org/presentationml/2006/ole">
            <p:oleObj spid="_x0000_s11269" name="Equation" r:id="rId6" imgW="1904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Product Theorems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a circuit C’ which computes </a:t>
            </a:r>
            <a:r>
              <a:rPr lang="en-US" dirty="0" err="1" smtClean="0"/>
              <a:t>f</a:t>
            </a:r>
            <a:r>
              <a:rPr lang="en-US" baseline="30000" dirty="0" err="1" smtClean="0"/>
              <a:t>k</a:t>
            </a:r>
            <a:r>
              <a:rPr lang="en-US" dirty="0" smtClean="0"/>
              <a:t> </a:t>
            </a:r>
            <a:r>
              <a:rPr lang="en-US" dirty="0" smtClean="0"/>
              <a:t>with success probability              . Construct a circuit C (using C’) that computes f  with success probability at least     .</a:t>
            </a:r>
          </a:p>
          <a:p>
            <a:r>
              <a:rPr lang="en-US" dirty="0" smtClean="0"/>
              <a:t>There are tight DP theorems for a number of different contexts.</a:t>
            </a:r>
          </a:p>
          <a:p>
            <a:pPr lvl="1"/>
            <a:r>
              <a:rPr lang="en-US" dirty="0" smtClean="0"/>
              <a:t>Circuits computing </a:t>
            </a:r>
            <a:r>
              <a:rPr lang="en-US" dirty="0" err="1" smtClean="0"/>
              <a:t>boolean</a:t>
            </a:r>
            <a:r>
              <a:rPr lang="en-US" dirty="0" smtClean="0"/>
              <a:t> functions.</a:t>
            </a:r>
          </a:p>
          <a:p>
            <a:pPr lvl="1"/>
            <a:r>
              <a:rPr lang="en-US" dirty="0" smtClean="0"/>
              <a:t>Weakly Verifiable Puzzles.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27784" y="1844824"/>
          <a:ext cx="1008112" cy="375111"/>
        </p:xfrm>
        <a:graphic>
          <a:graphicData uri="http://schemas.openxmlformats.org/presentationml/2006/ole">
            <p:oleObj spid="_x0000_s10241" name="Equation" r:id="rId3" imgW="54576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516216" y="2276871"/>
          <a:ext cx="360040" cy="379205"/>
        </p:xfrm>
        <a:graphic>
          <a:graphicData uri="http://schemas.openxmlformats.org/presentationml/2006/ole">
            <p:oleObj spid="_x0000_s10242" name="Equation" r:id="rId4" imgW="13968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 Direct Product Theorems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49552"/>
          </a:xfrm>
        </p:spPr>
        <p:txBody>
          <a:bodyPr>
            <a:normAutofit/>
          </a:bodyPr>
          <a:lstStyle/>
          <a:p>
            <a:r>
              <a:rPr lang="en-US" dirty="0" smtClean="0"/>
              <a:t>For any circuit C define: </a:t>
            </a:r>
            <a:br>
              <a:rPr lang="en-US" dirty="0" smtClean="0"/>
            </a:br>
            <a:r>
              <a:rPr lang="en-US" dirty="0" smtClean="0"/>
              <a:t>	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If a function f:{0,1}</a:t>
            </a:r>
            <a:r>
              <a:rPr lang="en-US" baseline="30000" dirty="0" smtClean="0"/>
              <a:t>n</a:t>
            </a:r>
            <a:r>
              <a:rPr lang="en-US" dirty="0" smtClean="0">
                <a:sym typeface="Wingdings" pitchFamily="2" charset="2"/>
              </a:rPr>
              <a:t> {0,1}</a:t>
            </a:r>
            <a:r>
              <a:rPr lang="en-US" baseline="30000" dirty="0" smtClean="0">
                <a:sym typeface="Wingdings" pitchFamily="2" charset="2"/>
              </a:rPr>
              <a:t>m</a:t>
            </a:r>
            <a:r>
              <a:rPr lang="en-US" dirty="0" smtClean="0"/>
              <a:t> is (1-  )-hard to compute by bounded size circuits, then for any            and any bounded size circuit C,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Let                        and let X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 be </a:t>
            </a:r>
            <a:r>
              <a:rPr lang="en-US" dirty="0" smtClean="0">
                <a:solidFill>
                  <a:srgbClr val="FF0000"/>
                </a:solidFill>
              </a:rPr>
              <a:t>independent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random variables such that                             , then </a:t>
            </a:r>
          </a:p>
          <a:p>
            <a:endParaRPr lang="en-US" dirty="0" smtClean="0"/>
          </a:p>
          <a:p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  = 1 if C’(x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)</a:t>
            </a:r>
            <a:r>
              <a:rPr lang="en-US" baseline="-25000" dirty="0" err="1" smtClean="0"/>
              <a:t>i</a:t>
            </a:r>
            <a:r>
              <a:rPr lang="en-US" dirty="0" smtClean="0"/>
              <a:t> = f(x</a:t>
            </a:r>
            <a:r>
              <a:rPr lang="en-US" baseline="-25000" dirty="0" smtClean="0"/>
              <a:t>i</a:t>
            </a:r>
            <a:r>
              <a:rPr lang="en-US" dirty="0" smtClean="0"/>
              <a:t>) and 0 otherwise.</a:t>
            </a:r>
            <a:r>
              <a:rPr lang="en-US" baseline="-25000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4499992" y="4869160"/>
          <a:ext cx="2089150" cy="438150"/>
        </p:xfrm>
        <a:graphic>
          <a:graphicData uri="http://schemas.openxmlformats.org/presentationml/2006/ole">
            <p:oleObj spid="_x0000_s9217" name="Equation" r:id="rId3" imgW="1091880" imgH="228600" progId="Equation.3">
              <p:embed/>
            </p:oleObj>
          </a:graphicData>
        </a:graphic>
      </p:graphicFrame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771800" y="5229200"/>
          <a:ext cx="2713038" cy="468312"/>
        </p:xfrm>
        <a:graphic>
          <a:graphicData uri="http://schemas.openxmlformats.org/presentationml/2006/ole">
            <p:oleObj spid="_x0000_s9218" name="Equation" r:id="rId4" imgW="1549080" imgH="266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63688" y="4509120"/>
          <a:ext cx="1509824" cy="389632"/>
        </p:xfrm>
        <a:graphic>
          <a:graphicData uri="http://schemas.openxmlformats.org/presentationml/2006/ole">
            <p:oleObj spid="_x0000_s9219" name="Equation" r:id="rId5" imgW="78732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436096" y="3284984"/>
          <a:ext cx="811212" cy="366712"/>
        </p:xfrm>
        <a:graphic>
          <a:graphicData uri="http://schemas.openxmlformats.org/presentationml/2006/ole">
            <p:oleObj spid="_x0000_s9220" name="Equation" r:id="rId6" imgW="368280" imgH="2030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240088" y="3644900"/>
          <a:ext cx="3376612" cy="409575"/>
        </p:xfrm>
        <a:graphic>
          <a:graphicData uri="http://schemas.openxmlformats.org/presentationml/2006/ole">
            <p:oleObj spid="_x0000_s9221" name="Equation" r:id="rId7" imgW="199368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071688" y="1773238"/>
          <a:ext cx="5559425" cy="474662"/>
        </p:xfrm>
        <a:graphic>
          <a:graphicData uri="http://schemas.openxmlformats.org/presentationml/2006/ole">
            <p:oleObj spid="_x0000_s9222" name="Equation" r:id="rId8" imgW="2679480" imgH="2286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724128" y="2924944"/>
          <a:ext cx="231261" cy="304924"/>
        </p:xfrm>
        <a:graphic>
          <a:graphicData uri="http://schemas.openxmlformats.org/presentationml/2006/ole">
            <p:oleObj spid="_x0000_s9223" name="Equation" r:id="rId9" imgW="139680" imgH="17748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1259632" y="2204864"/>
          <a:ext cx="5141913" cy="647700"/>
        </p:xfrm>
        <a:graphic>
          <a:graphicData uri="http://schemas.openxmlformats.org/presentationml/2006/ole">
            <p:oleObj spid="_x0000_s9224" name="Equation" r:id="rId10" imgW="31240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Impagliazzo</a:t>
            </a:r>
            <a:r>
              <a:rPr lang="en-US" dirty="0" smtClean="0"/>
              <a:t>, J., &amp; </a:t>
            </a:r>
            <a:r>
              <a:rPr lang="en-US" dirty="0" err="1" smtClean="0"/>
              <a:t>Kabanets</a:t>
            </a:r>
            <a:r>
              <a:rPr lang="en-US" dirty="0" smtClean="0"/>
              <a:t> (2008)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r>
              <a:rPr lang="en-US" u="sng" dirty="0" smtClean="0"/>
              <a:t>Main Theorem</a:t>
            </a:r>
            <a:r>
              <a:rPr lang="en-US" dirty="0" smtClean="0"/>
              <a:t>: If there is a puzzle system for which the probability of failure is     , then the probability of failing on less than                  out of k puzzles, is at most </a:t>
            </a:r>
            <a:br>
              <a:rPr lang="en-US" dirty="0" smtClean="0"/>
            </a:br>
            <a:r>
              <a:rPr lang="en-US" dirty="0" smtClean="0"/>
              <a:t>                        </a:t>
            </a:r>
          </a:p>
          <a:p>
            <a:endParaRPr lang="en-IN" dirty="0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3993704" y="1983693"/>
          <a:ext cx="506288" cy="293179"/>
        </p:xfrm>
        <a:graphic>
          <a:graphicData uri="http://schemas.openxmlformats.org/presentationml/2006/ole">
            <p:oleObj spid="_x0000_s37890" name="Equation" r:id="rId3" imgW="253800" imgH="177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11760" y="2276872"/>
          <a:ext cx="1071488" cy="389632"/>
        </p:xfrm>
        <a:graphic>
          <a:graphicData uri="http://schemas.openxmlformats.org/presentationml/2006/ole">
            <p:oleObj spid="_x0000_s37891" name="Equation" r:id="rId4" imgW="55872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804248" y="2204864"/>
          <a:ext cx="1079500" cy="498475"/>
        </p:xfrm>
        <a:graphic>
          <a:graphicData uri="http://schemas.openxmlformats.org/presentationml/2006/ole">
            <p:oleObj spid="_x0000_s37892" name="Equation" r:id="rId5" imgW="4950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Impagliazzo</a:t>
            </a:r>
            <a:r>
              <a:rPr lang="en-US" dirty="0" smtClean="0"/>
              <a:t>, J., &amp; </a:t>
            </a:r>
            <a:r>
              <a:rPr lang="en-US" dirty="0" err="1" smtClean="0"/>
              <a:t>Kabanets</a:t>
            </a:r>
            <a:r>
              <a:rPr lang="en-US" dirty="0" smtClean="0"/>
              <a:t> (2008)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/>
          </a:bodyPr>
          <a:lstStyle/>
          <a:p>
            <a:r>
              <a:rPr lang="en-US" dirty="0" smtClean="0"/>
              <a:t>Trust Reducing Strategy (Trust Halving Strategy [BIN97, IW97])</a:t>
            </a:r>
          </a:p>
          <a:p>
            <a:r>
              <a:rPr lang="en-US" dirty="0" smtClean="0"/>
              <a:t>Main Idea:</a:t>
            </a:r>
          </a:p>
          <a:p>
            <a:pPr lvl="1"/>
            <a:r>
              <a:rPr lang="en-US" dirty="0" smtClean="0"/>
              <a:t>Define a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dirty="0" smtClean="0"/>
              <a:t>=(x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) to be good if </a:t>
            </a:r>
            <a:endParaRPr lang="en-IN" dirty="0" smtClean="0"/>
          </a:p>
          <a:p>
            <a:pPr lvl="1"/>
            <a:r>
              <a:rPr lang="en-US" dirty="0" smtClean="0"/>
              <a:t>Suppose there is an oracle that tells whether a given input </a:t>
            </a:r>
            <a:r>
              <a:rPr lang="en-US" dirty="0" err="1" smtClean="0"/>
              <a:t>tuple</a:t>
            </a:r>
            <a:r>
              <a:rPr lang="en-US" dirty="0" smtClean="0"/>
              <a:t> (x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) is good.</a:t>
            </a:r>
          </a:p>
          <a:p>
            <a:pPr lvl="1"/>
            <a:r>
              <a:rPr lang="en-US" dirty="0" smtClean="0"/>
              <a:t>Plant the given puzzle into a puzzle </a:t>
            </a:r>
            <a:r>
              <a:rPr lang="en-US" dirty="0" err="1" smtClean="0"/>
              <a:t>tuple</a:t>
            </a:r>
            <a:r>
              <a:rPr lang="en-US" dirty="0" smtClean="0"/>
              <a:t> at a random position 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Check if the puzzle </a:t>
            </a:r>
            <a:r>
              <a:rPr lang="en-US" dirty="0" err="1" smtClean="0"/>
              <a:t>tuple</a:t>
            </a:r>
            <a:r>
              <a:rPr lang="en-US" dirty="0" smtClean="0"/>
              <a:t> is a good input </a:t>
            </a:r>
            <a:r>
              <a:rPr lang="en-US" dirty="0" err="1" smtClean="0"/>
              <a:t>tuple</a:t>
            </a:r>
            <a:r>
              <a:rPr lang="en-US" dirty="0" smtClean="0"/>
              <a:t>. If so, output </a:t>
            </a:r>
            <a:br>
              <a:rPr lang="en-US" dirty="0" smtClean="0"/>
            </a:br>
            <a:r>
              <a:rPr lang="en-US" dirty="0" smtClean="0"/>
              <a:t>C’(x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)</a:t>
            </a:r>
            <a:r>
              <a:rPr lang="en-US" baseline="-25000" dirty="0" err="1" smtClean="0"/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The above circuit does well on an input distribution that can be shown to be statistically close to the uniform distribution.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56176" y="2852936"/>
          <a:ext cx="2500278" cy="360040"/>
        </p:xfrm>
        <a:graphic>
          <a:graphicData uri="http://schemas.openxmlformats.org/presentationml/2006/ole">
            <p:oleObj spid="_x0000_s35841" name="Equation" r:id="rId3" imgW="15872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Impagliazzo</a:t>
            </a:r>
            <a:r>
              <a:rPr lang="en-US" dirty="0" smtClean="0"/>
              <a:t>, J., &amp; </a:t>
            </a:r>
            <a:r>
              <a:rPr lang="en-US" dirty="0" err="1" smtClean="0"/>
              <a:t>Kabanets</a:t>
            </a:r>
            <a:r>
              <a:rPr lang="en-US" dirty="0" smtClean="0"/>
              <a:t> (2008)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Trust Reducing Strategy:</a:t>
            </a:r>
            <a:br>
              <a:rPr lang="en-US" dirty="0" smtClean="0"/>
            </a:br>
            <a:r>
              <a:rPr lang="en-US" dirty="0" smtClean="0"/>
              <a:t>(Trust Halving Strategy [BIN97, IW97])</a:t>
            </a:r>
          </a:p>
          <a:p>
            <a:r>
              <a:rPr lang="en-US" dirty="0" smtClean="0"/>
              <a:t>Main Idea:</a:t>
            </a:r>
          </a:p>
          <a:p>
            <a:pPr lvl="1"/>
            <a:r>
              <a:rPr lang="en-US" dirty="0" smtClean="0"/>
              <a:t>Removing the oracle. </a:t>
            </a:r>
          </a:p>
          <a:p>
            <a:pPr lvl="1"/>
            <a:r>
              <a:rPr lang="en-US" u="sng" dirty="0" smtClean="0"/>
              <a:t>Smoothing</a:t>
            </a:r>
            <a:r>
              <a:rPr lang="en-US" dirty="0" smtClean="0"/>
              <a:t>: Count the number of incorrectly solved puzzles </a:t>
            </a:r>
            <a:br>
              <a:rPr lang="en-US" dirty="0" smtClean="0"/>
            </a:br>
            <a:r>
              <a:rPr lang="en-US" dirty="0" smtClean="0"/>
              <a:t>(say t) at positions other than </a:t>
            </a:r>
            <a:r>
              <a:rPr lang="en-US" dirty="0" err="1" smtClean="0"/>
              <a:t>i</a:t>
            </a:r>
            <a:r>
              <a:rPr lang="en-US" dirty="0" smtClean="0"/>
              <a:t>, and output an answer only with probability        (for some      &lt; 1).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43808" y="3861048"/>
          <a:ext cx="311274" cy="502184"/>
        </p:xfrm>
        <a:graphic>
          <a:graphicData uri="http://schemas.openxmlformats.org/presentationml/2006/ole">
            <p:oleObj spid="_x0000_s6145" name="Equation" r:id="rId3" imgW="190440" imgH="228600" progId="Equation.3">
              <p:embed/>
            </p:oleObj>
          </a:graphicData>
        </a:graphic>
      </p:graphicFrame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427984" y="4005064"/>
          <a:ext cx="237720" cy="360040"/>
        </p:xfrm>
        <a:graphic>
          <a:graphicData uri="http://schemas.openxmlformats.org/presentationml/2006/ole">
            <p:oleObj spid="_x0000_s6146" name="Equation" r:id="rId4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6470</TotalTime>
  <Words>972</Words>
  <Application>Microsoft Office PowerPoint</Application>
  <PresentationFormat>On-screen Show (4:3)</PresentationFormat>
  <Paragraphs>118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Equity</vt:lpstr>
      <vt:lpstr>Equation</vt:lpstr>
      <vt:lpstr>Microsoft Equation 3.0</vt:lpstr>
      <vt:lpstr>Threshold Direct Product Theorems: a survey</vt:lpstr>
      <vt:lpstr>Direct Product Theorems</vt:lpstr>
      <vt:lpstr>Threshold Direct Product Theorem</vt:lpstr>
      <vt:lpstr>Direct Product Theorems</vt:lpstr>
      <vt:lpstr>Direct Product Theorems</vt:lpstr>
      <vt:lpstr>Threshold Direct Product Theorems</vt:lpstr>
      <vt:lpstr>Impagliazzo, J., &amp; Kabanets (2008)</vt:lpstr>
      <vt:lpstr>Impagliazzo, J., &amp; Kabanets (2008)</vt:lpstr>
      <vt:lpstr>Impagliazzo, J., &amp; Kabanets (2008)</vt:lpstr>
      <vt:lpstr>Jutla (2009)</vt:lpstr>
      <vt:lpstr>Jutla (2009)</vt:lpstr>
      <vt:lpstr>Paradigm Shift</vt:lpstr>
      <vt:lpstr>Chung &amp; Liu (2009)</vt:lpstr>
      <vt:lpstr>Unger (2010)</vt:lpstr>
      <vt:lpstr>Unger (2010)</vt:lpstr>
      <vt:lpstr>Impagliazzo &amp; Kabanets (2010)</vt:lpstr>
      <vt:lpstr>Impagliazzo &amp; Kabanets (2010)</vt:lpstr>
      <vt:lpstr>Impagliazzo &amp; Kabanets (2010)</vt:lpstr>
      <vt:lpstr>Impagliazzo &amp; Kabanets (2010)</vt:lpstr>
      <vt:lpstr>Impagliazzo &amp; Kabanets (2010)</vt:lpstr>
      <vt:lpstr>Impagliazzo &amp; Kabanets (2010)</vt:lpstr>
      <vt:lpstr>Open Questions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Threshold Direct Product Theorems: a survey</dc:title>
  <dc:creator>rjaiswal</dc:creator>
  <cp:lastModifiedBy>rjaiswal</cp:lastModifiedBy>
  <cp:revision>148</cp:revision>
  <dcterms:created xsi:type="dcterms:W3CDTF">2010-08-23T09:25:37Z</dcterms:created>
  <dcterms:modified xsi:type="dcterms:W3CDTF">2010-09-03T03:58:48Z</dcterms:modified>
</cp:coreProperties>
</file>