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892" r:id="rId2"/>
    <p:sldId id="891" r:id="rId3"/>
    <p:sldId id="849" r:id="rId4"/>
    <p:sldId id="863" r:id="rId5"/>
    <p:sldId id="843" r:id="rId6"/>
    <p:sldId id="893" r:id="rId7"/>
    <p:sldId id="842" r:id="rId8"/>
    <p:sldId id="826" r:id="rId9"/>
    <p:sldId id="807" r:id="rId10"/>
    <p:sldId id="828" r:id="rId11"/>
    <p:sldId id="808" r:id="rId12"/>
    <p:sldId id="894" r:id="rId13"/>
    <p:sldId id="904" r:id="rId14"/>
    <p:sldId id="780" r:id="rId15"/>
    <p:sldId id="847" r:id="rId16"/>
    <p:sldId id="855" r:id="rId17"/>
    <p:sldId id="854" r:id="rId18"/>
    <p:sldId id="853" r:id="rId19"/>
    <p:sldId id="903" r:id="rId20"/>
    <p:sldId id="901" r:id="rId21"/>
    <p:sldId id="902" r:id="rId22"/>
    <p:sldId id="781" r:id="rId23"/>
    <p:sldId id="856" r:id="rId24"/>
    <p:sldId id="661" r:id="rId25"/>
    <p:sldId id="862" r:id="rId26"/>
    <p:sldId id="713" r:id="rId27"/>
    <p:sldId id="873" r:id="rId28"/>
    <p:sldId id="899" r:id="rId29"/>
    <p:sldId id="829" r:id="rId30"/>
    <p:sldId id="900" r:id="rId31"/>
    <p:sldId id="751" r:id="rId32"/>
    <p:sldId id="777" r:id="rId33"/>
    <p:sldId id="778" r:id="rId34"/>
    <p:sldId id="890" r:id="rId35"/>
    <p:sldId id="749" r:id="rId36"/>
    <p:sldId id="895" r:id="rId37"/>
    <p:sldId id="850" r:id="rId38"/>
    <p:sldId id="584" r:id="rId39"/>
    <p:sldId id="776" r:id="rId40"/>
    <p:sldId id="775" r:id="rId41"/>
    <p:sldId id="896" r:id="rId42"/>
    <p:sldId id="774" r:id="rId43"/>
    <p:sldId id="772" r:id="rId44"/>
    <p:sldId id="876" r:id="rId45"/>
    <p:sldId id="878" r:id="rId46"/>
    <p:sldId id="879" r:id="rId47"/>
    <p:sldId id="882" r:id="rId48"/>
    <p:sldId id="768" r:id="rId49"/>
    <p:sldId id="773" r:id="rId50"/>
    <p:sldId id="685" r:id="rId51"/>
    <p:sldId id="657" r:id="rId52"/>
    <p:sldId id="897" r:id="rId53"/>
    <p:sldId id="717" r:id="rId54"/>
    <p:sldId id="861" r:id="rId55"/>
    <p:sldId id="767" r:id="rId56"/>
    <p:sldId id="766" r:id="rId57"/>
    <p:sldId id="795" r:id="rId58"/>
    <p:sldId id="796" r:id="rId59"/>
    <p:sldId id="797" r:id="rId60"/>
    <p:sldId id="799" r:id="rId61"/>
    <p:sldId id="798" r:id="rId62"/>
    <p:sldId id="791" r:id="rId63"/>
    <p:sldId id="738" r:id="rId64"/>
    <p:sldId id="790" r:id="rId65"/>
    <p:sldId id="801" r:id="rId66"/>
    <p:sldId id="789" r:id="rId67"/>
    <p:sldId id="763" r:id="rId68"/>
    <p:sldId id="784" r:id="rId69"/>
    <p:sldId id="731" r:id="rId70"/>
    <p:sldId id="785" r:id="rId71"/>
    <p:sldId id="732" r:id="rId72"/>
    <p:sldId id="764" r:id="rId73"/>
    <p:sldId id="733" r:id="rId74"/>
    <p:sldId id="788" r:id="rId75"/>
    <p:sldId id="787" r:id="rId76"/>
    <p:sldId id="786" r:id="rId77"/>
    <p:sldId id="737" r:id="rId78"/>
    <p:sldId id="765" r:id="rId79"/>
    <p:sldId id="898" r:id="rId80"/>
    <p:sldId id="745" r:id="rId81"/>
    <p:sldId id="794" r:id="rId82"/>
    <p:sldId id="814" r:id="rId83"/>
    <p:sldId id="815" r:id="rId84"/>
    <p:sldId id="832" r:id="rId85"/>
    <p:sldId id="831" r:id="rId86"/>
    <p:sldId id="816" r:id="rId87"/>
    <p:sldId id="817" r:id="rId88"/>
    <p:sldId id="905" r:id="rId89"/>
    <p:sldId id="906" r:id="rId90"/>
    <p:sldId id="907" r:id="rId91"/>
    <p:sldId id="908" r:id="rId92"/>
    <p:sldId id="857" r:id="rId93"/>
    <p:sldId id="848" r:id="rId94"/>
    <p:sldId id="818" r:id="rId95"/>
    <p:sldId id="819" r:id="rId96"/>
    <p:sldId id="820" r:id="rId97"/>
    <p:sldId id="821" r:id="rId98"/>
    <p:sldId id="822" r:id="rId99"/>
    <p:sldId id="823" r:id="rId100"/>
    <p:sldId id="824" r:id="rId10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00CC66"/>
    <a:srgbClr val="99FF99"/>
    <a:srgbClr val="CC3300"/>
    <a:srgbClr val="EE8012"/>
    <a:srgbClr val="0066FF"/>
    <a:srgbClr val="008000"/>
    <a:srgbClr val="0066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7480" autoAdjust="0"/>
    <p:restoredTop sz="86340" autoAdjust="0"/>
  </p:normalViewPr>
  <p:slideViewPr>
    <p:cSldViewPr>
      <p:cViewPr varScale="1">
        <p:scale>
          <a:sx n="75" d="100"/>
          <a:sy n="75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3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B8CC2-799C-47C0-B7C4-BDFF44FF4EB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29566-4648-4752-903C-6CC6068D15D3}">
      <dgm:prSet phldrT="[Text]"/>
      <dgm:spPr/>
      <dgm:t>
        <a:bodyPr/>
        <a:lstStyle/>
        <a:p>
          <a:r>
            <a:rPr lang="en-US" smtClean="0">
              <a:solidFill>
                <a:schemeClr val="tx2"/>
              </a:solidFill>
            </a:rPr>
            <a:t>Planckian distances</a:t>
          </a:r>
          <a:endParaRPr lang="en-US">
            <a:solidFill>
              <a:schemeClr val="tx2"/>
            </a:solidFill>
          </a:endParaRPr>
        </a:p>
      </dgm:t>
    </dgm:pt>
    <dgm:pt modelId="{F40F73B7-41DE-4875-B068-2881A4FD0B2A}" type="parTrans" cxnId="{2496517F-3E3A-4949-B882-C9F8C6F2B0FB}">
      <dgm:prSet/>
      <dgm:spPr/>
      <dgm:t>
        <a:bodyPr/>
        <a:lstStyle/>
        <a:p>
          <a:endParaRPr lang="en-US"/>
        </a:p>
      </dgm:t>
    </dgm:pt>
    <dgm:pt modelId="{779D2099-C85D-4E31-98E3-B38A52F72822}" type="sibTrans" cxnId="{2496517F-3E3A-4949-B882-C9F8C6F2B0FB}">
      <dgm:prSet/>
      <dgm:spPr/>
      <dgm:t>
        <a:bodyPr/>
        <a:lstStyle/>
        <a:p>
          <a:endParaRPr lang="en-US"/>
        </a:p>
      </dgm:t>
    </dgm:pt>
    <dgm:pt modelId="{EA224972-5E48-4521-813B-D95C6F067155}">
      <dgm:prSet phldrT="[Text]"/>
      <dgm:spPr/>
      <dgm:t>
        <a:bodyPr/>
        <a:lstStyle/>
        <a:p>
          <a:r>
            <a:rPr lang="en-US" smtClean="0">
              <a:solidFill>
                <a:schemeClr val="tx2"/>
              </a:solidFill>
            </a:rPr>
            <a:t>Tensors in CMB</a:t>
          </a:r>
          <a:endParaRPr lang="en-US">
            <a:solidFill>
              <a:schemeClr val="tx2"/>
            </a:solidFill>
          </a:endParaRPr>
        </a:p>
      </dgm:t>
    </dgm:pt>
    <dgm:pt modelId="{F18DB5AC-FC15-4F34-86CB-96CE1EA6B4E3}" type="parTrans" cxnId="{A79742D7-0C62-4C6F-8107-89FE66DAC865}">
      <dgm:prSet/>
      <dgm:spPr/>
      <dgm:t>
        <a:bodyPr/>
        <a:lstStyle/>
        <a:p>
          <a:endParaRPr lang="en-US"/>
        </a:p>
      </dgm:t>
    </dgm:pt>
    <dgm:pt modelId="{FE2395A8-F7DA-4938-BACD-54F2961ADC08}" type="sibTrans" cxnId="{A79742D7-0C62-4C6F-8107-89FE66DAC865}">
      <dgm:prSet/>
      <dgm:spPr>
        <a:solidFill>
          <a:srgbClr val="FFFF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/>
        </a:p>
      </dgm:t>
    </dgm:pt>
    <dgm:pt modelId="{05F89724-171F-4D4D-B43C-680F3233093A}">
      <dgm:prSet phldrT="[Text]"/>
      <dgm:spPr/>
      <dgm:t>
        <a:bodyPr/>
        <a:lstStyle/>
        <a:p>
          <a:r>
            <a:rPr lang="en-US" smtClean="0">
              <a:solidFill>
                <a:schemeClr val="tx2"/>
              </a:solidFill>
            </a:rPr>
            <a:t>String theory</a:t>
          </a:r>
          <a:endParaRPr lang="en-US">
            <a:solidFill>
              <a:schemeClr val="tx2"/>
            </a:solidFill>
          </a:endParaRPr>
        </a:p>
      </dgm:t>
    </dgm:pt>
    <dgm:pt modelId="{17C9D8F6-B0D6-466C-99E0-46949C9E0845}" type="parTrans" cxnId="{00B03797-451D-45F2-8D1A-CAE0C35CD4A7}">
      <dgm:prSet/>
      <dgm:spPr/>
      <dgm:t>
        <a:bodyPr/>
        <a:lstStyle/>
        <a:p>
          <a:endParaRPr lang="en-US"/>
        </a:p>
      </dgm:t>
    </dgm:pt>
    <dgm:pt modelId="{67E2D0B7-4A24-4A5C-B605-26930BC5178C}" type="sibTrans" cxnId="{00B03797-451D-45F2-8D1A-CAE0C35CD4A7}">
      <dgm:prSet/>
      <dgm:spPr/>
      <dgm:t>
        <a:bodyPr/>
        <a:lstStyle/>
        <a:p>
          <a:endParaRPr lang="en-US"/>
        </a:p>
      </dgm:t>
    </dgm:pt>
    <dgm:pt modelId="{62528135-371A-4607-A90A-01D26112DA97}" type="pres">
      <dgm:prSet presAssocID="{C1BB8CC2-799C-47C0-B7C4-BDFF44FF4E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76670-ADE4-402B-A1AF-30D2CF3C86FD}" type="pres">
      <dgm:prSet presAssocID="{53D29566-4648-4752-903C-6CC6068D15D3}" presName="node" presStyleLbl="node1" presStyleIdx="0" presStyleCnt="3" custRadScaleRad="147809" custRadScaleInc="-84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888E1-2724-400E-A869-72517BA7452E}" type="pres">
      <dgm:prSet presAssocID="{779D2099-C85D-4E31-98E3-B38A52F7282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64AFD2B-6807-4B88-BF62-3AFC977C5B76}" type="pres">
      <dgm:prSet presAssocID="{779D2099-C85D-4E31-98E3-B38A52F7282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A551BD8-23F8-4A9B-B9B4-227574523F46}" type="pres">
      <dgm:prSet presAssocID="{EA224972-5E48-4521-813B-D95C6F067155}" presName="node" presStyleLbl="node1" presStyleIdx="1" presStyleCnt="3" custRadScaleRad="134378" custRadScaleInc="-12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FCA5E-075F-4721-89DC-09642C36C0E9}" type="pres">
      <dgm:prSet presAssocID="{FE2395A8-F7DA-4938-BACD-54F2961ADC08}" presName="sibTrans" presStyleLbl="sibTrans2D1" presStyleIdx="1" presStyleCnt="3" custScaleX="255953" custLinFactNeighborX="45162" custLinFactNeighborY="92402"/>
      <dgm:spPr/>
      <dgm:t>
        <a:bodyPr/>
        <a:lstStyle/>
        <a:p>
          <a:endParaRPr lang="en-US"/>
        </a:p>
      </dgm:t>
    </dgm:pt>
    <dgm:pt modelId="{1949F56E-B5A5-4DCA-9618-8C12D25C639B}" type="pres">
      <dgm:prSet presAssocID="{FE2395A8-F7DA-4938-BACD-54F2961ADC0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962AA4A-7598-4400-8BD6-0502D6A47D76}" type="pres">
      <dgm:prSet presAssocID="{05F89724-171F-4D4D-B43C-680F3233093A}" presName="node" presStyleLbl="node1" presStyleIdx="2" presStyleCnt="3" custRadScaleRad="121379" custRadScaleInc="18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BA2D1-6A8A-4266-A6E6-6EBEF94C73E8}" type="pres">
      <dgm:prSet presAssocID="{67E2D0B7-4A24-4A5C-B605-26930BC5178C}" presName="sibTrans" presStyleLbl="sibTrans2D1" presStyleIdx="2" presStyleCnt="3" custLinFactNeighborX="-4135" custLinFactNeighborY="-14208"/>
      <dgm:spPr/>
      <dgm:t>
        <a:bodyPr/>
        <a:lstStyle/>
        <a:p>
          <a:endParaRPr lang="en-US"/>
        </a:p>
      </dgm:t>
    </dgm:pt>
    <dgm:pt modelId="{68604735-450C-4A5B-BBC7-FB9D4270710C}" type="pres">
      <dgm:prSet presAssocID="{67E2D0B7-4A24-4A5C-B605-26930BC5178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668119C-1C84-41B3-A022-F4850F44EC7B}" type="presOf" srcId="{FE2395A8-F7DA-4938-BACD-54F2961ADC08}" destId="{682FCA5E-075F-4721-89DC-09642C36C0E9}" srcOrd="0" destOrd="0" presId="urn:microsoft.com/office/officeart/2005/8/layout/cycle7"/>
    <dgm:cxn modelId="{66EE7CE6-06B9-4CF9-83D9-707868BC4012}" type="presOf" srcId="{EA224972-5E48-4521-813B-D95C6F067155}" destId="{6A551BD8-23F8-4A9B-B9B4-227574523F46}" srcOrd="0" destOrd="0" presId="urn:microsoft.com/office/officeart/2005/8/layout/cycle7"/>
    <dgm:cxn modelId="{2496517F-3E3A-4949-B882-C9F8C6F2B0FB}" srcId="{C1BB8CC2-799C-47C0-B7C4-BDFF44FF4EB2}" destId="{53D29566-4648-4752-903C-6CC6068D15D3}" srcOrd="0" destOrd="0" parTransId="{F40F73B7-41DE-4875-B068-2881A4FD0B2A}" sibTransId="{779D2099-C85D-4E31-98E3-B38A52F72822}"/>
    <dgm:cxn modelId="{A79742D7-0C62-4C6F-8107-89FE66DAC865}" srcId="{C1BB8CC2-799C-47C0-B7C4-BDFF44FF4EB2}" destId="{EA224972-5E48-4521-813B-D95C6F067155}" srcOrd="1" destOrd="0" parTransId="{F18DB5AC-FC15-4F34-86CB-96CE1EA6B4E3}" sibTransId="{FE2395A8-F7DA-4938-BACD-54F2961ADC08}"/>
    <dgm:cxn modelId="{AA393A40-61CE-44EE-8965-86012141FF1C}" type="presOf" srcId="{05F89724-171F-4D4D-B43C-680F3233093A}" destId="{0962AA4A-7598-4400-8BD6-0502D6A47D76}" srcOrd="0" destOrd="0" presId="urn:microsoft.com/office/officeart/2005/8/layout/cycle7"/>
    <dgm:cxn modelId="{62B61DBE-0370-47CE-BD61-C921274D26E9}" type="presOf" srcId="{67E2D0B7-4A24-4A5C-B605-26930BC5178C}" destId="{499BA2D1-6A8A-4266-A6E6-6EBEF94C73E8}" srcOrd="0" destOrd="0" presId="urn:microsoft.com/office/officeart/2005/8/layout/cycle7"/>
    <dgm:cxn modelId="{4E1381AD-7E6C-4972-8058-6A490E8C5B21}" type="presOf" srcId="{FE2395A8-F7DA-4938-BACD-54F2961ADC08}" destId="{1949F56E-B5A5-4DCA-9618-8C12D25C639B}" srcOrd="1" destOrd="0" presId="urn:microsoft.com/office/officeart/2005/8/layout/cycle7"/>
    <dgm:cxn modelId="{00B03797-451D-45F2-8D1A-CAE0C35CD4A7}" srcId="{C1BB8CC2-799C-47C0-B7C4-BDFF44FF4EB2}" destId="{05F89724-171F-4D4D-B43C-680F3233093A}" srcOrd="2" destOrd="0" parTransId="{17C9D8F6-B0D6-466C-99E0-46949C9E0845}" sibTransId="{67E2D0B7-4A24-4A5C-B605-26930BC5178C}"/>
    <dgm:cxn modelId="{F25CE318-9537-4718-971C-2950E7C5925E}" type="presOf" srcId="{53D29566-4648-4752-903C-6CC6068D15D3}" destId="{80C76670-ADE4-402B-A1AF-30D2CF3C86FD}" srcOrd="0" destOrd="0" presId="urn:microsoft.com/office/officeart/2005/8/layout/cycle7"/>
    <dgm:cxn modelId="{0FE77272-8CA5-47A7-83A1-DEA6400AE06C}" type="presOf" srcId="{779D2099-C85D-4E31-98E3-B38A52F72822}" destId="{B64AFD2B-6807-4B88-BF62-3AFC977C5B76}" srcOrd="1" destOrd="0" presId="urn:microsoft.com/office/officeart/2005/8/layout/cycle7"/>
    <dgm:cxn modelId="{F2DC8089-1D3D-412C-8669-7974CDFE2B8C}" type="presOf" srcId="{C1BB8CC2-799C-47C0-B7C4-BDFF44FF4EB2}" destId="{62528135-371A-4607-A90A-01D26112DA97}" srcOrd="0" destOrd="0" presId="urn:microsoft.com/office/officeart/2005/8/layout/cycle7"/>
    <dgm:cxn modelId="{E614F7E3-DA1A-46D4-BB51-210277E00727}" type="presOf" srcId="{67E2D0B7-4A24-4A5C-B605-26930BC5178C}" destId="{68604735-450C-4A5B-BBC7-FB9D4270710C}" srcOrd="1" destOrd="0" presId="urn:microsoft.com/office/officeart/2005/8/layout/cycle7"/>
    <dgm:cxn modelId="{601CB5DF-FCE9-4A21-B3B9-27979B4D0BDB}" type="presOf" srcId="{779D2099-C85D-4E31-98E3-B38A52F72822}" destId="{3E4888E1-2724-400E-A869-72517BA7452E}" srcOrd="0" destOrd="0" presId="urn:microsoft.com/office/officeart/2005/8/layout/cycle7"/>
    <dgm:cxn modelId="{E7DED760-0777-4C39-A162-75F99C3CD9EC}" type="presParOf" srcId="{62528135-371A-4607-A90A-01D26112DA97}" destId="{80C76670-ADE4-402B-A1AF-30D2CF3C86FD}" srcOrd="0" destOrd="0" presId="urn:microsoft.com/office/officeart/2005/8/layout/cycle7"/>
    <dgm:cxn modelId="{9A291DC6-D12A-4BCB-910C-556E2DB0EB5E}" type="presParOf" srcId="{62528135-371A-4607-A90A-01D26112DA97}" destId="{3E4888E1-2724-400E-A869-72517BA7452E}" srcOrd="1" destOrd="0" presId="urn:microsoft.com/office/officeart/2005/8/layout/cycle7"/>
    <dgm:cxn modelId="{25C3AD13-E181-4C25-8B59-C3D27E0C536A}" type="presParOf" srcId="{3E4888E1-2724-400E-A869-72517BA7452E}" destId="{B64AFD2B-6807-4B88-BF62-3AFC977C5B76}" srcOrd="0" destOrd="0" presId="urn:microsoft.com/office/officeart/2005/8/layout/cycle7"/>
    <dgm:cxn modelId="{F83C99FA-14EF-43B8-8AE7-6C2CD4456FAD}" type="presParOf" srcId="{62528135-371A-4607-A90A-01D26112DA97}" destId="{6A551BD8-23F8-4A9B-B9B4-227574523F46}" srcOrd="2" destOrd="0" presId="urn:microsoft.com/office/officeart/2005/8/layout/cycle7"/>
    <dgm:cxn modelId="{BD92B71B-7606-4D4E-9734-409BAB6501DA}" type="presParOf" srcId="{62528135-371A-4607-A90A-01D26112DA97}" destId="{682FCA5E-075F-4721-89DC-09642C36C0E9}" srcOrd="3" destOrd="0" presId="urn:microsoft.com/office/officeart/2005/8/layout/cycle7"/>
    <dgm:cxn modelId="{97F8CF2B-A66D-4620-A29F-4B3204E4B5DD}" type="presParOf" srcId="{682FCA5E-075F-4721-89DC-09642C36C0E9}" destId="{1949F56E-B5A5-4DCA-9618-8C12D25C639B}" srcOrd="0" destOrd="0" presId="urn:microsoft.com/office/officeart/2005/8/layout/cycle7"/>
    <dgm:cxn modelId="{ECEE80E7-0324-4085-BEF9-5807EACF489C}" type="presParOf" srcId="{62528135-371A-4607-A90A-01D26112DA97}" destId="{0962AA4A-7598-4400-8BD6-0502D6A47D76}" srcOrd="4" destOrd="0" presId="urn:microsoft.com/office/officeart/2005/8/layout/cycle7"/>
    <dgm:cxn modelId="{6D5C9519-F1B8-4247-B17E-C4EF3446598F}" type="presParOf" srcId="{62528135-371A-4607-A90A-01D26112DA97}" destId="{499BA2D1-6A8A-4266-A6E6-6EBEF94C73E8}" srcOrd="5" destOrd="0" presId="urn:microsoft.com/office/officeart/2005/8/layout/cycle7"/>
    <dgm:cxn modelId="{A28A2DED-62A6-48CC-B2AC-4305D8F8DBE1}" type="presParOf" srcId="{499BA2D1-6A8A-4266-A6E6-6EBEF94C73E8}" destId="{68604735-450C-4A5B-BBC7-FB9D4270710C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50.wmf"/><Relationship Id="rId1" Type="http://schemas.openxmlformats.org/officeDocument/2006/relationships/image" Target="../media/image113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fld id="{604B58AC-C7F8-416D-A5A4-B8F902C26D08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325"/>
            <a:ext cx="3170583" cy="480226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fld id="{7C42E441-F63C-45A5-A024-E3722F9A8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defTabSz="9669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r" defTabSz="9669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313"/>
            <a:ext cx="5850835" cy="432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325"/>
            <a:ext cx="3170583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defTabSz="9669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r" defTabSz="9669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3F7926-949F-4EC2-809A-7170E159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EBD43795-83B2-4FBC-AFF3-617A512557AF}" type="slidenum">
              <a:rPr lang="en-US" smtClean="0">
                <a:latin typeface="Arial" pitchFamily="34" charset="0"/>
              </a:rPr>
              <a:pPr defTabSz="966788"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EBB564F3-949A-45B6-9298-7E27D143F2F7}" type="slidenum">
              <a:rPr lang="en-US" smtClean="0">
                <a:latin typeface="Arial" pitchFamily="34" charset="0"/>
              </a:rPr>
              <a:pPr defTabSz="965200"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B577A769-A081-4D12-91EC-C9199B71352B}" type="slidenum">
              <a:rPr lang="en-US" smtClean="0"/>
              <a:pPr defTabSz="966657"/>
              <a:t>14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64E294BF-FBFB-40BE-9E8B-2DCED7D52571}" type="slidenum">
              <a:rPr lang="en-US" smtClean="0">
                <a:latin typeface="Arial" pitchFamily="34" charset="0"/>
              </a:rPr>
              <a:pPr defTabSz="966788"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AD878-2559-4515-A57A-9EEBE9702D4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74191799-CDAC-47C7-A90A-178C3A0D77D9}" type="slidenum">
              <a:rPr lang="en-US" smtClean="0"/>
              <a:pPr defTabSz="966657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470A8591-363B-4022-920F-5A8F4BD3F1AF}" type="slidenum">
              <a:rPr lang="en-US" smtClean="0">
                <a:latin typeface="Arial" pitchFamily="34" charset="0"/>
              </a:rPr>
              <a:pPr defTabSz="966788">
                <a:defRPr/>
              </a:pPr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E9A1A00E-99A9-41D3-8829-F9BFB94B9302}" type="slidenum">
              <a:rPr lang="en-US" smtClean="0"/>
              <a:pPr defTabSz="966657"/>
              <a:t>26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DB3C4-0CBC-4FA1-9367-E00453A4FD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470A8591-363B-4022-920F-5A8F4BD3F1AF}" type="slidenum">
              <a:rPr lang="en-US" smtClean="0">
                <a:latin typeface="Arial" pitchFamily="34" charset="0"/>
              </a:rPr>
              <a:pPr defTabSz="966788">
                <a:defRPr/>
              </a:pPr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49194-4AF8-43B0-95C4-19B45CA41CC7}" type="slidenum">
              <a:rPr lang="en-US"/>
              <a:pPr/>
              <a:t>37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49194-4AF8-43B0-95C4-19B45CA41CC7}" type="slidenum">
              <a:rPr lang="en-US"/>
              <a:pPr/>
              <a:t>38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49194-4AF8-43B0-95C4-19B45CA41CC7}" type="slidenum">
              <a:rPr lang="en-US"/>
              <a:pPr/>
              <a:t>39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470A8591-363B-4022-920F-5A8F4BD3F1AF}" type="slidenum">
              <a:rPr lang="en-US" smtClean="0">
                <a:latin typeface="Arial" pitchFamily="34" charset="0"/>
              </a:rPr>
              <a:pPr defTabSz="966788"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1C9E2-9993-4F38-AA9D-7ED007A1E413}" type="slidenum">
              <a:rPr lang="en-US"/>
              <a:pPr/>
              <a:t>44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6C2C8-A9F0-4D70-B5DE-81B57A33A507}" type="slidenum">
              <a:rPr lang="en-US"/>
              <a:pPr/>
              <a:t>45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4EFFF-36E7-4185-AC7C-BA4114908DE4}" type="slidenum">
              <a:rPr lang="en-US"/>
              <a:pPr/>
              <a:t>46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AC1AE-C612-42C0-8EC8-E7C5C87B0817}" type="slidenum">
              <a:rPr lang="en-US"/>
              <a:pPr/>
              <a:t>47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C248E-515E-48D6-8074-6C0ACBEB9C65}" type="slidenum">
              <a:rPr lang="en-US"/>
              <a:pPr/>
              <a:t>48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53FAA-3C78-4969-880E-70921B0D2B56}" type="slidenum">
              <a:rPr lang="en-US"/>
              <a:pPr/>
              <a:t>49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C248E-515E-48D6-8074-6C0ACBEB9C65}" type="slidenum">
              <a:rPr lang="en-US"/>
              <a:pPr/>
              <a:t>50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AE14088A-4558-492A-84FA-4BDCE8D33A11}" type="slidenum">
              <a:rPr lang="en-US" smtClean="0">
                <a:latin typeface="Arial" pitchFamily="34" charset="0"/>
              </a:rPr>
              <a:pPr defTabSz="966788"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57"/>
            <a:fld id="{EDF40388-CF63-4E11-9B77-E64389745A19}" type="slidenum">
              <a:rPr lang="en-US" smtClean="0"/>
              <a:pPr defTabSz="966657"/>
              <a:t>53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470A8591-363B-4022-920F-5A8F4BD3F1AF}" type="slidenum">
              <a:rPr lang="en-US" smtClean="0">
                <a:latin typeface="Arial" pitchFamily="34" charset="0"/>
              </a:rPr>
              <a:pPr defTabSz="966788">
                <a:defRPr/>
              </a:pPr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AE14088A-4558-492A-84FA-4BDCE8D33A11}" type="slidenum">
              <a:rPr lang="en-US" smtClean="0">
                <a:latin typeface="Arial" pitchFamily="34" charset="0"/>
              </a:rPr>
              <a:pPr defTabSz="966788"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DB3C4-0CBC-4FA1-9367-E00453A4FD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470A8591-363B-4022-920F-5A8F4BD3F1AF}" type="slidenum">
              <a:rPr lang="en-US" smtClean="0">
                <a:latin typeface="Arial" pitchFamily="34" charset="0"/>
              </a:rPr>
              <a:pPr defTabSz="966788">
                <a:defRPr/>
              </a:pPr>
              <a:t>79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584C1579-7495-4B93-8FB6-7587A31D9172}" type="slidenum">
              <a:rPr lang="en-US" smtClean="0">
                <a:latin typeface="Arial" pitchFamily="34" charset="0"/>
              </a:rPr>
              <a:pPr defTabSz="966788"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F7926-949F-4EC2-809A-7170E159D40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470A8591-363B-4022-920F-5A8F4BD3F1AF}" type="slidenum">
              <a:rPr lang="en-US" smtClean="0">
                <a:latin typeface="Arial" pitchFamily="34" charset="0"/>
              </a:rPr>
              <a:pPr defTabSz="966788">
                <a:defRPr/>
              </a:pPr>
              <a:t>82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38CF0444-6BCD-4AAA-B320-8A8DDB99DEBA}" type="slidenum">
              <a:rPr lang="en-US" smtClean="0">
                <a:latin typeface="Arial" pitchFamily="34" charset="0"/>
              </a:rPr>
              <a:pPr defTabSz="966788">
                <a:defRPr/>
              </a:pPr>
              <a:t>83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DB3C4-0CBC-4FA1-9367-E00453A4FD39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DB3C4-0CBC-4FA1-9367-E00453A4FD39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E170420F-E4FA-4E31-811C-49117F994C52}" type="slidenum">
              <a:rPr lang="en-US" smtClean="0">
                <a:latin typeface="Arial" pitchFamily="34" charset="0"/>
              </a:rPr>
              <a:pPr defTabSz="966788">
                <a:defRPr/>
              </a:pPr>
              <a:t>86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10E9D5E5-1191-48A4-B720-1CDC8B585B8B}" type="slidenum">
              <a:rPr lang="en-US" smtClean="0">
                <a:latin typeface="Arial" pitchFamily="34" charset="0"/>
              </a:rPr>
              <a:pPr defTabSz="966788">
                <a:defRPr/>
              </a:pPr>
              <a:t>87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02">
              <a:defRPr/>
            </a:pPr>
            <a:fld id="{F89681FE-B246-4FBB-A6E6-69BD46FCE315}" type="slidenum">
              <a:rPr lang="en-US" smtClean="0">
                <a:latin typeface="Arial" pitchFamily="34" charset="0"/>
              </a:rPr>
              <a:pPr defTabSz="966702">
                <a:defRPr/>
              </a:pPr>
              <a:t>88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63DC9-6708-4387-B6B0-F8685FCD4512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23F92-0B94-4393-A41E-A2EBD4FAFC25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4" y="4401240"/>
            <a:ext cx="5363817" cy="43203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DB3C4-0CBC-4FA1-9367-E00453A4FD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5E81-638D-491C-9F2E-A5037CBF5ABE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4" y="4401240"/>
            <a:ext cx="5363817" cy="43203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0AF2C-42D6-4F24-8485-552AC650F47F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401239"/>
            <a:ext cx="5363817" cy="43203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0AF2C-42D6-4F24-8485-552AC650F47F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693" y="4401239"/>
            <a:ext cx="5363817" cy="43203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993F6CA5-BAF0-466A-ACF2-BEFAE958C5A1}" type="slidenum">
              <a:rPr lang="en-US" smtClean="0">
                <a:latin typeface="Arial" pitchFamily="34" charset="0"/>
              </a:rPr>
              <a:pPr defTabSz="966788">
                <a:defRPr/>
              </a:pPr>
              <a:t>94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6B5B08ED-1CBF-47EA-BB6C-D04FD9B22A31}" type="slidenum">
              <a:rPr lang="en-US" smtClean="0">
                <a:latin typeface="Arial" pitchFamily="34" charset="0"/>
              </a:rPr>
              <a:pPr defTabSz="966788">
                <a:defRPr/>
              </a:pPr>
              <a:t>95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7F8CA3E1-AB2E-4806-8EC6-CB9F4D7E79E6}" type="slidenum">
              <a:rPr lang="en-US" smtClean="0">
                <a:latin typeface="Arial" pitchFamily="34" charset="0"/>
              </a:rPr>
              <a:pPr defTabSz="966788">
                <a:defRPr/>
              </a:pPr>
              <a:t>96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C3E87893-E5B0-422A-BC6A-EEFE225149AA}" type="slidenum">
              <a:rPr lang="en-US" smtClean="0">
                <a:latin typeface="Arial" pitchFamily="34" charset="0"/>
              </a:rPr>
              <a:pPr defTabSz="966788">
                <a:defRPr/>
              </a:pPr>
              <a:t>97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63175B1E-A456-42F6-AF86-593A4B97E259}" type="slidenum">
              <a:rPr lang="en-US" smtClean="0">
                <a:latin typeface="Arial" pitchFamily="34" charset="0"/>
              </a:rPr>
              <a:pPr defTabSz="966788">
                <a:defRPr/>
              </a:pPr>
              <a:t>98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84B1748D-51A3-4F2B-959B-DE5D8B17025D}" type="slidenum">
              <a:rPr lang="en-US" smtClean="0">
                <a:latin typeface="Arial" pitchFamily="34" charset="0"/>
              </a:rPr>
              <a:pPr defTabSz="966788">
                <a:defRPr/>
              </a:pPr>
              <a:t>99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788">
              <a:defRPr/>
            </a:pPr>
            <a:fld id="{92D0F4C3-101F-4454-B53C-99FD1E17385F}" type="slidenum">
              <a:rPr lang="en-US" smtClean="0">
                <a:latin typeface="Arial" pitchFamily="34" charset="0"/>
              </a:rPr>
              <a:pPr defTabSz="966788">
                <a:defRPr/>
              </a:pPr>
              <a:t>100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32E35-BE76-47EE-BB57-A9CEEDD2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6FD4-DD78-455E-8DF0-A700E9B9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4639-CDD3-474B-9D4A-504FD688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CF15-0AB7-458E-95CE-8E99A484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8E6F-3E73-4660-BC79-CC817D3CE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5632-F883-4B0E-92B5-14952AFA5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ADE0B-26CF-49C3-954B-40A25100A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CFA5-EAEF-4E04-BA50-58267FE9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C54B-98BB-4D54-941A-68A8D88E3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BA90-8779-4A29-B7CB-48E5FB121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DAD2-A46D-4932-8D68-D40E5796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131E-60EF-4FD4-B47B-D73831ED2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8E25-43C6-401D-BEFC-CD9205DE6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BCD7-E745-4D1E-B4DE-F0083ED06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September 26,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CD3DBD-E44A-4224-BCF2-9C28F3C82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17220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Liam McAllister (Princeton),  University of Wisconsin-Madison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jpeg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gi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87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89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8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8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image" Target="../media/image29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32.jpeg"/><Relationship Id="rId4" Type="http://schemas.openxmlformats.org/officeDocument/2006/relationships/oleObject" Target="../embeddings/oleObject87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CMB_Timeline300n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529763" cy="6858000"/>
          </a:xfrm>
        </p:spPr>
      </p:pic>
      <p:pic>
        <p:nvPicPr>
          <p:cNvPr id="12291" name="Content Placeholder 3" descr="dimension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585884">
            <a:off x="2005814" y="2981430"/>
            <a:ext cx="800278" cy="5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</a:rPr>
              <a:t>Holographic Systematics </a:t>
            </a:r>
            <a:br>
              <a:rPr lang="en-US" sz="4800" b="1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b="1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</a:rPr>
              <a:t>of D-Brane Inflation</a:t>
            </a:r>
            <a:endParaRPr lang="en-US" sz="4800" smtClean="0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52800" y="4953000"/>
            <a:ext cx="33137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Liam McAllister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71800" y="54864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tx1"/>
                </a:solidFill>
              </a:rPr>
              <a:t>  </a:t>
            </a:r>
            <a:r>
              <a:rPr lang="en-US" sz="3200">
                <a:solidFill>
                  <a:schemeClr val="bg1"/>
                </a:solidFill>
              </a:rPr>
              <a:t>Cornell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8600" y="6172200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00B0F0"/>
                </a:solidFill>
              </a:rPr>
              <a:t>ISM08, Pondicherry</a:t>
            </a:r>
            <a:r>
              <a:rPr lang="en-US" sz="2400">
                <a:solidFill>
                  <a:srgbClr val="00B0F0"/>
                </a:solidFill>
              </a:rPr>
              <a:t> </a:t>
            </a:r>
            <a:r>
              <a:rPr lang="en-US" sz="2400" smtClean="0">
                <a:solidFill>
                  <a:srgbClr val="00B0F0"/>
                </a:solidFill>
              </a:rPr>
              <a:t>                      </a:t>
            </a:r>
            <a:r>
              <a:rPr lang="en-US" smtClean="0">
                <a:solidFill>
                  <a:srgbClr val="00B0F0"/>
                </a:solidFill>
              </a:rPr>
              <a:t>December 9, </a:t>
            </a:r>
            <a:r>
              <a:rPr lang="en-US">
                <a:solidFill>
                  <a:srgbClr val="00B0F0"/>
                </a:solidFill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From WMAP to PLANCK (2010?)</a:t>
            </a:r>
          </a:p>
        </p:txBody>
      </p:sp>
      <p:pic>
        <p:nvPicPr>
          <p:cNvPr id="4" name="Content Placeholder 3" descr="wmap_boom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4191000"/>
            <a:ext cx="2133600" cy="1981200"/>
          </a:xfrm>
        </p:spPr>
      </p:pic>
      <p:pic>
        <p:nvPicPr>
          <p:cNvPr id="7" name="Content Placeholder 6" descr="CMB_boom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4191000"/>
            <a:ext cx="2133600" cy="1981200"/>
          </a:xfrm>
        </p:spPr>
      </p:pic>
      <p:pic>
        <p:nvPicPr>
          <p:cNvPr id="6" name="Content Placeholder 3" descr="CMB_I_217-all.highr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676400"/>
            <a:ext cx="3810000" cy="194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ilc_gal_moll_10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76400"/>
            <a:ext cx="36576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>
            <a:off x="4267200" y="2438400"/>
            <a:ext cx="533400" cy="30480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 flipH="1" flipV="1">
            <a:off x="762000" y="3200400"/>
            <a:ext cx="13716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V="1">
            <a:off x="1905000" y="2819400"/>
            <a:ext cx="13716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752600" y="2819400"/>
            <a:ext cx="152400" cy="15240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77000" y="2819400"/>
            <a:ext cx="152400" cy="152400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5486400" y="3200400"/>
            <a:ext cx="13716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V="1">
            <a:off x="6629400" y="2819400"/>
            <a:ext cx="137160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419600" y="63246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008000"/>
                </a:solidFill>
              </a:rPr>
              <a:t>WMAP;  C. Cantalupo, J. Borrill, and R. Stompor</a:t>
            </a:r>
            <a:endParaRPr lang="en-US" sz="1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pPr>
              <a:defRPr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Conclusions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3340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We can construct string inflation models that are realistic, reasonably explicit, and falsifiable.</a:t>
            </a:r>
          </a:p>
          <a:p>
            <a:pPr>
              <a:defRPr/>
            </a:pPr>
            <a:r>
              <a:rPr lang="en-US" sz="2800" smtClean="0"/>
              <a:t>Well-understood class of small-field hybrid models: </a:t>
            </a:r>
            <a:r>
              <a:rPr lang="en-US" sz="2800" smtClean="0">
                <a:solidFill>
                  <a:srgbClr val="0033CC"/>
                </a:solidFill>
              </a:rPr>
              <a:t>warped D3-brane inflation.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400" smtClean="0"/>
              <a:t> Computable local model with systematic incorporation of compactification effects from moduli stabilization.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400" smtClean="0"/>
              <a:t> Signatures include cosmic strings but not tensors. </a:t>
            </a:r>
          </a:p>
          <a:p>
            <a:pPr>
              <a:defRPr/>
            </a:pPr>
            <a:r>
              <a:rPr lang="en-US" sz="2800" smtClean="0"/>
              <a:t>New class of large-field models: </a:t>
            </a:r>
            <a:r>
              <a:rPr lang="en-US" sz="2800" smtClean="0">
                <a:solidFill>
                  <a:srgbClr val="0033CC"/>
                </a:solidFill>
              </a:rPr>
              <a:t>axion monodromy.</a:t>
            </a:r>
            <a:endParaRPr lang="en-US" sz="2800" smtClean="0">
              <a:solidFill>
                <a:srgbClr val="7030A0"/>
              </a:solidFill>
            </a:endParaRPr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en-US" sz="2400" smtClean="0"/>
              <a:t>Axion shift symmetry naturally controls contributions to the inflaton action.</a:t>
            </a:r>
            <a:endParaRPr lang="en-US" smtClean="0"/>
          </a:p>
          <a:p>
            <a:pPr marL="914400" lvl="1" indent="-514350">
              <a:buFont typeface="Wingdings" pitchFamily="2" charset="2"/>
              <a:buChar char="q"/>
              <a:defRPr/>
            </a:pPr>
            <a:r>
              <a:rPr lang="en-US" sz="2400" smtClean="0"/>
              <a:t>Robust tensor prediction r=.07 can be falsified in 5-10 years.</a:t>
            </a:r>
          </a:p>
          <a:p>
            <a:pPr marL="914400" lvl="1" indent="-514350">
              <a:buFont typeface="Wingdings" pitchFamily="2" charset="2"/>
              <a:buChar char="q"/>
              <a:defRPr/>
            </a:pPr>
            <a:endParaRPr lang="en-US" sz="2400" smtClean="0"/>
          </a:p>
          <a:p>
            <a:pPr marL="914400" lvl="1" indent="-514350">
              <a:buFontTx/>
              <a:buNone/>
              <a:defRPr/>
            </a:pPr>
            <a:endParaRPr lang="en-US" sz="2400" smtClean="0"/>
          </a:p>
        </p:txBody>
      </p:sp>
    </p:spTree>
  </p:cSld>
  <p:clrMapOvr>
    <a:masterClrMapping/>
  </p:clrMapOvr>
  <p:transition advTm="687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Goal: develop theoretical models of the early universe suitable for an era of precision cosmology.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3" name="Content Placeholder 3" descr="K_pol_2048.png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76800" y="1676400"/>
            <a:ext cx="4038600" cy="2555875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400800" y="6400800"/>
            <a:ext cx="2590800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>
                <a:solidFill>
                  <a:srgbClr val="008000"/>
                </a:solidFill>
                <a:latin typeface="+mn-lt"/>
                <a:cs typeface="+mn-cs"/>
              </a:rPr>
              <a:t>NASA/WMAP Science Team</a:t>
            </a:r>
          </a:p>
        </p:txBody>
      </p:sp>
      <p:pic>
        <p:nvPicPr>
          <p:cNvPr id="15365" name="Picture 2" descr="CMB_ILC_Map150B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403860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Content Placeholder 10" descr="mn5_f01_PPT_L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05400" y="4419600"/>
            <a:ext cx="3016250" cy="1877737"/>
          </a:xfrm>
        </p:spPr>
      </p:pic>
      <p:pic>
        <p:nvPicPr>
          <p:cNvPr id="7" name="Content Placeholder 3" descr="MAPevoSequ_300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6200000">
            <a:off x="1943100" y="30861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K_pol_204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4038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64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smtClean="0"/>
              <a:t>Since inflation occurred at sub-Planckian energies, why not just use effective QFT?</a:t>
            </a:r>
          </a:p>
          <a:p>
            <a:pPr lvl="1"/>
            <a:r>
              <a:rPr lang="en-US" sz="2100" smtClean="0"/>
              <a:t>Consistent if one is careful.  However, inflation is UV-sensitive!</a:t>
            </a:r>
          </a:p>
          <a:p>
            <a:pPr lvl="1"/>
            <a:r>
              <a:rPr lang="en-US" sz="2100" smtClean="0"/>
              <a:t>So, would like toy models (at least) in which Planck-scale theory is specified.</a:t>
            </a:r>
          </a:p>
          <a:p>
            <a:pPr lvl="1"/>
            <a:r>
              <a:rPr lang="en-US" sz="2100" smtClean="0"/>
              <a:t>Moreover, rare opportunity to probe (some aspects of) Planck-scale physics.</a:t>
            </a:r>
          </a:p>
          <a:p>
            <a:pPr lvl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smtClean="0"/>
              <a:t>Since inflation occurred at sub-Planckian energies, why not just use effective QFT?</a:t>
            </a:r>
          </a:p>
          <a:p>
            <a:pPr lvl="1"/>
            <a:r>
              <a:rPr lang="en-US" sz="2100" smtClean="0"/>
              <a:t>Consistent if one is careful.  However, inflation is UV-sensitive!</a:t>
            </a:r>
          </a:p>
          <a:p>
            <a:pPr lvl="1"/>
            <a:r>
              <a:rPr lang="en-US" sz="2100" smtClean="0"/>
              <a:t>So, would like toy models (at least) in which Planck-scale theory is specified.</a:t>
            </a:r>
          </a:p>
          <a:p>
            <a:pPr lvl="1"/>
            <a:r>
              <a:rPr lang="en-US" sz="2100" smtClean="0"/>
              <a:t>Moreover, rare opportunity to probe (some aspects of) Planck-scale physics.</a:t>
            </a:r>
          </a:p>
          <a:p>
            <a:pPr lvl="1"/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ea typeface="Osaka" pitchFamily="-64" charset="-128"/>
              </a:rPr>
              <a:t>String theory provides: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smtClean="0">
                <a:ea typeface="Osaka" pitchFamily="-64" charset="-128"/>
              </a:rPr>
              <a:t>many fundamental scalar fields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smtClean="0">
                <a:ea typeface="Osaka" pitchFamily="-64" charset="-128"/>
              </a:rPr>
              <a:t>considerable </a:t>
            </a:r>
            <a:r>
              <a:rPr lang="en-US" sz="2000" smtClean="0">
                <a:solidFill>
                  <a:srgbClr val="7030A0"/>
                </a:solidFill>
                <a:ea typeface="Osaka" pitchFamily="-64" charset="-128"/>
              </a:rPr>
              <a:t>UV control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/>
              <a:t>Hope: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smtClean="0"/>
              <a:t>use string theory to clarify UV issues in inflation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smtClean="0"/>
              <a:t>use UV-sensitive aspects of inflation to constrain string theory – </a:t>
            </a:r>
            <a:r>
              <a:rPr lang="en-US" sz="2000" smtClean="0">
                <a:solidFill>
                  <a:schemeClr val="bg2"/>
                </a:solidFill>
              </a:rPr>
              <a:t>or at least, constrain string theory models of inflation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ea typeface="Osaka" pitchFamily="-64" charset="-128"/>
              </a:rPr>
              <a:t>Warning: many aspects of inflation are </a:t>
            </a:r>
            <a:r>
              <a:rPr lang="en-US" sz="2400" smtClean="0">
                <a:solidFill>
                  <a:srgbClr val="00B050"/>
                </a:solidFill>
                <a:ea typeface="Osaka" pitchFamily="-64" charset="-128"/>
              </a:rPr>
              <a:t>not</a:t>
            </a: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ea typeface="Osaka" pitchFamily="-64" charset="-128"/>
              </a:rPr>
              <a:t> UV-sensitive.</a:t>
            </a:r>
            <a:endParaRPr lang="en-US" sz="2400" smtClean="0"/>
          </a:p>
          <a:p>
            <a:pPr lvl="1"/>
            <a:endParaRPr lang="en-US" sz="2000" smtClean="0"/>
          </a:p>
          <a:p>
            <a:pPr lvl="1"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/>
          </p:nvPr>
        </p:nvSpPr>
        <p:spPr>
          <a:xfrm>
            <a:off x="304800" y="1066800"/>
            <a:ext cx="8839200" cy="42211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Use CMB and LSS to probe fundamental physics.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/>
              <a:t>Propose and constrain mechanisms for inflation in string theory.</a:t>
            </a:r>
          </a:p>
          <a:p>
            <a:pPr>
              <a:buFontTx/>
              <a:buNone/>
            </a:pPr>
            <a:r>
              <a:rPr lang="en-US" sz="2800" smtClean="0"/>
              <a:t>Focus on correlated signatures (tilt; tensors; non-Gaussianity; cosmic strings; isocurvature;...).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smtClean="0">
                <a:solidFill>
                  <a:srgbClr val="0033CC"/>
                </a:solidFill>
              </a:rPr>
              <a:t>Derive inflaton action in consistent, computable string compactifications with stabilized moduli.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1828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</a:rPr>
              <a:t>Aim:</a:t>
            </a:r>
            <a:endParaRPr lang="en-US" sz="4800" smtClean="0">
              <a:solidFill>
                <a:srgbClr val="1533C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8288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 spc="5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Method:</a:t>
            </a:r>
            <a:endParaRPr lang="en-US" sz="4800" kern="0">
              <a:solidFill>
                <a:srgbClr val="1533C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46482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 spc="5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Task:</a:t>
            </a:r>
            <a:endParaRPr lang="en-US" sz="4800" kern="0">
              <a:solidFill>
                <a:srgbClr val="1533C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5812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en-US" sz="3600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Status Report: Inflation in String Theory</a:t>
            </a:r>
            <a:endParaRPr lang="en-US" sz="360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r>
              <a:rPr lang="en-US" sz="2400" smtClean="0"/>
              <a:t>We now have </a:t>
            </a:r>
          </a:p>
          <a:p>
            <a:pPr lvl="1"/>
            <a:r>
              <a:rPr lang="en-US" sz="2000" smtClean="0"/>
              <a:t>many scenarios that are partially constructed in string theory.</a:t>
            </a:r>
          </a:p>
          <a:p>
            <a:pPr lvl="1"/>
            <a:r>
              <a:rPr lang="en-US" sz="2000" smtClean="0"/>
              <a:t>a few scenarios that are complete or nearly so</a:t>
            </a:r>
          </a:p>
          <a:p>
            <a:r>
              <a:rPr lang="en-US" sz="2400" smtClean="0"/>
              <a:t>Modern models are </a:t>
            </a:r>
            <a:r>
              <a:rPr lang="en-US" sz="2400" smtClean="0">
                <a:solidFill>
                  <a:srgbClr val="0033CC"/>
                </a:solidFill>
              </a:rPr>
              <a:t>far more realistic </a:t>
            </a:r>
            <a:r>
              <a:rPr lang="en-US" sz="2400" smtClean="0"/>
              <a:t>than those of 5-10 years ago.  </a:t>
            </a:r>
            <a:r>
              <a:rPr lang="en-US" sz="2000" smtClean="0"/>
              <a:t>Moduli problem explicitly solved in a few cases, implicitly in a few more.</a:t>
            </a:r>
          </a:p>
          <a:p>
            <a:r>
              <a:rPr lang="en-US" sz="2400" smtClean="0"/>
              <a:t>Making correct predictions is still very difficult!</a:t>
            </a:r>
          </a:p>
          <a:p>
            <a:pPr lvl="1"/>
            <a:r>
              <a:rPr lang="en-US" sz="2000" smtClean="0"/>
              <a:t>A key lesson across scenarios has been that</a:t>
            </a:r>
            <a:r>
              <a:rPr lang="en-US" sz="2000" smtClean="0">
                <a:solidFill>
                  <a:srgbClr val="C00000"/>
                </a:solidFill>
              </a:rPr>
              <a:t> solving the moduli problem changes the scenario and can shift n</a:t>
            </a:r>
            <a:r>
              <a:rPr lang="en-US" sz="2000" baseline="-25000" smtClean="0">
                <a:solidFill>
                  <a:srgbClr val="C00000"/>
                </a:solidFill>
              </a:rPr>
              <a:t>s</a:t>
            </a:r>
            <a:r>
              <a:rPr lang="en-US" sz="2000" smtClean="0">
                <a:solidFill>
                  <a:srgbClr val="C00000"/>
                </a:solidFill>
              </a:rPr>
              <a:t>, r  dramatically</a:t>
            </a:r>
            <a:r>
              <a:rPr lang="en-US" sz="2000" smtClean="0"/>
              <a:t>.  So one should be skeptical of predictions for these quantities in the absence of stabilization.</a:t>
            </a:r>
          </a:p>
          <a:p>
            <a:r>
              <a:rPr lang="en-US" sz="2400" smtClean="0"/>
              <a:t>It is clear that many complete models will soon exist. At present only a few are worked out in enough detail to make </a:t>
            </a:r>
            <a:r>
              <a:rPr lang="en-US" sz="2400" smtClean="0">
                <a:solidFill>
                  <a:srgbClr val="C00000"/>
                </a:solidFill>
              </a:rPr>
              <a:t>correct</a:t>
            </a:r>
            <a:r>
              <a:rPr lang="en-US" sz="2400" smtClean="0"/>
              <a:t> predictions.</a:t>
            </a:r>
          </a:p>
          <a:p>
            <a:r>
              <a:rPr lang="en-US" sz="2400" smtClean="0"/>
              <a:t>This talk: one of the best-understood scenarios.</a:t>
            </a:r>
          </a:p>
          <a:p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3163"/>
          </a:xfrm>
        </p:spPr>
        <p:txBody>
          <a:bodyPr/>
          <a:lstStyle/>
          <a:p>
            <a:r>
              <a:rPr lang="en-US" sz="2000" smtClean="0"/>
              <a:t>Successful inflation requires controlling Planck-suppressed  contributions to inflaton potential.</a:t>
            </a:r>
          </a:p>
          <a:p>
            <a:pPr>
              <a:buNone/>
            </a:pPr>
            <a:r>
              <a:rPr lang="en-US" sz="2000" smtClean="0"/>
              <a:t>      e.g.</a:t>
            </a:r>
            <a:r>
              <a:rPr lang="en-US" sz="800" smtClean="0"/>
              <a:t> </a:t>
            </a:r>
          </a:p>
          <a:p>
            <a:pPr>
              <a:buNone/>
            </a:pPr>
            <a:endParaRPr lang="en-US" sz="2000" smtClean="0"/>
          </a:p>
          <a:p>
            <a:pPr>
              <a:buNone/>
            </a:pPr>
            <a:endParaRPr lang="en-US" sz="2000" smtClean="0"/>
          </a:p>
          <a:p>
            <a:pPr>
              <a:buNone/>
            </a:pPr>
            <a:endParaRPr lang="en-US" sz="20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eta problem</a:t>
            </a:r>
            <a:endParaRPr lang="en-US" sz="3600" kern="0">
              <a:solidFill>
                <a:srgbClr val="1533C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82663" name="Object 3"/>
          <p:cNvGraphicFramePr>
            <a:graphicFrameLocks noChangeAspect="1"/>
          </p:cNvGraphicFramePr>
          <p:nvPr/>
        </p:nvGraphicFramePr>
        <p:xfrm>
          <a:off x="1600200" y="2286000"/>
          <a:ext cx="1600200" cy="915988"/>
        </p:xfrm>
        <a:graphic>
          <a:graphicData uri="http://schemas.openxmlformats.org/presentationml/2006/ole">
            <p:oleObj spid="_x0000_s1155074" name="Equation" r:id="rId4" imgW="799920" imgH="457200" progId="Equation.DSMT4">
              <p:embed/>
            </p:oleObj>
          </a:graphicData>
        </a:graphic>
      </p:graphicFrame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3163"/>
          </a:xfrm>
        </p:spPr>
        <p:txBody>
          <a:bodyPr/>
          <a:lstStyle/>
          <a:p>
            <a:r>
              <a:rPr lang="en-US" sz="2000" smtClean="0"/>
              <a:t>Successful inflation requires controlling Planck-suppressed contributions to inflaton potential.</a:t>
            </a:r>
          </a:p>
          <a:p>
            <a:pPr>
              <a:buNone/>
            </a:pPr>
            <a:r>
              <a:rPr lang="en-US" sz="2000" smtClean="0"/>
              <a:t>      e.g.</a:t>
            </a:r>
            <a:r>
              <a:rPr lang="en-US" sz="800" smtClean="0"/>
              <a:t> </a:t>
            </a:r>
          </a:p>
          <a:p>
            <a:pPr>
              <a:buNone/>
            </a:pPr>
            <a:endParaRPr lang="en-US" sz="2000" smtClean="0"/>
          </a:p>
          <a:p>
            <a:pPr>
              <a:buNone/>
            </a:pPr>
            <a:endParaRPr lang="en-US" sz="2000" smtClean="0"/>
          </a:p>
          <a:p>
            <a:pPr>
              <a:buNone/>
            </a:pPr>
            <a:endParaRPr lang="en-US" sz="20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eta problem</a:t>
            </a:r>
            <a:endParaRPr lang="en-US" sz="3600" kern="0">
              <a:solidFill>
                <a:srgbClr val="1533C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82663" name="Object 3"/>
          <p:cNvGraphicFramePr>
            <a:graphicFrameLocks noChangeAspect="1"/>
          </p:cNvGraphicFramePr>
          <p:nvPr/>
        </p:nvGraphicFramePr>
        <p:xfrm>
          <a:off x="1600200" y="2286000"/>
          <a:ext cx="1600200" cy="915988"/>
        </p:xfrm>
        <a:graphic>
          <a:graphicData uri="http://schemas.openxmlformats.org/presentationml/2006/ole">
            <p:oleObj spid="_x0000_s1154050" name="Equation" r:id="rId4" imgW="799920" imgH="457200" progId="Equation.DSMT4">
              <p:embed/>
            </p:oleObj>
          </a:graphicData>
        </a:graphic>
      </p:graphicFrame>
      <p:graphicFrame>
        <p:nvGraphicFramePr>
          <p:cNvPr id="1153031" name="Object 3"/>
          <p:cNvGraphicFramePr>
            <a:graphicFrameLocks noChangeAspect="1"/>
          </p:cNvGraphicFramePr>
          <p:nvPr/>
        </p:nvGraphicFramePr>
        <p:xfrm>
          <a:off x="4800600" y="2286000"/>
          <a:ext cx="1574800" cy="509588"/>
        </p:xfrm>
        <a:graphic>
          <a:graphicData uri="http://schemas.openxmlformats.org/presentationml/2006/ole">
            <p:oleObj spid="_x0000_s1154051" name="Equation" r:id="rId5" imgW="787320" imgH="253800" progId="Equation.DSMT4">
              <p:embed/>
            </p:oleObj>
          </a:graphicData>
        </a:graphic>
      </p:graphicFrame>
      <p:graphicFrame>
        <p:nvGraphicFramePr>
          <p:cNvPr id="1153032" name="Object 5"/>
          <p:cNvGraphicFramePr>
            <a:graphicFrameLocks noChangeAspect="1"/>
          </p:cNvGraphicFramePr>
          <p:nvPr/>
        </p:nvGraphicFramePr>
        <p:xfrm>
          <a:off x="4800600" y="2895600"/>
          <a:ext cx="1809750" cy="762000"/>
        </p:xfrm>
        <a:graphic>
          <a:graphicData uri="http://schemas.openxmlformats.org/presentationml/2006/ole">
            <p:oleObj spid="_x0000_s1154052" name="Equation" r:id="rId6" imgW="825480" imgH="431640" progId="Equation.DSMT4">
              <p:embed/>
            </p:oleObj>
          </a:graphicData>
        </a:graphic>
      </p:graphicFrame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3163"/>
          </a:xfrm>
        </p:spPr>
        <p:txBody>
          <a:bodyPr/>
          <a:lstStyle/>
          <a:p>
            <a:r>
              <a:rPr lang="en-US" sz="2000" smtClean="0"/>
              <a:t>Successful inflation requires controlling Planck-suppressed  contributions to inflaton potential.</a:t>
            </a:r>
          </a:p>
          <a:p>
            <a:pPr>
              <a:buNone/>
            </a:pPr>
            <a:r>
              <a:rPr lang="en-US" sz="2000" smtClean="0"/>
              <a:t>      e.g.</a:t>
            </a:r>
            <a:r>
              <a:rPr lang="en-US" sz="800" smtClean="0"/>
              <a:t> </a:t>
            </a:r>
          </a:p>
          <a:p>
            <a:pPr>
              <a:buNone/>
            </a:pPr>
            <a:endParaRPr lang="en-US" sz="2000" smtClean="0"/>
          </a:p>
          <a:p>
            <a:pPr>
              <a:buNone/>
            </a:pPr>
            <a:endParaRPr lang="en-US" sz="2000" smtClean="0"/>
          </a:p>
          <a:p>
            <a:pPr>
              <a:buNone/>
            </a:pPr>
            <a:endParaRPr lang="en-US" sz="200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eta problem</a:t>
            </a:r>
          </a:p>
        </p:txBody>
      </p:sp>
      <p:graphicFrame>
        <p:nvGraphicFramePr>
          <p:cNvPr id="582663" name="Object 3"/>
          <p:cNvGraphicFramePr>
            <a:graphicFrameLocks noChangeAspect="1"/>
          </p:cNvGraphicFramePr>
          <p:nvPr/>
        </p:nvGraphicFramePr>
        <p:xfrm>
          <a:off x="1600200" y="2286000"/>
          <a:ext cx="1600200" cy="915988"/>
        </p:xfrm>
        <a:graphic>
          <a:graphicData uri="http://schemas.openxmlformats.org/presentationml/2006/ole">
            <p:oleObj spid="_x0000_s1153029" name="Equation" r:id="rId4" imgW="799920" imgH="457200" progId="Equation.DSMT4">
              <p:embed/>
            </p:oleObj>
          </a:graphicData>
        </a:graphic>
      </p:graphicFrame>
      <p:graphicFrame>
        <p:nvGraphicFramePr>
          <p:cNvPr id="1153031" name="Object 3"/>
          <p:cNvGraphicFramePr>
            <a:graphicFrameLocks noChangeAspect="1"/>
          </p:cNvGraphicFramePr>
          <p:nvPr/>
        </p:nvGraphicFramePr>
        <p:xfrm>
          <a:off x="4800600" y="2286000"/>
          <a:ext cx="1574800" cy="509588"/>
        </p:xfrm>
        <a:graphic>
          <a:graphicData uri="http://schemas.openxmlformats.org/presentationml/2006/ole">
            <p:oleObj spid="_x0000_s1153031" name="Equation" r:id="rId5" imgW="787320" imgH="253800" progId="Equation.DSMT4">
              <p:embed/>
            </p:oleObj>
          </a:graphicData>
        </a:graphic>
      </p:graphicFrame>
      <p:graphicFrame>
        <p:nvGraphicFramePr>
          <p:cNvPr id="1153032" name="Object 5"/>
          <p:cNvGraphicFramePr>
            <a:graphicFrameLocks noChangeAspect="1"/>
          </p:cNvGraphicFramePr>
          <p:nvPr/>
        </p:nvGraphicFramePr>
        <p:xfrm>
          <a:off x="4800600" y="2895600"/>
          <a:ext cx="1809750" cy="762000"/>
        </p:xfrm>
        <a:graphic>
          <a:graphicData uri="http://schemas.openxmlformats.org/presentationml/2006/ole">
            <p:oleObj spid="_x0000_s1153032" name="Equation" r:id="rId6" imgW="825480" imgH="431640" progId="Equation.DSMT4">
              <p:embed/>
            </p:oleObj>
          </a:graphicData>
        </a:graphic>
      </p:graphicFrame>
      <p:graphicFrame>
        <p:nvGraphicFramePr>
          <p:cNvPr id="1153033" name="Object 3"/>
          <p:cNvGraphicFramePr>
            <a:graphicFrameLocks noChangeAspect="1"/>
          </p:cNvGraphicFramePr>
          <p:nvPr/>
        </p:nvGraphicFramePr>
        <p:xfrm>
          <a:off x="1600200" y="3886200"/>
          <a:ext cx="4673600" cy="915988"/>
        </p:xfrm>
        <a:graphic>
          <a:graphicData uri="http://schemas.openxmlformats.org/presentationml/2006/ole">
            <p:oleObj spid="_x0000_s1153033" name="Equation" r:id="rId7" imgW="2336760" imgH="457200" progId="Equation.DSMT4">
              <p:embed/>
            </p:oleObj>
          </a:graphicData>
        </a:graphic>
      </p:graphicFrame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eta problem </a:t>
            </a:r>
          </a:p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from an F-term potential</a:t>
            </a:r>
          </a:p>
        </p:txBody>
      </p:sp>
      <p:graphicFrame>
        <p:nvGraphicFramePr>
          <p:cNvPr id="582663" name="Object 3"/>
          <p:cNvGraphicFramePr>
            <a:graphicFrameLocks noChangeAspect="1"/>
          </p:cNvGraphicFramePr>
          <p:nvPr/>
        </p:nvGraphicFramePr>
        <p:xfrm>
          <a:off x="7543800" y="0"/>
          <a:ext cx="1600200" cy="915988"/>
        </p:xfrm>
        <a:graphic>
          <a:graphicData uri="http://schemas.openxmlformats.org/presentationml/2006/ole">
            <p:oleObj spid="_x0000_s1399810" name="Equation" r:id="rId4" imgW="799920" imgH="457200" progId="Equation.DSMT4">
              <p:embed/>
            </p:oleObj>
          </a:graphicData>
        </a:graphic>
      </p:graphicFrame>
      <p:pic>
        <p:nvPicPr>
          <p:cNvPr id="13946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371600"/>
            <a:ext cx="5638800" cy="11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 </a:t>
            </a:r>
            <a:r>
              <a:rPr lang="en-US" smtClean="0">
                <a:solidFill>
                  <a:schemeClr val="tx1"/>
                </a:solidFill>
              </a:rPr>
              <a:t>Building on:</a:t>
            </a:r>
          </a:p>
          <a:p>
            <a:endParaRPr lang="en-US" sz="2400" smtClean="0">
              <a:solidFill>
                <a:schemeClr val="tx1"/>
              </a:solidFill>
            </a:endParaRPr>
          </a:p>
          <a:p>
            <a:r>
              <a:rPr lang="en-US" sz="2000" smtClean="0">
                <a:solidFill>
                  <a:srgbClr val="0033CC"/>
                </a:solidFill>
              </a:rPr>
              <a:t>S. Kachru, R. Kallosh, A. Linde, J. Maldacena, L.M., S. Trivedi, </a:t>
            </a:r>
            <a:r>
              <a:rPr lang="en-US" sz="2000" smtClean="0">
                <a:solidFill>
                  <a:srgbClr val="00B050"/>
                </a:solidFill>
              </a:rPr>
              <a:t>hep-th/0308055</a:t>
            </a:r>
            <a:r>
              <a:rPr lang="en-US" sz="2000" smtClean="0">
                <a:solidFill>
                  <a:srgbClr val="0033CC"/>
                </a:solidFill>
              </a:rPr>
              <a:t>. </a:t>
            </a:r>
            <a:endParaRPr lang="en-US" sz="2400" smtClean="0">
              <a:solidFill>
                <a:srgbClr val="00B050"/>
              </a:solidFill>
            </a:endParaRPr>
          </a:p>
          <a:p>
            <a:pPr lvl="0"/>
            <a:r>
              <a:rPr lang="en-US" sz="2000" smtClean="0">
                <a:solidFill>
                  <a:srgbClr val="0033CC"/>
                </a:solidFill>
              </a:rPr>
              <a:t>D. Baumann, A. Dymarsky, I. Klebanov, J. Maldacena, L.M., &amp; A. Murugan,   </a:t>
            </a:r>
          </a:p>
          <a:p>
            <a:pPr lvl="0"/>
            <a:r>
              <a:rPr lang="en-US" sz="2000" smtClean="0">
                <a:solidFill>
                  <a:srgbClr val="0033CC"/>
                </a:solidFill>
              </a:rPr>
              <a:t>       </a:t>
            </a:r>
            <a:r>
              <a:rPr lang="en-US" sz="2000" smtClean="0">
                <a:solidFill>
                  <a:srgbClr val="00B050"/>
                </a:solidFill>
              </a:rPr>
              <a:t>hep-th/0607050.</a:t>
            </a:r>
            <a:endParaRPr lang="en-US" sz="2000" smtClean="0">
              <a:solidFill>
                <a:srgbClr val="0033CC"/>
              </a:solidFill>
            </a:endParaRPr>
          </a:p>
          <a:p>
            <a:pPr lvl="0"/>
            <a:r>
              <a:rPr lang="en-US" sz="2000" smtClean="0">
                <a:solidFill>
                  <a:srgbClr val="0033CC"/>
                </a:solidFill>
              </a:rPr>
              <a:t>D. Baumann, A. Dymarsky, I. Klebanov,  L.M., &amp; P. Steinhardt,   </a:t>
            </a:r>
            <a:r>
              <a:rPr lang="en-US" sz="2000" smtClean="0">
                <a:solidFill>
                  <a:srgbClr val="00B050"/>
                </a:solidFill>
              </a:rPr>
              <a:t>0705.3837.</a:t>
            </a:r>
          </a:p>
          <a:p>
            <a:pPr lvl="0"/>
            <a:r>
              <a:rPr lang="en-US" sz="2000" smtClean="0">
                <a:solidFill>
                  <a:srgbClr val="0033CC"/>
                </a:solidFill>
              </a:rPr>
              <a:t>D. Baumann, A. Dymarsky, I. Klebanov, &amp; L.M., </a:t>
            </a:r>
            <a:r>
              <a:rPr lang="en-US" sz="2000" smtClean="0">
                <a:solidFill>
                  <a:srgbClr val="00B050"/>
                </a:solidFill>
              </a:rPr>
              <a:t>0706.0360.</a:t>
            </a:r>
          </a:p>
          <a:p>
            <a:endParaRPr lang="en-US" sz="2400">
              <a:solidFill>
                <a:srgbClr val="00B050"/>
              </a:solidFill>
            </a:endParaRPr>
          </a:p>
          <a:p>
            <a:r>
              <a:rPr lang="en-US" sz="2400" smtClean="0">
                <a:solidFill>
                  <a:srgbClr val="00B050"/>
                </a:solidFill>
              </a:rPr>
              <a:t>    </a:t>
            </a:r>
            <a:r>
              <a:rPr lang="en-US" smtClean="0">
                <a:solidFill>
                  <a:schemeClr val="tx1"/>
                </a:solidFill>
              </a:rPr>
              <a:t>See also:</a:t>
            </a:r>
          </a:p>
          <a:p>
            <a:endParaRPr lang="en-US" sz="2400" smtClean="0">
              <a:solidFill>
                <a:schemeClr val="tx1"/>
              </a:solidFill>
            </a:endParaRPr>
          </a:p>
          <a:p>
            <a:r>
              <a:rPr lang="en-US" sz="2000" smtClean="0">
                <a:solidFill>
                  <a:srgbClr val="0033CC"/>
                </a:solidFill>
              </a:rPr>
              <a:t>C. Burgess, J. Cline, K. Dasgupta, &amp; H. Firouzjahi, </a:t>
            </a:r>
            <a:r>
              <a:rPr lang="en-US" sz="2000" smtClean="0">
                <a:solidFill>
                  <a:srgbClr val="00B050"/>
                </a:solidFill>
              </a:rPr>
              <a:t>hep-th/0610320.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O. DeWolfe, L.M., G.Shiu, &amp; B. Underwood, </a:t>
            </a:r>
            <a:r>
              <a:rPr lang="en-US" sz="2000" smtClean="0">
                <a:solidFill>
                  <a:srgbClr val="00B050"/>
                </a:solidFill>
              </a:rPr>
              <a:t>hep-th/0703088.</a:t>
            </a:r>
            <a:endParaRPr lang="en-US" sz="2000">
              <a:solidFill>
                <a:srgbClr val="00B050"/>
              </a:solidFill>
            </a:endParaRPr>
          </a:p>
          <a:p>
            <a:pPr marL="457200" indent="-457200"/>
            <a:r>
              <a:rPr lang="en-US" sz="2000" smtClean="0">
                <a:solidFill>
                  <a:srgbClr val="0033CC"/>
                </a:solidFill>
              </a:rPr>
              <a:t>A. Krause &amp; E. Pajer, </a:t>
            </a:r>
            <a:r>
              <a:rPr lang="en-US" sz="2000" smtClean="0">
                <a:solidFill>
                  <a:srgbClr val="00B050"/>
                </a:solidFill>
              </a:rPr>
              <a:t>0705.4682.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S. Panda, M. Sami, S. Tsujikawa, </a:t>
            </a:r>
            <a:r>
              <a:rPr lang="en-US" sz="2000" smtClean="0">
                <a:solidFill>
                  <a:srgbClr val="00B050"/>
                </a:solidFill>
              </a:rPr>
              <a:t>0707.2848.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A. Ali, R. Chingangbam, S. Panda, M. Sami</a:t>
            </a:r>
            <a:r>
              <a:rPr lang="en-US" sz="2000" smtClean="0">
                <a:solidFill>
                  <a:srgbClr val="00B050"/>
                </a:solidFill>
              </a:rPr>
              <a:t>, 0809.4941.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smtClean="0">
                <a:solidFill>
                  <a:srgbClr val="0033CC"/>
                </a:solidFill>
              </a:rPr>
              <a:t>D. Baumann,  A. Dymarsky, S. Kachru, I. Klebanov, &amp; L.M.,</a:t>
            </a:r>
            <a:r>
              <a:rPr lang="en-US" sz="2000" smtClean="0">
                <a:solidFill>
                  <a:srgbClr val="00CC66"/>
                </a:solidFill>
              </a:rPr>
              <a:t>  </a:t>
            </a:r>
            <a:r>
              <a:rPr lang="en-US" sz="2000" smtClean="0">
                <a:solidFill>
                  <a:srgbClr val="00B050"/>
                </a:solidFill>
              </a:rPr>
              <a:t>0808.2811.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20113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chemeClr val="tx1"/>
                </a:solidFill>
              </a:rPr>
              <a:t>Based on: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eta problem </a:t>
            </a:r>
          </a:p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from an F-term potential</a:t>
            </a:r>
          </a:p>
        </p:txBody>
      </p:sp>
      <p:graphicFrame>
        <p:nvGraphicFramePr>
          <p:cNvPr id="582663" name="Object 3"/>
          <p:cNvGraphicFramePr>
            <a:graphicFrameLocks noChangeAspect="1"/>
          </p:cNvGraphicFramePr>
          <p:nvPr/>
        </p:nvGraphicFramePr>
        <p:xfrm>
          <a:off x="7543800" y="0"/>
          <a:ext cx="1600200" cy="915988"/>
        </p:xfrm>
        <a:graphic>
          <a:graphicData uri="http://schemas.openxmlformats.org/presentationml/2006/ole">
            <p:oleObj spid="_x0000_s1394690" name="Equation" r:id="rId4" imgW="799920" imgH="457200" progId="Equation.DSMT4">
              <p:embed/>
            </p:oleObj>
          </a:graphicData>
        </a:graphic>
      </p:graphicFrame>
      <p:pic>
        <p:nvPicPr>
          <p:cNvPr id="13946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371600"/>
            <a:ext cx="5638800" cy="11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46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667000"/>
            <a:ext cx="3857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The eta problem </a:t>
            </a:r>
          </a:p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from an F-term potential</a:t>
            </a:r>
          </a:p>
        </p:txBody>
      </p:sp>
      <p:graphicFrame>
        <p:nvGraphicFramePr>
          <p:cNvPr id="582663" name="Object 3"/>
          <p:cNvGraphicFramePr>
            <a:graphicFrameLocks noChangeAspect="1"/>
          </p:cNvGraphicFramePr>
          <p:nvPr/>
        </p:nvGraphicFramePr>
        <p:xfrm>
          <a:off x="7543800" y="0"/>
          <a:ext cx="1600200" cy="915988"/>
        </p:xfrm>
        <a:graphic>
          <a:graphicData uri="http://schemas.openxmlformats.org/presentationml/2006/ole">
            <p:oleObj spid="_x0000_s1395714" name="Equation" r:id="rId4" imgW="799920" imgH="457200" progId="Equation.DSMT4">
              <p:embed/>
            </p:oleObj>
          </a:graphicData>
        </a:graphic>
      </p:graphicFrame>
      <p:pic>
        <p:nvPicPr>
          <p:cNvPr id="13946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371600"/>
            <a:ext cx="5638800" cy="11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46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667000"/>
            <a:ext cx="3857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46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257800"/>
            <a:ext cx="865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46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352800"/>
            <a:ext cx="2305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4699" name="Picture 11"/>
          <p:cNvPicPr>
            <a:picLocks noChangeAspect="1" noChangeArrowheads="1"/>
          </p:cNvPicPr>
          <p:nvPr/>
        </p:nvPicPr>
        <p:blipFill>
          <a:blip r:embed="rId9"/>
          <a:srcRect l="847"/>
          <a:stretch>
            <a:fillRect/>
          </a:stretch>
        </p:blipFill>
        <p:spPr bwMode="auto">
          <a:xfrm>
            <a:off x="228600" y="3962400"/>
            <a:ext cx="891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571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5943600"/>
            <a:ext cx="3381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3163"/>
          </a:xfrm>
        </p:spPr>
        <p:txBody>
          <a:bodyPr/>
          <a:lstStyle/>
          <a:p>
            <a:r>
              <a:rPr lang="en-US" sz="2000" smtClean="0"/>
              <a:t>Inflation requires controlling Planck-suppressed contributions to the inflaton potential </a:t>
            </a:r>
            <a:r>
              <a:rPr lang="en-US" sz="2000" smtClean="0">
                <a:solidFill>
                  <a:srgbClr val="0033CC"/>
                </a:solidFill>
              </a:rPr>
              <a:t>up to dimension 6.</a:t>
            </a:r>
          </a:p>
          <a:p>
            <a:endParaRPr lang="en-US" sz="2000" smtClean="0"/>
          </a:p>
          <a:p>
            <a:r>
              <a:rPr lang="en-US" sz="2000" smtClean="0"/>
              <a:t>Moduli stabilization almost always introduces such terms.  </a:t>
            </a:r>
          </a:p>
          <a:p>
            <a:r>
              <a:rPr lang="en-US" sz="2000" smtClean="0">
                <a:sym typeface="Symbol" pitchFamily="18" charset="2"/>
              </a:rPr>
              <a:t>Knowing (and controlling) the inflaton potential therefore requires </a:t>
            </a:r>
            <a:r>
              <a:rPr lang="en-US" sz="2000" smtClean="0">
                <a:solidFill>
                  <a:srgbClr val="0033CC"/>
                </a:solidFill>
              </a:rPr>
              <a:t>detailed information about moduli stabilization</a:t>
            </a:r>
            <a:r>
              <a:rPr lang="en-US" sz="2000" smtClean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Moduli stabilization and the eta problem</a:t>
            </a:r>
            <a:endParaRPr lang="en-US" sz="3600" kern="0">
              <a:solidFill>
                <a:srgbClr val="1533C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543800" y="1981200"/>
          <a:ext cx="1371600" cy="785133"/>
        </p:xfrm>
        <a:graphic>
          <a:graphicData uri="http://schemas.openxmlformats.org/presentationml/2006/ole">
            <p:oleObj spid="_x0000_s740354" name="Equation" r:id="rId4" imgW="799920" imgH="457200" progId="Equation.DSMT4">
              <p:embed/>
            </p:oleObj>
          </a:graphicData>
        </a:graphic>
      </p:graphicFrame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3163"/>
          </a:xfrm>
        </p:spPr>
        <p:txBody>
          <a:bodyPr/>
          <a:lstStyle/>
          <a:p>
            <a:r>
              <a:rPr lang="en-US" sz="2000" smtClean="0"/>
              <a:t>Inflation requires controlling Planck-suppressed contributions to the inflaton potential </a:t>
            </a:r>
            <a:r>
              <a:rPr lang="en-US" sz="2000" smtClean="0">
                <a:solidFill>
                  <a:srgbClr val="0033CC"/>
                </a:solidFill>
              </a:rPr>
              <a:t>up to dimension 6.</a:t>
            </a:r>
          </a:p>
          <a:p>
            <a:endParaRPr lang="en-US" sz="2000" smtClean="0"/>
          </a:p>
          <a:p>
            <a:r>
              <a:rPr lang="en-US" sz="2000" smtClean="0"/>
              <a:t>Moduli stabilization almost always introduces such terms.  </a:t>
            </a:r>
          </a:p>
          <a:p>
            <a:r>
              <a:rPr lang="en-US" sz="2000" smtClean="0">
                <a:sym typeface="Symbol" pitchFamily="18" charset="2"/>
              </a:rPr>
              <a:t>Knowing (and controlling) the inflaton potential therefore requires </a:t>
            </a:r>
            <a:r>
              <a:rPr lang="en-US" sz="2000" smtClean="0">
                <a:solidFill>
                  <a:srgbClr val="0033CC"/>
                </a:solidFill>
              </a:rPr>
              <a:t>detailed information about moduli stabilization</a:t>
            </a:r>
            <a:r>
              <a:rPr lang="en-US" sz="2000" smtClean="0"/>
              <a:t>.</a:t>
            </a:r>
          </a:p>
          <a:p>
            <a:r>
              <a:rPr lang="en-US" sz="2000" smtClean="0">
                <a:sym typeface="Symbol" pitchFamily="18" charset="2"/>
              </a:rPr>
              <a:t>‘Detailed’ means one usually needs to know </a:t>
            </a:r>
            <a:r>
              <a:rPr lang="en-US" sz="2000" smtClean="0"/>
              <a:t>string + </a:t>
            </a:r>
            <a:r>
              <a:rPr lang="en-US" sz="2000" smtClean="0">
                <a:latin typeface="Symbol" pitchFamily="18" charset="2"/>
              </a:rPr>
              <a:t>a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 </a:t>
            </a:r>
            <a:r>
              <a:rPr lang="en-US" sz="2000" smtClean="0">
                <a:sym typeface="Symbol" pitchFamily="18" charset="2"/>
              </a:rPr>
              <a:t>corrections, backreaction effects, etc.</a:t>
            </a:r>
          </a:p>
          <a:p>
            <a:r>
              <a:rPr lang="en-US" sz="2000" smtClean="0"/>
              <a:t>Common approximations (classical, noncompact/large-volume, probe...)  are often insufficient.</a:t>
            </a:r>
          </a:p>
          <a:p>
            <a:r>
              <a:rPr lang="en-US" sz="2000" smtClean="0"/>
              <a:t>String incarnation of (misnamed) supergravity eta problem </a:t>
            </a:r>
            <a:r>
              <a:rPr lang="en-US" sz="1800" smtClean="0">
                <a:solidFill>
                  <a:srgbClr val="008000"/>
                </a:solidFill>
              </a:rPr>
              <a:t>(Copeland, Liddle, Lyth, Stewart, &amp; Wands astro-ph/9401011</a:t>
            </a:r>
            <a:r>
              <a:rPr lang="en-US" sz="2000" smtClean="0">
                <a:solidFill>
                  <a:srgbClr val="008000"/>
                </a:solidFill>
              </a:rPr>
              <a:t>).</a:t>
            </a:r>
          </a:p>
          <a:p>
            <a:endParaRPr lang="en-US" sz="2000" smtClean="0">
              <a:solidFill>
                <a:srgbClr val="008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Moduli stabilization and the eta problem</a:t>
            </a:r>
            <a:endParaRPr lang="en-US" sz="3600" kern="0">
              <a:solidFill>
                <a:srgbClr val="1533C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543800" y="1981200"/>
          <a:ext cx="1371600" cy="785133"/>
        </p:xfrm>
        <a:graphic>
          <a:graphicData uri="http://schemas.openxmlformats.org/presentationml/2006/ole">
            <p:oleObj spid="_x0000_s1156098" name="Equation" r:id="rId4" imgW="799920" imgH="457200" progId="Equation.DSMT4">
              <p:embed/>
            </p:oleObj>
          </a:graphicData>
        </a:graphic>
      </p:graphicFrame>
    </p:spTree>
  </p:cSld>
  <p:clrMapOvr>
    <a:masterClrMapping/>
  </p:clrMapOvr>
  <p:transition advTm="6839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Today’s talk 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2400" smtClean="0"/>
              <a:t>Focus on a specific, concrete model: warped D-brane inflation.  </a:t>
            </a:r>
          </a:p>
          <a:p>
            <a:r>
              <a:rPr lang="en-US" sz="2400" smtClean="0"/>
              <a:t>Determine form of inflaton potential, incorporating</a:t>
            </a:r>
            <a:r>
              <a:rPr lang="en-US" sz="2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relevant contributions.</a:t>
            </a:r>
            <a:endParaRPr lang="en-US" sz="2400" smtClean="0"/>
          </a:p>
          <a:p>
            <a:pPr lvl="1"/>
            <a:r>
              <a:rPr lang="en-US" sz="2000" smtClean="0"/>
              <a:t>approached directly, this is highly nontrivial.  </a:t>
            </a:r>
          </a:p>
          <a:p>
            <a:pPr lvl="1"/>
            <a:r>
              <a:rPr lang="en-US" sz="2000" smtClean="0"/>
              <a:t>We have explicitly computed a wide class of contributions.</a:t>
            </a:r>
          </a:p>
          <a:p>
            <a:pPr lvl="1"/>
            <a:r>
              <a:rPr lang="en-US" sz="2000" smtClean="0"/>
              <a:t>to finish the job, we will take a different tack, inspired by AdS/CFT, that gives the complete answer and reduces to our earlier result in the appropriate limit.</a:t>
            </a:r>
          </a:p>
          <a:p>
            <a:r>
              <a:rPr lang="en-US" sz="2400" smtClean="0"/>
              <a:t>This gives very substantial progress towards an existence proof.</a:t>
            </a:r>
          </a:p>
          <a:p>
            <a:r>
              <a:rPr lang="en-US" sz="2400" smtClean="0"/>
              <a:t>It also provides a truly general characterization of possible phenomenological models in this scenario.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 II.</a:t>
            </a:r>
            <a:r>
              <a:rPr lang="en-US" sz="4800" smtClean="0">
                <a:solidFill>
                  <a:schemeClr val="tx1"/>
                </a:solidFill>
              </a:rPr>
              <a:t/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/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D-brane Inflation</a:t>
            </a:r>
            <a:br>
              <a:rPr lang="en-US" sz="4800" smtClean="0">
                <a:solidFill>
                  <a:srgbClr val="1533C9"/>
                </a:solidFill>
              </a:rPr>
            </a:br>
            <a:endParaRPr lang="en-US" sz="4800" smtClean="0">
              <a:solidFill>
                <a:srgbClr val="1533C9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434340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initiated in: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Dvali&amp;Tye</a:t>
            </a:r>
            <a:r>
              <a:rPr kumimoji="0" lang="en-US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1998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Dvali,Shafi,Solganik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2001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Burgess,Majumdar,Nolte,Quevedo,Rajesh,Zhang</a:t>
            </a:r>
            <a:r>
              <a:rPr kumimoji="0" lang="en-US" sz="2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2001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6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Warped D-brane inflation</a:t>
            </a:r>
            <a:endParaRPr lang="en-US" kern="1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5410200" y="3048000"/>
            <a:ext cx="3505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</a:t>
            </a:r>
            <a:r>
              <a:rPr lang="en-US" sz="2000"/>
              <a:t>CY orientifold, with fluxes and nonperturbative W</a:t>
            </a:r>
          </a:p>
          <a:p>
            <a:r>
              <a:rPr lang="en-US" sz="2000"/>
              <a:t>(GKP 2001, KKLT 2003)</a:t>
            </a:r>
            <a:endParaRPr lang="en-US"/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152400" y="1676400"/>
            <a:ext cx="308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warped throat</a:t>
            </a:r>
          </a:p>
          <a:p>
            <a:r>
              <a:rPr lang="en-US" sz="2000"/>
              <a:t> (e.g. Klebanov-Strassler)</a:t>
            </a:r>
          </a:p>
        </p:txBody>
      </p:sp>
      <p:sp>
        <p:nvSpPr>
          <p:cNvPr id="16390" name="AutoShape 14"/>
          <p:cNvSpPr>
            <a:spLocks noChangeArrowheads="1"/>
          </p:cNvSpPr>
          <p:nvPr/>
        </p:nvSpPr>
        <p:spPr bwMode="auto">
          <a:xfrm>
            <a:off x="152400" y="4876800"/>
            <a:ext cx="3733800" cy="622300"/>
          </a:xfrm>
          <a:prstGeom prst="parallelogram">
            <a:avLst>
              <a:gd name="adj" fmla="val 150000"/>
            </a:avLst>
          </a:prstGeom>
          <a:solidFill>
            <a:srgbClr val="00CC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99"/>
              </a:solidFill>
            </a:endParaRPr>
          </a:p>
        </p:txBody>
      </p:sp>
      <p:sp>
        <p:nvSpPr>
          <p:cNvPr id="16391" name="AutoShape 14"/>
          <p:cNvSpPr>
            <a:spLocks noChangeArrowheads="1"/>
          </p:cNvSpPr>
          <p:nvPr/>
        </p:nvSpPr>
        <p:spPr bwMode="auto">
          <a:xfrm>
            <a:off x="152400" y="4800600"/>
            <a:ext cx="3733800" cy="622300"/>
          </a:xfrm>
          <a:prstGeom prst="parallelogram">
            <a:avLst>
              <a:gd name="adj" fmla="val 1500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Box 16"/>
          <p:cNvSpPr txBox="1">
            <a:spLocks noChangeArrowheads="1"/>
          </p:cNvSpPr>
          <p:nvPr/>
        </p:nvSpPr>
        <p:spPr bwMode="auto">
          <a:xfrm>
            <a:off x="838200" y="5486400"/>
            <a:ext cx="238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anti-D3-brane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19200" y="1905000"/>
            <a:ext cx="3300413" cy="1752600"/>
            <a:chOff x="1722062" y="2375358"/>
            <a:chExt cx="3300413" cy="1752600"/>
          </a:xfrm>
        </p:grpSpPr>
        <p:sp>
          <p:nvSpPr>
            <p:cNvPr id="9227" name="Freeform 6"/>
            <p:cNvSpPr>
              <a:spLocks/>
            </p:cNvSpPr>
            <p:nvPr/>
          </p:nvSpPr>
          <p:spPr bwMode="auto">
            <a:xfrm rot="189006">
              <a:off x="1722062" y="2375358"/>
              <a:ext cx="3300413" cy="1752600"/>
            </a:xfrm>
            <a:custGeom>
              <a:avLst/>
              <a:gdLst>
                <a:gd name="T0" fmla="*/ 2995760 w 1560"/>
                <a:gd name="T1" fmla="*/ 0 h 560"/>
                <a:gd name="T2" fmla="*/ 50776 w 1560"/>
                <a:gd name="T3" fmla="*/ 1502228 h 560"/>
                <a:gd name="T4" fmla="*/ 3300413 w 1560"/>
                <a:gd name="T5" fmla="*/ 1502228 h 560"/>
                <a:gd name="T6" fmla="*/ 0 60000 65536"/>
                <a:gd name="T7" fmla="*/ 0 60000 65536"/>
                <a:gd name="T8" fmla="*/ 0 60000 65536"/>
                <a:gd name="T9" fmla="*/ 0 w 1560"/>
                <a:gd name="T10" fmla="*/ 0 h 560"/>
                <a:gd name="T11" fmla="*/ 1560 w 1560"/>
                <a:gd name="T12" fmla="*/ 560 h 5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0" h="560">
                  <a:moveTo>
                    <a:pt x="1416" y="0"/>
                  </a:moveTo>
                  <a:cubicBezTo>
                    <a:pt x="708" y="200"/>
                    <a:pt x="0" y="400"/>
                    <a:pt x="24" y="480"/>
                  </a:cubicBezTo>
                  <a:cubicBezTo>
                    <a:pt x="48" y="560"/>
                    <a:pt x="804" y="520"/>
                    <a:pt x="1560" y="480"/>
                  </a:cubicBezTo>
                </a:path>
              </a:pathLst>
            </a:custGeom>
            <a:gradFill flip="none" rotWithShape="1">
              <a:gsLst>
                <a:gs pos="50000">
                  <a:srgbClr val="CC0099">
                    <a:alpha val="46667"/>
                  </a:srgbClr>
                </a:gs>
                <a:gs pos="100000">
                  <a:schemeClr val="accent1">
                    <a:shade val="1000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  <a:alpha val="62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591753" y="3429000"/>
              <a:ext cx="761047" cy="207799"/>
              <a:chOff x="2591753" y="3429000"/>
              <a:chExt cx="761047" cy="207799"/>
            </a:xfrm>
          </p:grpSpPr>
          <p:sp>
            <p:nvSpPr>
              <p:cNvPr id="16404" name="Oval 15"/>
              <p:cNvSpPr>
                <a:spLocks noChangeArrowheads="1"/>
              </p:cNvSpPr>
              <p:nvPr/>
            </p:nvSpPr>
            <p:spPr bwMode="auto">
              <a:xfrm flipH="1" flipV="1">
                <a:off x="3276600" y="3429000"/>
                <a:ext cx="76200" cy="76200"/>
              </a:xfrm>
              <a:prstGeom prst="ellipse">
                <a:avLst/>
              </a:prstGeom>
              <a:solidFill>
                <a:srgbClr val="0033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D60093"/>
                  </a:solidFill>
                </a:endParaRPr>
              </a:p>
            </p:txBody>
          </p:sp>
          <p:sp>
            <p:nvSpPr>
              <p:cNvPr id="29" name="AutoShape 13"/>
              <p:cNvSpPr>
                <a:spLocks noChangeArrowheads="1"/>
              </p:cNvSpPr>
              <p:nvPr/>
            </p:nvSpPr>
            <p:spPr bwMode="auto">
              <a:xfrm rot="9955099">
                <a:off x="2592012" y="3526296"/>
                <a:ext cx="534988" cy="111125"/>
              </a:xfrm>
              <a:custGeom>
                <a:avLst/>
                <a:gdLst>
                  <a:gd name="T0" fmla="*/ 9937922 w 21600"/>
                  <a:gd name="T1" fmla="*/ 0 h 21600"/>
                  <a:gd name="T2" fmla="*/ 0 w 21600"/>
                  <a:gd name="T3" fmla="*/ 868292 h 21600"/>
                  <a:gd name="T4" fmla="*/ 9937922 w 21600"/>
                  <a:gd name="T5" fmla="*/ 1736574 h 21600"/>
                  <a:gd name="T6" fmla="*/ 13250564 w 21600"/>
                  <a:gd name="T7" fmla="*/ 868292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49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6403" name="Oval 15"/>
            <p:cNvSpPr>
              <a:spLocks noChangeArrowheads="1"/>
            </p:cNvSpPr>
            <p:nvPr/>
          </p:nvSpPr>
          <p:spPr bwMode="auto">
            <a:xfrm flipH="1" flipV="1">
              <a:off x="1828800" y="3733800"/>
              <a:ext cx="76200" cy="76200"/>
            </a:xfrm>
            <a:prstGeom prst="ellipse">
              <a:avLst/>
            </a:prstGeom>
            <a:solidFill>
              <a:srgbClr val="00CC66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D60093"/>
                </a:solidFill>
              </a:endParaRPr>
            </a:p>
          </p:txBody>
        </p:sp>
      </p:grpSp>
      <p:sp>
        <p:nvSpPr>
          <p:cNvPr id="16394" name="TextBox 23"/>
          <p:cNvSpPr txBox="1">
            <a:spLocks noChangeArrowheads="1"/>
          </p:cNvSpPr>
          <p:nvPr/>
        </p:nvSpPr>
        <p:spPr bwMode="auto">
          <a:xfrm>
            <a:off x="3352800" y="5029200"/>
            <a:ext cx="1236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(3+1)d</a:t>
            </a:r>
          </a:p>
        </p:txBody>
      </p:sp>
      <p:pic>
        <p:nvPicPr>
          <p:cNvPr id="16395" name="Picture 13" descr="calabi-y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3437">
            <a:off x="3533775" y="1289050"/>
            <a:ext cx="2543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ctangle 22"/>
          <p:cNvSpPr>
            <a:spLocks noChangeArrowheads="1"/>
          </p:cNvSpPr>
          <p:nvPr/>
        </p:nvSpPr>
        <p:spPr bwMode="auto">
          <a:xfrm>
            <a:off x="2590800" y="62484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Kachru, Kallosh, Linde, Maldacena, L.M., Trivedi, 2003 </a:t>
            </a:r>
            <a:endParaRPr lang="en-US" sz="2000"/>
          </a:p>
        </p:txBody>
      </p:sp>
      <p:sp>
        <p:nvSpPr>
          <p:cNvPr id="16398" name="TextBox 24"/>
          <p:cNvSpPr txBox="1">
            <a:spLocks noChangeArrowheads="1"/>
          </p:cNvSpPr>
          <p:nvPr/>
        </p:nvSpPr>
        <p:spPr bwMode="auto">
          <a:xfrm>
            <a:off x="6324600" y="4343400"/>
            <a:ext cx="2573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warped throat gives</a:t>
            </a:r>
            <a:r>
              <a:rPr lang="en-US" sz="2000" smtClean="0"/>
              <a:t>:</a:t>
            </a:r>
            <a:endParaRPr lang="en-US" sz="1600">
              <a:solidFill>
                <a:srgbClr val="00B050"/>
              </a:solidFill>
            </a:endParaRPr>
          </a:p>
          <a:p>
            <a:r>
              <a:rPr lang="en-US" sz="1600">
                <a:solidFill>
                  <a:srgbClr val="00B050"/>
                </a:solidFill>
              </a:rPr>
              <a:t>   </a:t>
            </a:r>
            <a:r>
              <a:rPr lang="en-US" sz="1600" smtClean="0">
                <a:solidFill>
                  <a:srgbClr val="00B050"/>
                </a:solidFill>
              </a:rPr>
              <a:t>weak </a:t>
            </a:r>
            <a:r>
              <a:rPr lang="en-US" sz="1600">
                <a:solidFill>
                  <a:srgbClr val="00B050"/>
                </a:solidFill>
              </a:rPr>
              <a:t>Coulomb potential</a:t>
            </a:r>
          </a:p>
          <a:p>
            <a:r>
              <a:rPr lang="en-US" sz="1600">
                <a:solidFill>
                  <a:srgbClr val="00B050"/>
                </a:solidFill>
              </a:rPr>
              <a:t>   control of energy </a:t>
            </a:r>
            <a:r>
              <a:rPr lang="en-US" sz="1600" smtClean="0">
                <a:solidFill>
                  <a:srgbClr val="00B050"/>
                </a:solidFill>
              </a:rPr>
              <a:t>scales</a:t>
            </a:r>
          </a:p>
          <a:p>
            <a:r>
              <a:rPr lang="en-US" sz="1600" smtClean="0">
                <a:solidFill>
                  <a:srgbClr val="00B050"/>
                </a:solidFill>
              </a:rPr>
              <a:t>   </a:t>
            </a:r>
            <a:r>
              <a:rPr lang="en-US" sz="1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explicit local geometry</a:t>
            </a:r>
            <a:endParaRPr lang="en-US" sz="1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1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dual CFT</a:t>
            </a:r>
            <a:endParaRPr lang="en-US" sz="1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706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Throat Geometry</a:t>
            </a:r>
            <a:endParaRPr lang="en-US"/>
          </a:p>
        </p:txBody>
      </p:sp>
      <p:pic>
        <p:nvPicPr>
          <p:cNvPr id="81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7067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8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00400"/>
            <a:ext cx="5791200" cy="6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399" y="1066800"/>
            <a:ext cx="8991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Finite-length KS throat, which we approximate by </a:t>
            </a:r>
          </a:p>
          <a:p>
            <a:r>
              <a:rPr lang="en-US" smtClean="0"/>
              <a:t>the Klebanov-Tseytlin solution: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 Can ignore logs and approximate as AdS</a:t>
            </a:r>
            <a:r>
              <a:rPr lang="en-US" baseline="-25000" smtClean="0"/>
              <a:t>5</a:t>
            </a:r>
            <a:r>
              <a:rPr lang="en-US" smtClean="0"/>
              <a:t> x T</a:t>
            </a:r>
            <a:r>
              <a:rPr lang="en-US" baseline="30000" smtClean="0"/>
              <a:t>1,1</a:t>
            </a:r>
            <a:r>
              <a:rPr lang="en-US" smtClean="0"/>
              <a:t> :</a:t>
            </a:r>
          </a:p>
        </p:txBody>
      </p:sp>
      <p:pic>
        <p:nvPicPr>
          <p:cNvPr id="128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791200"/>
            <a:ext cx="5105400" cy="87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572000"/>
            <a:ext cx="5057775" cy="9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0" y="4800600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+ angles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Coulomb Potential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z="2400" smtClean="0"/>
              <a:t>Looks extremely flat, because interaction term is warped.</a:t>
            </a:r>
          </a:p>
          <a:p>
            <a:r>
              <a:rPr lang="en-US" sz="2400" smtClean="0"/>
              <a:t>If this were the whole story, the model would be perfect</a:t>
            </a:r>
          </a:p>
          <a:p>
            <a:pPr lvl="1"/>
            <a:r>
              <a:rPr lang="en-US" sz="2000" smtClean="0"/>
              <a:t>dimensional transmutation explains smallness of slow-roll parameters</a:t>
            </a:r>
          </a:p>
          <a:p>
            <a:pPr lvl="1"/>
            <a:r>
              <a:rPr lang="en-US" sz="2000" smtClean="0"/>
              <a:t>inflation has a natural end, with the possibility of interesting topological defects from tachyon condensation: cosmic superstrings.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>
              <a:buNone/>
            </a:pPr>
            <a:endParaRPr lang="en-US" sz="2400" smtClean="0"/>
          </a:p>
          <a:p>
            <a:pPr>
              <a:buNone/>
            </a:pPr>
            <a:endParaRPr lang="en-US"/>
          </a:p>
        </p:txBody>
      </p:sp>
      <p:pic>
        <p:nvPicPr>
          <p:cNvPr id="1187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066800"/>
            <a:ext cx="3338513" cy="10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enShellar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867400" cy="655638"/>
          </a:xfrm>
        </p:spPr>
        <p:txBody>
          <a:bodyPr/>
          <a:lstStyle/>
          <a:p>
            <a:r>
              <a:rPr lang="en-US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Cosmic</a:t>
            </a:r>
            <a:r>
              <a:rPr lang="en-US" sz="3600" smtClean="0">
                <a:solidFill>
                  <a:schemeClr val="bg1"/>
                </a:solidFill>
              </a:rPr>
              <a:t> </a:t>
            </a:r>
            <a:r>
              <a:rPr lang="en-US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superstrings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400800"/>
            <a:ext cx="2214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FF00"/>
                </a:solidFill>
              </a:rPr>
              <a:t>B. Allen and E.P. Shellard</a:t>
            </a:r>
            <a:endParaRPr lang="en-US" sz="14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800" smtClean="0"/>
              <a:t>Motivation and background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sz="2000" smtClean="0"/>
              <a:t>Inflation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sz="2000" smtClean="0"/>
              <a:t>Inflation in string theory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smtClean="0"/>
              <a:t>Case study: warped D-brane inflation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smtClean="0"/>
              <a:t>Direct approach: </a:t>
            </a:r>
            <a:r>
              <a:rPr lang="en-US" sz="2400" smtClean="0"/>
              <a:t>computation of nonperturbative superpotential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smtClean="0"/>
              <a:t>Systematic method: </a:t>
            </a:r>
            <a:r>
              <a:rPr lang="en-US" sz="2400" smtClean="0"/>
              <a:t>enumeration of contributing modes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smtClean="0"/>
              <a:t>Pre-Conclusions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smtClean="0"/>
              <a:t>Remarks on primordial tensor signature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Coulomb Potential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z="2400" smtClean="0"/>
              <a:t>Looks extremely flat, because interaction term is warped.</a:t>
            </a:r>
          </a:p>
          <a:p>
            <a:r>
              <a:rPr lang="en-US" sz="2400" smtClean="0"/>
              <a:t>If this were the whole story, the model would be perfect</a:t>
            </a:r>
          </a:p>
          <a:p>
            <a:pPr lvl="1"/>
            <a:r>
              <a:rPr lang="en-US" sz="2000" smtClean="0"/>
              <a:t>dimensional transmutation explains smallness of slow-roll parameters</a:t>
            </a:r>
          </a:p>
          <a:p>
            <a:pPr lvl="1"/>
            <a:r>
              <a:rPr lang="en-US" sz="2000" smtClean="0"/>
              <a:t>inflation has a natural end, with the possibility of interesting topological defects from tachyon condensation: cosmic superstrings.</a:t>
            </a:r>
          </a:p>
          <a:p>
            <a:r>
              <a:rPr lang="en-US" sz="2400" smtClean="0"/>
              <a:t>In reality, many </a:t>
            </a:r>
            <a:r>
              <a:rPr lang="en-US" sz="2400" smtClean="0">
                <a:solidFill>
                  <a:srgbClr val="0033CC"/>
                </a:solidFill>
              </a:rPr>
              <a:t>more important</a:t>
            </a:r>
            <a:r>
              <a:rPr lang="en-US" sz="2400" smtClean="0"/>
              <a:t> contributions to the potential! </a:t>
            </a:r>
          </a:p>
          <a:p>
            <a:r>
              <a:rPr lang="en-US" sz="2400" smtClean="0"/>
              <a:t>Origin: moduli stabilization and other `compactification effects’</a:t>
            </a:r>
          </a:p>
          <a:p>
            <a:r>
              <a:rPr lang="en-US" sz="2400" smtClean="0"/>
              <a:t>We need to understand and incorporate these effects.</a:t>
            </a:r>
          </a:p>
          <a:p>
            <a:pPr lvl="1">
              <a:buNone/>
            </a:pPr>
            <a:endParaRPr lang="en-US" sz="2000" smtClean="0"/>
          </a:p>
          <a:p>
            <a:pPr lvl="1">
              <a:buNone/>
            </a:pPr>
            <a:r>
              <a:rPr lang="en-US" sz="1600" smtClean="0"/>
              <a:t>	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>
              <a:buNone/>
            </a:pPr>
            <a:endParaRPr lang="en-US" sz="2400" smtClean="0"/>
          </a:p>
          <a:p>
            <a:pPr>
              <a:buNone/>
            </a:pPr>
            <a:endParaRPr lang="en-US"/>
          </a:p>
        </p:txBody>
      </p:sp>
      <p:pic>
        <p:nvPicPr>
          <p:cNvPr id="1187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066800"/>
            <a:ext cx="3338513" cy="10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 it work?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04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 bwMode="auto">
          <a:xfrm rot="16200000" flipH="1">
            <a:off x="3962400" y="609600"/>
            <a:ext cx="457200" cy="3657600"/>
          </a:xfrm>
          <a:prstGeom prst="rightBrace">
            <a:avLst/>
          </a:prstGeom>
          <a:noFill/>
          <a:ln w="158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6670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known in initial proposal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838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smtClean="0">
                <a:ln w="50800"/>
                <a:solidFill>
                  <a:srgbClr val="C00000"/>
                </a:solidFill>
              </a:rPr>
              <a:t>?</a:t>
            </a:r>
            <a:endParaRPr lang="en-US" sz="4800" b="1">
              <a:ln w="50800"/>
              <a:solidFill>
                <a:srgbClr val="C0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16200000" flipH="1">
            <a:off x="6324600" y="838200"/>
            <a:ext cx="457200" cy="3352800"/>
          </a:xfrm>
          <a:prstGeom prst="rightBrac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819400"/>
            <a:ext cx="3962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C3300"/>
                </a:solidFill>
              </a:rPr>
              <a:t>introduced by moduli stabilization</a:t>
            </a:r>
            <a:endParaRPr lang="en-US" sz="20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 it work?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04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 bwMode="auto">
          <a:xfrm rot="16200000" flipH="1">
            <a:off x="3962400" y="609600"/>
            <a:ext cx="457200" cy="3657600"/>
          </a:xfrm>
          <a:prstGeom prst="rightBrace">
            <a:avLst/>
          </a:prstGeom>
          <a:noFill/>
          <a:ln w="158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6670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known in initial proposal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One contribution to </a:t>
            </a:r>
            <a:r>
              <a:rPr lang="en-US" sz="2000" smtClean="0">
                <a:solidFill>
                  <a:srgbClr val="CC3300"/>
                </a:solidFill>
              </a:rPr>
              <a:t>∆V </a:t>
            </a:r>
            <a:r>
              <a:rPr lang="en-US" sz="2000" smtClean="0"/>
              <a:t>determined in 2006-2007:</a:t>
            </a:r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3352800" y="38100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smtClean="0">
                <a:solidFill>
                  <a:srgbClr val="0033CC"/>
                </a:solidFill>
              </a:rPr>
              <a:t>D. Baumann, A. Dymarsky, I. Klebanov, J. Maldacena, L.M., &amp; A. Murugan,   </a:t>
            </a:r>
          </a:p>
          <a:p>
            <a:pPr lvl="0"/>
            <a:r>
              <a:rPr lang="en-US" sz="1200" smtClean="0">
                <a:solidFill>
                  <a:srgbClr val="0033CC"/>
                </a:solidFill>
              </a:rPr>
              <a:t>   </a:t>
            </a:r>
            <a:r>
              <a:rPr lang="en-US" sz="1200" smtClean="0">
                <a:solidFill>
                  <a:srgbClr val="00B050"/>
                </a:solidFill>
              </a:rPr>
              <a:t>hep-th/0607050.</a:t>
            </a:r>
          </a:p>
          <a:p>
            <a:r>
              <a:rPr lang="en-US" sz="1200" smtClean="0">
                <a:solidFill>
                  <a:srgbClr val="0033CC"/>
                </a:solidFill>
              </a:rPr>
              <a:t>C. Burgess, J. Cline, K. Dasgupta, &amp; H. Firouzjahi, </a:t>
            </a:r>
            <a:r>
              <a:rPr lang="en-US" sz="1200" smtClean="0">
                <a:solidFill>
                  <a:srgbClr val="00B050"/>
                </a:solidFill>
              </a:rPr>
              <a:t>hep-th/0610320.</a:t>
            </a:r>
          </a:p>
          <a:p>
            <a:pPr lvl="0"/>
            <a:r>
              <a:rPr lang="en-US" sz="1200" smtClean="0">
                <a:solidFill>
                  <a:srgbClr val="0033CC"/>
                </a:solidFill>
              </a:rPr>
              <a:t>D. Baumann, A. Dymarsky, I. Klebanov,  L.M., &amp; P. Steinhardt,   </a:t>
            </a:r>
            <a:r>
              <a:rPr lang="en-US" sz="1200" smtClean="0">
                <a:solidFill>
                  <a:srgbClr val="00B050"/>
                </a:solidFill>
              </a:rPr>
              <a:t>0705.3837.</a:t>
            </a:r>
          </a:p>
          <a:p>
            <a:r>
              <a:rPr lang="en-US" sz="1200" smtClean="0">
                <a:solidFill>
                  <a:srgbClr val="0033CC"/>
                </a:solidFill>
              </a:rPr>
              <a:t>A. Krause &amp; E. Pajer, </a:t>
            </a:r>
            <a:r>
              <a:rPr lang="en-US" sz="1200" smtClean="0">
                <a:solidFill>
                  <a:srgbClr val="00B050"/>
                </a:solidFill>
              </a:rPr>
              <a:t>0705.4682.</a:t>
            </a:r>
          </a:p>
          <a:p>
            <a:pPr lvl="0"/>
            <a:r>
              <a:rPr lang="en-US" sz="1200" smtClean="0">
                <a:solidFill>
                  <a:srgbClr val="0033CC"/>
                </a:solidFill>
              </a:rPr>
              <a:t>D. Baumann, A. Dymarsky, I. Klebanov, &amp; L.M., </a:t>
            </a:r>
            <a:r>
              <a:rPr lang="en-US" sz="1200" smtClean="0">
                <a:solidFill>
                  <a:srgbClr val="00B050"/>
                </a:solidFill>
              </a:rPr>
              <a:t>0706.0360.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838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smtClean="0">
                <a:ln w="50800"/>
                <a:solidFill>
                  <a:srgbClr val="C00000"/>
                </a:solidFill>
              </a:rPr>
              <a:t>?</a:t>
            </a:r>
            <a:endParaRPr lang="en-US" sz="4800" b="1">
              <a:ln w="50800"/>
              <a:solidFill>
                <a:srgbClr val="C0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16200000" flipH="1">
            <a:off x="6324600" y="838200"/>
            <a:ext cx="457200" cy="3352800"/>
          </a:xfrm>
          <a:prstGeom prst="rightBrac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819400"/>
            <a:ext cx="3962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C3300"/>
                </a:solidFill>
              </a:rPr>
              <a:t>introduced by moduli stabilization</a:t>
            </a:r>
            <a:endParaRPr lang="en-US" sz="20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Does it work?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048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 bwMode="auto">
          <a:xfrm rot="16200000" flipH="1">
            <a:off x="3962400" y="609600"/>
            <a:ext cx="457200" cy="3657600"/>
          </a:xfrm>
          <a:prstGeom prst="rightBrace">
            <a:avLst/>
          </a:prstGeom>
          <a:noFill/>
          <a:ln w="158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6670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known in initial proposal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10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One contribution to </a:t>
            </a:r>
            <a:r>
              <a:rPr lang="en-US" sz="2000" smtClean="0">
                <a:solidFill>
                  <a:srgbClr val="CC3300"/>
                </a:solidFill>
              </a:rPr>
              <a:t>∆V </a:t>
            </a:r>
            <a:r>
              <a:rPr lang="en-US" sz="2000" smtClean="0"/>
              <a:t>determined in 2006-2007:</a:t>
            </a:r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3352800" y="38100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smtClean="0">
                <a:solidFill>
                  <a:srgbClr val="0033CC"/>
                </a:solidFill>
              </a:rPr>
              <a:t>D. Baumann, A. Dymarsky, I. Klebanov, J. Maldacena, L.M., &amp; A. Murugan,   </a:t>
            </a:r>
          </a:p>
          <a:p>
            <a:pPr lvl="0"/>
            <a:r>
              <a:rPr lang="en-US" sz="1200" smtClean="0">
                <a:solidFill>
                  <a:srgbClr val="0033CC"/>
                </a:solidFill>
              </a:rPr>
              <a:t>   </a:t>
            </a:r>
            <a:r>
              <a:rPr lang="en-US" sz="1200" smtClean="0">
                <a:solidFill>
                  <a:srgbClr val="00B050"/>
                </a:solidFill>
              </a:rPr>
              <a:t>hep-th/0607050.</a:t>
            </a:r>
          </a:p>
          <a:p>
            <a:r>
              <a:rPr lang="en-US" sz="1200" smtClean="0">
                <a:solidFill>
                  <a:srgbClr val="0033CC"/>
                </a:solidFill>
              </a:rPr>
              <a:t>C. Burgess, J. Cline, K. Dasgupta, &amp; H. Firouzjahi, </a:t>
            </a:r>
            <a:r>
              <a:rPr lang="en-US" sz="1200" smtClean="0">
                <a:solidFill>
                  <a:srgbClr val="00B050"/>
                </a:solidFill>
              </a:rPr>
              <a:t>hep-th/0610320.</a:t>
            </a:r>
          </a:p>
          <a:p>
            <a:pPr lvl="0"/>
            <a:r>
              <a:rPr lang="en-US" sz="1200" smtClean="0">
                <a:solidFill>
                  <a:srgbClr val="0033CC"/>
                </a:solidFill>
              </a:rPr>
              <a:t>D. Baumann, A. Dymarsky, I. Klebanov,  L.M., &amp; P. Steinhardt,   </a:t>
            </a:r>
            <a:r>
              <a:rPr lang="en-US" sz="1200" smtClean="0">
                <a:solidFill>
                  <a:srgbClr val="00B050"/>
                </a:solidFill>
              </a:rPr>
              <a:t>0705.3837.</a:t>
            </a:r>
          </a:p>
          <a:p>
            <a:r>
              <a:rPr lang="en-US" sz="1200" smtClean="0">
                <a:solidFill>
                  <a:srgbClr val="0033CC"/>
                </a:solidFill>
              </a:rPr>
              <a:t>A. Krause &amp; E. Pajer, </a:t>
            </a:r>
            <a:r>
              <a:rPr lang="en-US" sz="1200" smtClean="0">
                <a:solidFill>
                  <a:srgbClr val="00B050"/>
                </a:solidFill>
              </a:rPr>
              <a:t>0705.4682.</a:t>
            </a:r>
          </a:p>
          <a:p>
            <a:pPr lvl="0"/>
            <a:r>
              <a:rPr lang="en-US" sz="1200" smtClean="0">
                <a:solidFill>
                  <a:srgbClr val="0033CC"/>
                </a:solidFill>
              </a:rPr>
              <a:t>D. Baumann, A. Dymarsky, I. Klebanov, &amp; L.M., </a:t>
            </a:r>
            <a:r>
              <a:rPr lang="en-US" sz="1200" smtClean="0">
                <a:solidFill>
                  <a:srgbClr val="00B050"/>
                </a:solidFill>
              </a:rPr>
              <a:t>0706.0360.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52578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/>
              <a:t>Complete parameterization:</a:t>
            </a:r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429000" y="5334000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0033CC"/>
                </a:solidFill>
              </a:rPr>
              <a:t>D. Baumann, A. Dymarsky, S. Kachru, I. Klebanov, &amp; L.M., </a:t>
            </a:r>
            <a:r>
              <a:rPr lang="en-US" sz="1200" smtClean="0">
                <a:solidFill>
                  <a:srgbClr val="00B050"/>
                </a:solidFill>
              </a:rPr>
              <a:t>0808.2811.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838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smtClean="0">
                <a:ln w="50800"/>
                <a:solidFill>
                  <a:srgbClr val="C00000"/>
                </a:solidFill>
              </a:rPr>
              <a:t>?</a:t>
            </a:r>
            <a:endParaRPr lang="en-US" sz="4800" b="1">
              <a:ln w="50800"/>
              <a:solidFill>
                <a:srgbClr val="C00000"/>
              </a:solidFill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16200000" flipH="1">
            <a:off x="6324600" y="838200"/>
            <a:ext cx="457200" cy="3352800"/>
          </a:xfrm>
          <a:prstGeom prst="rightBrac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2819400"/>
            <a:ext cx="3962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C3300"/>
                </a:solidFill>
              </a:rPr>
              <a:t>introduced by moduli stabilization</a:t>
            </a:r>
            <a:endParaRPr lang="en-US" sz="20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 III.</a:t>
            </a:r>
            <a:b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533C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533C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800" smtClean="0">
                <a:solidFill>
                  <a:srgbClr val="1533C9"/>
                </a:solidFill>
              </a:rPr>
              <a:t>The D3-Brane Potential</a:t>
            </a:r>
            <a:br>
              <a:rPr lang="en-US" sz="4800" smtClean="0">
                <a:solidFill>
                  <a:srgbClr val="1533C9"/>
                </a:solidFill>
              </a:rPr>
            </a:br>
            <a:endParaRPr lang="en-US" sz="4800" smtClean="0">
              <a:solidFill>
                <a:srgbClr val="1533C9"/>
              </a:solidFill>
            </a:endParaRPr>
          </a:p>
        </p:txBody>
      </p:sp>
    </p:spTree>
  </p:cSld>
  <p:clrMapOvr>
    <a:masterClrMapping/>
  </p:clrMapOvr>
  <p:transition advTm="6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D3-branes in flux compactifications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9144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676400"/>
            <a:ext cx="7239000" cy="6227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438400"/>
            <a:ext cx="2867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00800" y="40386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2602360"/>
            <a:ext cx="20716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3505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GKP solutions:</a:t>
            </a:r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673794" name="Object 2"/>
          <p:cNvGraphicFramePr>
            <a:graphicFrameLocks noChangeAspect="1"/>
          </p:cNvGraphicFramePr>
          <p:nvPr/>
        </p:nvGraphicFramePr>
        <p:xfrm>
          <a:off x="3505200" y="4038600"/>
          <a:ext cx="2122487" cy="661988"/>
        </p:xfrm>
        <a:graphic>
          <a:graphicData uri="http://schemas.openxmlformats.org/presentationml/2006/ole">
            <p:oleObj spid="_x0000_s674818" name="Equation" r:id="rId9" imgW="7873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D3-branes in flux compactifications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9144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676400"/>
            <a:ext cx="7239000" cy="6227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438400"/>
            <a:ext cx="2867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00800" y="40386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2602360"/>
            <a:ext cx="20716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3505200"/>
            <a:ext cx="861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GKP solutions: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z="2400" smtClean="0"/>
              <a:t>D3-branes feel no potential in GKP solutions (‘no-scale’), </a:t>
            </a:r>
          </a:p>
          <a:p>
            <a:r>
              <a:rPr lang="en-US" sz="2400" smtClean="0"/>
              <a:t>but</a:t>
            </a:r>
          </a:p>
          <a:p>
            <a:r>
              <a:rPr lang="en-US" sz="2400" smtClean="0"/>
              <a:t>nonperturbative stabilization of Kahler moduli will spoil this.</a:t>
            </a:r>
          </a:p>
        </p:txBody>
      </p:sp>
      <p:graphicFrame>
        <p:nvGraphicFramePr>
          <p:cNvPr id="673794" name="Object 2"/>
          <p:cNvGraphicFramePr>
            <a:graphicFrameLocks noChangeAspect="1"/>
          </p:cNvGraphicFramePr>
          <p:nvPr/>
        </p:nvGraphicFramePr>
        <p:xfrm>
          <a:off x="3505200" y="4038600"/>
          <a:ext cx="2122487" cy="661988"/>
        </p:xfrm>
        <a:graphic>
          <a:graphicData uri="http://schemas.openxmlformats.org/presentationml/2006/ole">
            <p:oleObj spid="_x0000_s1392642" name="Equation" r:id="rId9" imgW="7873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79438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D3-brane vacua in KKLT compactifications</a:t>
            </a:r>
            <a:endParaRPr lang="en-US" sz="320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229600" cy="10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calabi-ya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179936">
            <a:off x="2681452" y="4382421"/>
            <a:ext cx="1609605" cy="1941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5"/>
          <p:cNvGrpSpPr/>
          <p:nvPr/>
        </p:nvGrpSpPr>
        <p:grpSpPr>
          <a:xfrm rot="1876499">
            <a:off x="1078440" y="4126744"/>
            <a:ext cx="2915970" cy="1893826"/>
            <a:chOff x="990600" y="1600200"/>
            <a:chExt cx="4607232" cy="2638792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990600" y="1905000"/>
              <a:ext cx="3300413" cy="1752600"/>
              <a:chOff x="1722062" y="2375358"/>
              <a:chExt cx="3300413" cy="175260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89006">
                <a:off x="1722062" y="2375358"/>
                <a:ext cx="3300413" cy="1752600"/>
              </a:xfrm>
              <a:custGeom>
                <a:avLst/>
                <a:gdLst>
                  <a:gd name="T0" fmla="*/ 2995760 w 1560"/>
                  <a:gd name="T1" fmla="*/ 0 h 560"/>
                  <a:gd name="T2" fmla="*/ 50776 w 1560"/>
                  <a:gd name="T3" fmla="*/ 1502228 h 560"/>
                  <a:gd name="T4" fmla="*/ 3300413 w 1560"/>
                  <a:gd name="T5" fmla="*/ 1502228 h 560"/>
                  <a:gd name="T6" fmla="*/ 0 60000 65536"/>
                  <a:gd name="T7" fmla="*/ 0 60000 65536"/>
                  <a:gd name="T8" fmla="*/ 0 60000 65536"/>
                  <a:gd name="T9" fmla="*/ 0 w 1560"/>
                  <a:gd name="T10" fmla="*/ 0 h 560"/>
                  <a:gd name="T11" fmla="*/ 1560 w 1560"/>
                  <a:gd name="T12" fmla="*/ 560 h 5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0" h="560">
                    <a:moveTo>
                      <a:pt x="1416" y="0"/>
                    </a:moveTo>
                    <a:cubicBezTo>
                      <a:pt x="708" y="200"/>
                      <a:pt x="0" y="400"/>
                      <a:pt x="24" y="480"/>
                    </a:cubicBezTo>
                    <a:cubicBezTo>
                      <a:pt x="48" y="560"/>
                      <a:pt x="804" y="520"/>
                      <a:pt x="1560" y="480"/>
                    </a:cubicBezTo>
                  </a:path>
                </a:pathLst>
              </a:custGeom>
              <a:gradFill flip="none" rotWithShape="1">
                <a:gsLst>
                  <a:gs pos="50000">
                    <a:srgbClr val="CC0099">
                      <a:alpha val="46667"/>
                    </a:srgb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  <a:alpha val="62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 flipH="1" flipV="1">
                <a:off x="3093662" y="3442158"/>
                <a:ext cx="76200" cy="76200"/>
              </a:xfrm>
              <a:prstGeom prst="ellipse">
                <a:avLst/>
              </a:prstGeom>
              <a:solidFill>
                <a:srgbClr val="0033C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D60093"/>
                  </a:solidFill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 bwMode="auto">
            <a:xfrm>
              <a:off x="4038600" y="1905000"/>
              <a:ext cx="838200" cy="1524000"/>
            </a:xfrm>
            <a:custGeom>
              <a:avLst/>
              <a:gdLst>
                <a:gd name="connsiteX0" fmla="*/ 65548 w 753806"/>
                <a:gd name="connsiteY0" fmla="*/ 0 h 1455174"/>
                <a:gd name="connsiteX1" fmla="*/ 114710 w 753806"/>
                <a:gd name="connsiteY1" fmla="*/ 924232 h 1455174"/>
                <a:gd name="connsiteX2" fmla="*/ 753806 w 753806"/>
                <a:gd name="connsiteY2" fmla="*/ 1455174 h 145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806" h="1455174">
                  <a:moveTo>
                    <a:pt x="65548" y="0"/>
                  </a:moveTo>
                  <a:cubicBezTo>
                    <a:pt x="32774" y="340851"/>
                    <a:pt x="0" y="681703"/>
                    <a:pt x="114710" y="924232"/>
                  </a:cubicBezTo>
                  <a:cubicBezTo>
                    <a:pt x="229420" y="1166761"/>
                    <a:pt x="491613" y="1310967"/>
                    <a:pt x="753806" y="1455174"/>
                  </a:cubicBezTo>
                </a:path>
              </a:pathLst>
            </a:custGeom>
            <a:noFill/>
            <a:ln w="635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724400" y="1600200"/>
              <a:ext cx="873432" cy="1074174"/>
            </a:xfrm>
            <a:custGeom>
              <a:avLst/>
              <a:gdLst>
                <a:gd name="connsiteX0" fmla="*/ 65548 w 753806"/>
                <a:gd name="connsiteY0" fmla="*/ 0 h 1455174"/>
                <a:gd name="connsiteX1" fmla="*/ 114710 w 753806"/>
                <a:gd name="connsiteY1" fmla="*/ 924232 h 1455174"/>
                <a:gd name="connsiteX2" fmla="*/ 753806 w 753806"/>
                <a:gd name="connsiteY2" fmla="*/ 1455174 h 1455174"/>
                <a:gd name="connsiteX0" fmla="*/ 32774 w 806246"/>
                <a:gd name="connsiteY0" fmla="*/ 0 h 1455174"/>
                <a:gd name="connsiteX1" fmla="*/ 691536 w 806246"/>
                <a:gd name="connsiteY1" fmla="*/ 619432 h 1455174"/>
                <a:gd name="connsiteX2" fmla="*/ 721032 w 806246"/>
                <a:gd name="connsiteY2" fmla="*/ 1455174 h 1455174"/>
                <a:gd name="connsiteX0" fmla="*/ 32774 w 873432"/>
                <a:gd name="connsiteY0" fmla="*/ 0 h 1074174"/>
                <a:gd name="connsiteX1" fmla="*/ 691536 w 873432"/>
                <a:gd name="connsiteY1" fmla="*/ 619432 h 1074174"/>
                <a:gd name="connsiteX2" fmla="*/ 873432 w 873432"/>
                <a:gd name="connsiteY2" fmla="*/ 1074174 h 107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3432" h="1074174">
                  <a:moveTo>
                    <a:pt x="32774" y="0"/>
                  </a:moveTo>
                  <a:cubicBezTo>
                    <a:pt x="0" y="340851"/>
                    <a:pt x="551426" y="440403"/>
                    <a:pt x="691536" y="619432"/>
                  </a:cubicBezTo>
                  <a:cubicBezTo>
                    <a:pt x="831646" y="798461"/>
                    <a:pt x="611239" y="929967"/>
                    <a:pt x="873432" y="1074174"/>
                  </a:cubicBezTo>
                </a:path>
              </a:pathLst>
            </a:custGeom>
            <a:noFill/>
            <a:ln w="635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19723501" flipV="1">
              <a:off x="2811186" y="3513810"/>
              <a:ext cx="1946639" cy="72518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Arc 19"/>
            <p:cNvSpPr/>
            <p:nvPr/>
          </p:nvSpPr>
          <p:spPr bwMode="auto">
            <a:xfrm rot="16021776">
              <a:off x="3520171" y="1965432"/>
              <a:ext cx="414410" cy="1364807"/>
            </a:xfrm>
            <a:prstGeom prst="arc">
              <a:avLst>
                <a:gd name="adj1" fmla="val 9218909"/>
                <a:gd name="adj2" fmla="val 5124668"/>
              </a:avLst>
            </a:prstGeom>
            <a:noFill/>
            <a:ln w="539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2400" y="51816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ED3/D7-branes responsible for Kahler moduli stabilization</a:t>
            </a:r>
            <a:endParaRPr lang="en-US" sz="2000"/>
          </a:p>
        </p:txBody>
      </p:sp>
      <p:sp>
        <p:nvSpPr>
          <p:cNvPr id="30" name="Rectangle 29"/>
          <p:cNvSpPr/>
          <p:nvPr/>
        </p:nvSpPr>
        <p:spPr>
          <a:xfrm>
            <a:off x="4419600" y="5715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/>
              <a:t>I will assume that </a:t>
            </a:r>
          </a:p>
          <a:p>
            <a:r>
              <a:rPr lang="en-US" sz="2000" smtClean="0"/>
              <a:t>  # fermion zero modes = 2.</a:t>
            </a:r>
          </a:p>
          <a:p>
            <a:r>
              <a:rPr lang="en-US" sz="2000" smtClean="0"/>
              <a:t>cf.  A. Uranga’s talk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79438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D3-brane vacua in KKLT compactifications</a:t>
            </a:r>
            <a:endParaRPr lang="en-US" sz="320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229600" cy="10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 rot="1876499">
            <a:off x="1127175" y="3952639"/>
            <a:ext cx="3219678" cy="2166583"/>
            <a:chOff x="990600" y="1212798"/>
            <a:chExt cx="5087091" cy="3026194"/>
          </a:xfrm>
        </p:grpSpPr>
        <p:pic>
          <p:nvPicPr>
            <p:cNvPr id="6" name="Picture 13" descr="calabi-yau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303437">
              <a:off x="3534516" y="1212798"/>
              <a:ext cx="2543175" cy="2705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25"/>
            <p:cNvGrpSpPr/>
            <p:nvPr/>
          </p:nvGrpSpPr>
          <p:grpSpPr>
            <a:xfrm>
              <a:off x="990600" y="1524000"/>
              <a:ext cx="4876800" cy="2714992"/>
              <a:chOff x="990600" y="1524000"/>
              <a:chExt cx="4876800" cy="2714992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990600" y="1905000"/>
                <a:ext cx="3300413" cy="1752600"/>
                <a:chOff x="1722062" y="2375358"/>
                <a:chExt cx="3300413" cy="1752600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89006">
                  <a:off x="1722062" y="2375358"/>
                  <a:ext cx="3300413" cy="1752600"/>
                </a:xfrm>
                <a:custGeom>
                  <a:avLst/>
                  <a:gdLst>
                    <a:gd name="T0" fmla="*/ 2995760 w 1560"/>
                    <a:gd name="T1" fmla="*/ 0 h 560"/>
                    <a:gd name="T2" fmla="*/ 50776 w 1560"/>
                    <a:gd name="T3" fmla="*/ 1502228 h 560"/>
                    <a:gd name="T4" fmla="*/ 3300413 w 1560"/>
                    <a:gd name="T5" fmla="*/ 1502228 h 560"/>
                    <a:gd name="T6" fmla="*/ 0 60000 65536"/>
                    <a:gd name="T7" fmla="*/ 0 60000 65536"/>
                    <a:gd name="T8" fmla="*/ 0 60000 65536"/>
                    <a:gd name="T9" fmla="*/ 0 w 1560"/>
                    <a:gd name="T10" fmla="*/ 0 h 560"/>
                    <a:gd name="T11" fmla="*/ 1560 w 1560"/>
                    <a:gd name="T12" fmla="*/ 560 h 5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0" h="560">
                      <a:moveTo>
                        <a:pt x="1416" y="0"/>
                      </a:moveTo>
                      <a:cubicBezTo>
                        <a:pt x="708" y="200"/>
                        <a:pt x="0" y="400"/>
                        <a:pt x="24" y="480"/>
                      </a:cubicBezTo>
                      <a:cubicBezTo>
                        <a:pt x="48" y="560"/>
                        <a:pt x="804" y="520"/>
                        <a:pt x="1560" y="480"/>
                      </a:cubicBezTo>
                    </a:path>
                  </a:pathLst>
                </a:custGeom>
                <a:gradFill flip="none" rotWithShape="1">
                  <a:gsLst>
                    <a:gs pos="50000">
                      <a:srgbClr val="CC0099">
                        <a:alpha val="46667"/>
                      </a:srgb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  <a:alpha val="62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 flipH="1" flipV="1">
                  <a:off x="3093662" y="3442158"/>
                  <a:ext cx="76200" cy="76200"/>
                </a:xfrm>
                <a:prstGeom prst="ellipse">
                  <a:avLst/>
                </a:prstGeom>
                <a:solidFill>
                  <a:srgbClr val="0033CC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D60093"/>
                    </a:solidFill>
                  </a:endParaRPr>
                </a:p>
              </p:txBody>
            </p:sp>
          </p:grpSp>
          <p:sp>
            <p:nvSpPr>
              <p:cNvPr id="11" name="4-Point Star 10"/>
              <p:cNvSpPr/>
              <p:nvPr/>
            </p:nvSpPr>
            <p:spPr bwMode="auto">
              <a:xfrm>
                <a:off x="1066800" y="31242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4-Point Star 11"/>
              <p:cNvSpPr/>
              <p:nvPr/>
            </p:nvSpPr>
            <p:spPr bwMode="auto">
              <a:xfrm>
                <a:off x="3810000" y="2133600"/>
                <a:ext cx="228600" cy="228600"/>
              </a:xfrm>
              <a:prstGeom prst="star4">
                <a:avLst>
                  <a:gd name="adj" fmla="val 10526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4-Point Star 12"/>
              <p:cNvSpPr/>
              <p:nvPr/>
            </p:nvSpPr>
            <p:spPr bwMode="auto">
              <a:xfrm>
                <a:off x="4495800" y="33528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4-Point Star 13"/>
              <p:cNvSpPr/>
              <p:nvPr/>
            </p:nvSpPr>
            <p:spPr bwMode="auto">
              <a:xfrm>
                <a:off x="4953000" y="16764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4-Point Star 14"/>
              <p:cNvSpPr/>
              <p:nvPr/>
            </p:nvSpPr>
            <p:spPr bwMode="auto">
              <a:xfrm>
                <a:off x="4343400" y="15240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4-Point Star 15"/>
              <p:cNvSpPr/>
              <p:nvPr/>
            </p:nvSpPr>
            <p:spPr bwMode="auto">
              <a:xfrm>
                <a:off x="5638800" y="28194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4038600" y="1905000"/>
                <a:ext cx="838200" cy="1524000"/>
              </a:xfrm>
              <a:custGeom>
                <a:avLst/>
                <a:gdLst>
                  <a:gd name="connsiteX0" fmla="*/ 65548 w 753806"/>
                  <a:gd name="connsiteY0" fmla="*/ 0 h 1455174"/>
                  <a:gd name="connsiteX1" fmla="*/ 114710 w 753806"/>
                  <a:gd name="connsiteY1" fmla="*/ 924232 h 1455174"/>
                  <a:gd name="connsiteX2" fmla="*/ 753806 w 753806"/>
                  <a:gd name="connsiteY2" fmla="*/ 1455174 h 145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806" h="1455174">
                    <a:moveTo>
                      <a:pt x="65548" y="0"/>
                    </a:moveTo>
                    <a:cubicBezTo>
                      <a:pt x="32774" y="340851"/>
                      <a:pt x="0" y="681703"/>
                      <a:pt x="114710" y="924232"/>
                    </a:cubicBezTo>
                    <a:cubicBezTo>
                      <a:pt x="229420" y="1166761"/>
                      <a:pt x="491613" y="1310967"/>
                      <a:pt x="753806" y="1455174"/>
                    </a:cubicBezTo>
                  </a:path>
                </a:pathLst>
              </a:custGeom>
              <a:noFill/>
              <a:ln w="635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724400" y="1600200"/>
                <a:ext cx="873432" cy="1074174"/>
              </a:xfrm>
              <a:custGeom>
                <a:avLst/>
                <a:gdLst>
                  <a:gd name="connsiteX0" fmla="*/ 65548 w 753806"/>
                  <a:gd name="connsiteY0" fmla="*/ 0 h 1455174"/>
                  <a:gd name="connsiteX1" fmla="*/ 114710 w 753806"/>
                  <a:gd name="connsiteY1" fmla="*/ 924232 h 1455174"/>
                  <a:gd name="connsiteX2" fmla="*/ 753806 w 753806"/>
                  <a:gd name="connsiteY2" fmla="*/ 1455174 h 1455174"/>
                  <a:gd name="connsiteX0" fmla="*/ 32774 w 806246"/>
                  <a:gd name="connsiteY0" fmla="*/ 0 h 1455174"/>
                  <a:gd name="connsiteX1" fmla="*/ 691536 w 806246"/>
                  <a:gd name="connsiteY1" fmla="*/ 619432 h 1455174"/>
                  <a:gd name="connsiteX2" fmla="*/ 721032 w 806246"/>
                  <a:gd name="connsiteY2" fmla="*/ 1455174 h 1455174"/>
                  <a:gd name="connsiteX0" fmla="*/ 32774 w 873432"/>
                  <a:gd name="connsiteY0" fmla="*/ 0 h 1074174"/>
                  <a:gd name="connsiteX1" fmla="*/ 691536 w 873432"/>
                  <a:gd name="connsiteY1" fmla="*/ 619432 h 1074174"/>
                  <a:gd name="connsiteX2" fmla="*/ 873432 w 873432"/>
                  <a:gd name="connsiteY2" fmla="*/ 1074174 h 107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3432" h="1074174">
                    <a:moveTo>
                      <a:pt x="32774" y="0"/>
                    </a:moveTo>
                    <a:cubicBezTo>
                      <a:pt x="0" y="340851"/>
                      <a:pt x="551426" y="440403"/>
                      <a:pt x="691536" y="619432"/>
                    </a:cubicBezTo>
                    <a:cubicBezTo>
                      <a:pt x="831646" y="798461"/>
                      <a:pt x="611239" y="929967"/>
                      <a:pt x="873432" y="1074174"/>
                    </a:cubicBezTo>
                  </a:path>
                </a:pathLst>
              </a:custGeom>
              <a:noFill/>
              <a:ln w="635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rot="19723501" flipV="1">
                <a:off x="2811186" y="3513810"/>
                <a:ext cx="1946639" cy="725182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Arc 19"/>
              <p:cNvSpPr/>
              <p:nvPr/>
            </p:nvSpPr>
            <p:spPr bwMode="auto">
              <a:xfrm rot="16021776">
                <a:off x="3520171" y="1965432"/>
                <a:ext cx="414410" cy="1364807"/>
              </a:xfrm>
              <a:prstGeom prst="arc">
                <a:avLst>
                  <a:gd name="adj1" fmla="val 9218909"/>
                  <a:gd name="adj2" fmla="val 5124668"/>
                </a:avLst>
              </a:prstGeom>
              <a:noFill/>
              <a:ln w="539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52400" y="51816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ED3/D7-branes responsible for Kahler moduli stabilization</a:t>
            </a:r>
            <a:endParaRPr lang="en-US" sz="200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590800" y="624840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DeWolfe, L.M., Shiu, &amp; Underwood, hep-th/0703088.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403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67000"/>
            <a:ext cx="2726736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52400" y="2819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For generic A(y), </a:t>
            </a:r>
            <a:r>
              <a:rPr lang="en-US" sz="2400" smtClean="0">
                <a:solidFill>
                  <a:srgbClr val="0033CC"/>
                </a:solidFill>
              </a:rPr>
              <a:t>solutions</a:t>
            </a:r>
            <a:r>
              <a:rPr lang="en-US" sz="2400" smtClean="0"/>
              <a:t> 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3581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i.e., </a:t>
            </a:r>
            <a:r>
              <a:rPr lang="en-US" sz="2400" smtClean="0">
                <a:solidFill>
                  <a:srgbClr val="0033CC"/>
                </a:solidFill>
              </a:rPr>
              <a:t>supersymmetric D3-brane vacua</a:t>
            </a:r>
            <a:r>
              <a:rPr lang="en-US" sz="2400" smtClean="0"/>
              <a:t>, are </a:t>
            </a: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isolated</a:t>
            </a:r>
            <a:r>
              <a:rPr lang="en-US" sz="2400" smtClean="0"/>
              <a:t>.  But where are they, and what is the potential in between?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79438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D3-brane vacua in KKLT compactifications</a:t>
            </a:r>
            <a:endParaRPr lang="en-US" sz="320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229600" cy="10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/>
          <p:nvPr/>
        </p:nvGrpSpPr>
        <p:grpSpPr>
          <a:xfrm rot="1876499">
            <a:off x="1127175" y="3952639"/>
            <a:ext cx="3219678" cy="2166583"/>
            <a:chOff x="990600" y="1212798"/>
            <a:chExt cx="5087091" cy="3026194"/>
          </a:xfrm>
        </p:grpSpPr>
        <p:pic>
          <p:nvPicPr>
            <p:cNvPr id="6" name="Picture 13" descr="calabi-yau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1303437">
              <a:off x="3534516" y="1212798"/>
              <a:ext cx="2543175" cy="2705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990600" y="1524000"/>
              <a:ext cx="4876800" cy="2714992"/>
              <a:chOff x="990600" y="1524000"/>
              <a:chExt cx="4876800" cy="2714992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990600" y="1905000"/>
                <a:ext cx="3300413" cy="1752600"/>
                <a:chOff x="1722062" y="2375358"/>
                <a:chExt cx="3300413" cy="1752600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89006">
                  <a:off x="1722062" y="2375358"/>
                  <a:ext cx="3300413" cy="1752600"/>
                </a:xfrm>
                <a:custGeom>
                  <a:avLst/>
                  <a:gdLst>
                    <a:gd name="T0" fmla="*/ 2995760 w 1560"/>
                    <a:gd name="T1" fmla="*/ 0 h 560"/>
                    <a:gd name="T2" fmla="*/ 50776 w 1560"/>
                    <a:gd name="T3" fmla="*/ 1502228 h 560"/>
                    <a:gd name="T4" fmla="*/ 3300413 w 1560"/>
                    <a:gd name="T5" fmla="*/ 1502228 h 560"/>
                    <a:gd name="T6" fmla="*/ 0 60000 65536"/>
                    <a:gd name="T7" fmla="*/ 0 60000 65536"/>
                    <a:gd name="T8" fmla="*/ 0 60000 65536"/>
                    <a:gd name="T9" fmla="*/ 0 w 1560"/>
                    <a:gd name="T10" fmla="*/ 0 h 560"/>
                    <a:gd name="T11" fmla="*/ 1560 w 1560"/>
                    <a:gd name="T12" fmla="*/ 560 h 5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0" h="560">
                      <a:moveTo>
                        <a:pt x="1416" y="0"/>
                      </a:moveTo>
                      <a:cubicBezTo>
                        <a:pt x="708" y="200"/>
                        <a:pt x="0" y="400"/>
                        <a:pt x="24" y="480"/>
                      </a:cubicBezTo>
                      <a:cubicBezTo>
                        <a:pt x="48" y="560"/>
                        <a:pt x="804" y="520"/>
                        <a:pt x="1560" y="480"/>
                      </a:cubicBezTo>
                    </a:path>
                  </a:pathLst>
                </a:custGeom>
                <a:gradFill flip="none" rotWithShape="1">
                  <a:gsLst>
                    <a:gs pos="50000">
                      <a:srgbClr val="CC0099">
                        <a:alpha val="46667"/>
                      </a:srgb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  <a:alpha val="62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 flipH="1" flipV="1">
                  <a:off x="3093662" y="3442158"/>
                  <a:ext cx="76200" cy="76200"/>
                </a:xfrm>
                <a:prstGeom prst="ellipse">
                  <a:avLst/>
                </a:prstGeom>
                <a:solidFill>
                  <a:srgbClr val="0033CC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D60093"/>
                    </a:solidFill>
                  </a:endParaRPr>
                </a:p>
              </p:txBody>
            </p:sp>
          </p:grpSp>
          <p:sp>
            <p:nvSpPr>
              <p:cNvPr id="11" name="4-Point Star 10"/>
              <p:cNvSpPr/>
              <p:nvPr/>
            </p:nvSpPr>
            <p:spPr bwMode="auto">
              <a:xfrm>
                <a:off x="1066800" y="31242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4-Point Star 11"/>
              <p:cNvSpPr/>
              <p:nvPr/>
            </p:nvSpPr>
            <p:spPr bwMode="auto">
              <a:xfrm>
                <a:off x="3810000" y="2133600"/>
                <a:ext cx="228600" cy="228600"/>
              </a:xfrm>
              <a:prstGeom prst="star4">
                <a:avLst>
                  <a:gd name="adj" fmla="val 10526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4-Point Star 12"/>
              <p:cNvSpPr/>
              <p:nvPr/>
            </p:nvSpPr>
            <p:spPr bwMode="auto">
              <a:xfrm>
                <a:off x="4495800" y="33528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4-Point Star 13"/>
              <p:cNvSpPr/>
              <p:nvPr/>
            </p:nvSpPr>
            <p:spPr bwMode="auto">
              <a:xfrm>
                <a:off x="4953000" y="16764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4-Point Star 14"/>
              <p:cNvSpPr/>
              <p:nvPr/>
            </p:nvSpPr>
            <p:spPr bwMode="auto">
              <a:xfrm>
                <a:off x="4343400" y="15240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4-Point Star 15"/>
              <p:cNvSpPr/>
              <p:nvPr/>
            </p:nvSpPr>
            <p:spPr bwMode="auto">
              <a:xfrm>
                <a:off x="5638800" y="2819400"/>
                <a:ext cx="228600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4038600" y="1905000"/>
                <a:ext cx="838200" cy="1524000"/>
              </a:xfrm>
              <a:custGeom>
                <a:avLst/>
                <a:gdLst>
                  <a:gd name="connsiteX0" fmla="*/ 65548 w 753806"/>
                  <a:gd name="connsiteY0" fmla="*/ 0 h 1455174"/>
                  <a:gd name="connsiteX1" fmla="*/ 114710 w 753806"/>
                  <a:gd name="connsiteY1" fmla="*/ 924232 h 1455174"/>
                  <a:gd name="connsiteX2" fmla="*/ 753806 w 753806"/>
                  <a:gd name="connsiteY2" fmla="*/ 1455174 h 145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3806" h="1455174">
                    <a:moveTo>
                      <a:pt x="65548" y="0"/>
                    </a:moveTo>
                    <a:cubicBezTo>
                      <a:pt x="32774" y="340851"/>
                      <a:pt x="0" y="681703"/>
                      <a:pt x="114710" y="924232"/>
                    </a:cubicBezTo>
                    <a:cubicBezTo>
                      <a:pt x="229420" y="1166761"/>
                      <a:pt x="491613" y="1310967"/>
                      <a:pt x="753806" y="1455174"/>
                    </a:cubicBezTo>
                  </a:path>
                </a:pathLst>
              </a:custGeom>
              <a:noFill/>
              <a:ln w="635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724400" y="1600200"/>
                <a:ext cx="873432" cy="1074174"/>
              </a:xfrm>
              <a:custGeom>
                <a:avLst/>
                <a:gdLst>
                  <a:gd name="connsiteX0" fmla="*/ 65548 w 753806"/>
                  <a:gd name="connsiteY0" fmla="*/ 0 h 1455174"/>
                  <a:gd name="connsiteX1" fmla="*/ 114710 w 753806"/>
                  <a:gd name="connsiteY1" fmla="*/ 924232 h 1455174"/>
                  <a:gd name="connsiteX2" fmla="*/ 753806 w 753806"/>
                  <a:gd name="connsiteY2" fmla="*/ 1455174 h 1455174"/>
                  <a:gd name="connsiteX0" fmla="*/ 32774 w 806246"/>
                  <a:gd name="connsiteY0" fmla="*/ 0 h 1455174"/>
                  <a:gd name="connsiteX1" fmla="*/ 691536 w 806246"/>
                  <a:gd name="connsiteY1" fmla="*/ 619432 h 1455174"/>
                  <a:gd name="connsiteX2" fmla="*/ 721032 w 806246"/>
                  <a:gd name="connsiteY2" fmla="*/ 1455174 h 1455174"/>
                  <a:gd name="connsiteX0" fmla="*/ 32774 w 873432"/>
                  <a:gd name="connsiteY0" fmla="*/ 0 h 1074174"/>
                  <a:gd name="connsiteX1" fmla="*/ 691536 w 873432"/>
                  <a:gd name="connsiteY1" fmla="*/ 619432 h 1074174"/>
                  <a:gd name="connsiteX2" fmla="*/ 873432 w 873432"/>
                  <a:gd name="connsiteY2" fmla="*/ 1074174 h 107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3432" h="1074174">
                    <a:moveTo>
                      <a:pt x="32774" y="0"/>
                    </a:moveTo>
                    <a:cubicBezTo>
                      <a:pt x="0" y="340851"/>
                      <a:pt x="551426" y="440403"/>
                      <a:pt x="691536" y="619432"/>
                    </a:cubicBezTo>
                    <a:cubicBezTo>
                      <a:pt x="831646" y="798461"/>
                      <a:pt x="611239" y="929967"/>
                      <a:pt x="873432" y="1074174"/>
                    </a:cubicBezTo>
                  </a:path>
                </a:pathLst>
              </a:custGeom>
              <a:noFill/>
              <a:ln w="635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rot="19723501" flipV="1">
                <a:off x="2811186" y="3513810"/>
                <a:ext cx="1946639" cy="725182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Arc 19"/>
              <p:cNvSpPr/>
              <p:nvPr/>
            </p:nvSpPr>
            <p:spPr bwMode="auto">
              <a:xfrm rot="16021776">
                <a:off x="3520171" y="1965432"/>
                <a:ext cx="414410" cy="1364807"/>
              </a:xfrm>
              <a:prstGeom prst="arc">
                <a:avLst>
                  <a:gd name="adj1" fmla="val 9218909"/>
                  <a:gd name="adj2" fmla="val 5124668"/>
                </a:avLst>
              </a:prstGeom>
              <a:noFill/>
              <a:ln w="539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52400" y="51816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ED3/D7-branes responsible for Kahler moduli stabilization</a:t>
            </a:r>
            <a:endParaRPr lang="en-US" sz="200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590800" y="624840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DeWolfe, L.M., Shiu, &amp; Underwood, hep-th/0703088.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403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67000"/>
            <a:ext cx="2726736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52400" y="2819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For generic A(y), </a:t>
            </a:r>
            <a:r>
              <a:rPr lang="en-US" sz="2400" smtClean="0">
                <a:solidFill>
                  <a:srgbClr val="0033CC"/>
                </a:solidFill>
              </a:rPr>
              <a:t>solutions</a:t>
            </a:r>
            <a:r>
              <a:rPr lang="en-US" sz="2400" smtClean="0"/>
              <a:t> 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3581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i.e., </a:t>
            </a:r>
            <a:r>
              <a:rPr lang="en-US" sz="2400" smtClean="0">
                <a:solidFill>
                  <a:srgbClr val="0033CC"/>
                </a:solidFill>
              </a:rPr>
              <a:t>supersymmetric D3-brane vacua</a:t>
            </a:r>
            <a:r>
              <a:rPr lang="en-US" sz="2400" smtClean="0"/>
              <a:t>, are </a:t>
            </a: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isolated</a:t>
            </a:r>
            <a:r>
              <a:rPr lang="en-US" sz="2400" smtClean="0"/>
              <a:t>.  But where are they, and what is the potential in between?</a:t>
            </a:r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4572000" y="5029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need to know A(y).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 I.</a:t>
            </a:r>
            <a:r>
              <a:rPr lang="en-US" sz="4800" smtClean="0">
                <a:solidFill>
                  <a:schemeClr val="tx1"/>
                </a:solidFill>
              </a:rPr>
              <a:t/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/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Inflation </a:t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and</a:t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String Inflation</a:t>
            </a:r>
            <a:br>
              <a:rPr lang="en-US" sz="4800" smtClean="0">
                <a:solidFill>
                  <a:srgbClr val="1533C9"/>
                </a:solidFill>
              </a:rPr>
            </a:br>
            <a:endParaRPr lang="en-US" sz="4800" smtClean="0">
              <a:solidFill>
                <a:srgbClr val="1533C9"/>
              </a:solidFill>
            </a:endParaRPr>
          </a:p>
        </p:txBody>
      </p:sp>
    </p:spTree>
  </p:cSld>
  <p:clrMapOvr>
    <a:masterClrMapping/>
  </p:clrMapOvr>
  <p:transition advTm="6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/>
          <a:lstStyle/>
          <a:p>
            <a:pPr algn="l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Q.  Can one compute A(y) in a special case?</a:t>
            </a:r>
            <a:endParaRPr lang="en-US" sz="2400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/>
          <a:lstStyle/>
          <a:p>
            <a:pPr algn="l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Q.  Can one compute A(y) in a special case?</a:t>
            </a:r>
            <a:endParaRPr lang="en-US" sz="2400">
              <a:solidFill>
                <a:srgbClr val="00CC66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i="0" u="none" strike="noStrike" kern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  </a:t>
            </a:r>
            <a:r>
              <a:rPr kumimoji="0" lang="en-US" i="0" u="none" strike="noStrike" kern="0" normalizeH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Yes: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Berg, Haack, &amp; Körs were able to compute it </a:t>
            </a:r>
            <a:r>
              <a:rPr kumimoji="0" lang="en-US" i="0" u="none" strike="noStrike" kern="0" normalizeH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toroidal orientifolds.</a:t>
            </a:r>
            <a:r>
              <a:rPr lang="en-US" sz="2400" smtClean="0">
                <a:solidFill>
                  <a:srgbClr val="00B050"/>
                </a:solidFill>
              </a:rPr>
              <a:t>    hep-th/0404087</a:t>
            </a:r>
          </a:p>
          <a:p>
            <a:pPr lvl="0" eaLnBrk="0" hangingPunct="0"/>
            <a:endParaRPr kumimoji="0" lang="en-US" sz="2400" i="0" u="none" strike="noStrike" kern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/>
          <a:lstStyle/>
          <a:p>
            <a:pPr algn="l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Q.  Can one compute A(y) in a special case?</a:t>
            </a:r>
            <a:endParaRPr lang="en-US" sz="2400">
              <a:solidFill>
                <a:srgbClr val="00CC66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i="0" u="none" strike="noStrike" kern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  </a:t>
            </a:r>
            <a:r>
              <a:rPr kumimoji="0" lang="en-US" i="0" u="none" strike="noStrike" kern="0" normalizeH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Yes: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Berg, Haack, &amp; Körs were able to compute it </a:t>
            </a:r>
            <a:r>
              <a:rPr kumimoji="0" lang="en-US" i="0" u="none" strike="noStrike" kern="0" normalizeH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toroidal orientifolds.</a:t>
            </a:r>
            <a:r>
              <a:rPr lang="en-US" sz="2400" smtClean="0">
                <a:solidFill>
                  <a:srgbClr val="00B050"/>
                </a:solidFill>
              </a:rPr>
              <a:t>    hep-th/0404087</a:t>
            </a:r>
          </a:p>
          <a:p>
            <a:pPr lvl="0" eaLnBrk="0" hangingPunct="0"/>
            <a:endParaRPr kumimoji="0" lang="en-US" sz="2400" i="0" u="none" strike="noStrike" kern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2209800"/>
            <a:ext cx="8686800" cy="4267200"/>
            <a:chOff x="228600" y="1981200"/>
            <a:chExt cx="8686800" cy="426720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8686800" cy="1373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tx1"/>
                  </a:solidFill>
                </a:rPr>
                <a:t>In case of gaugino condensation, they compute dependence on D3 position </a:t>
              </a:r>
              <a:r>
                <a:rPr lang="en-US" smtClean="0">
                  <a:solidFill>
                    <a:srgbClr val="00B050"/>
                  </a:solidFill>
                </a:rPr>
                <a:t>y</a:t>
              </a:r>
              <a:r>
                <a:rPr lang="en-US" smtClean="0">
                  <a:solidFill>
                    <a:schemeClr val="tx1"/>
                  </a:solidFill>
                </a:rPr>
                <a:t> as </a:t>
              </a:r>
              <a:r>
                <a:rPr lang="en-US">
                  <a:solidFill>
                    <a:srgbClr val="3333FF"/>
                  </a:solidFill>
                </a:rPr>
                <a:t>threshold correction due to 3-7 strings.</a:t>
              </a: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2667000" y="4267200"/>
              <a:ext cx="304800" cy="8382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2819400" y="51054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819400" y="4267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9"/>
            <p:cNvSpPr>
              <a:spLocks/>
            </p:cNvSpPr>
            <p:nvPr/>
          </p:nvSpPr>
          <p:spPr bwMode="auto">
            <a:xfrm>
              <a:off x="3657600" y="4268788"/>
              <a:ext cx="152400" cy="8366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57"/>
                <a:gd name="T2" fmla="*/ 4353 w 21600"/>
                <a:gd name="T3" fmla="*/ 42757 h 42757"/>
                <a:gd name="T4" fmla="*/ 0 w 21600"/>
                <a:gd name="T5" fmla="*/ 21600 h 4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5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851"/>
                    <a:pt x="14394" y="40690"/>
                    <a:pt x="4352" y="42756"/>
                  </a:cubicBezTo>
                </a:path>
                <a:path w="21600" h="4275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851"/>
                    <a:pt x="14394" y="40690"/>
                    <a:pt x="4352" y="427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20"/>
            <p:cNvSpPr>
              <a:spLocks/>
            </p:cNvSpPr>
            <p:nvPr/>
          </p:nvSpPr>
          <p:spPr bwMode="auto">
            <a:xfrm rot="10800000">
              <a:off x="3505200" y="4267200"/>
              <a:ext cx="228600" cy="8366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57"/>
                <a:gd name="T2" fmla="*/ 4353 w 21600"/>
                <a:gd name="T3" fmla="*/ 42757 h 42757"/>
                <a:gd name="T4" fmla="*/ 0 w 21600"/>
                <a:gd name="T5" fmla="*/ 21600 h 4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5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851"/>
                    <a:pt x="14394" y="40690"/>
                    <a:pt x="4352" y="42756"/>
                  </a:cubicBezTo>
                </a:path>
                <a:path w="21600" h="4275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851"/>
                    <a:pt x="14394" y="40690"/>
                    <a:pt x="4352" y="427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AutoShape 24"/>
            <p:cNvCxnSpPr>
              <a:cxnSpLocks noChangeShapeType="1"/>
              <a:stCxn id="13" idx="1"/>
            </p:cNvCxnSpPr>
            <p:nvPr/>
          </p:nvCxnSpPr>
          <p:spPr bwMode="auto">
            <a:xfrm flipV="1">
              <a:off x="3686175" y="3581400"/>
              <a:ext cx="1419225" cy="687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15" name="AutoShape 25"/>
            <p:cNvCxnSpPr>
              <a:cxnSpLocks noChangeShapeType="1"/>
              <a:stCxn id="13" idx="0"/>
            </p:cNvCxnSpPr>
            <p:nvPr/>
          </p:nvCxnSpPr>
          <p:spPr bwMode="auto">
            <a:xfrm>
              <a:off x="3733800" y="5105400"/>
              <a:ext cx="1600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743200" y="5334000"/>
              <a:ext cx="1150938" cy="822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D3-D7 </a:t>
              </a:r>
            </a:p>
            <a:p>
              <a:r>
                <a:rPr lang="en-US" sz="2400">
                  <a:solidFill>
                    <a:srgbClr val="FF0000"/>
                  </a:solidFill>
                </a:rPr>
                <a:t>string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1473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D3 scalar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04800" y="5791200"/>
              <a:ext cx="9318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gluon</a:t>
              </a:r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H="1" flipV="1">
              <a:off x="533400" y="3733800"/>
              <a:ext cx="220980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>
              <a:off x="609600" y="5029200"/>
              <a:ext cx="213360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/>
          <a:lstStyle/>
          <a:p>
            <a:pPr algn="l"/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Q.  Can one compute A(y) in a special case?</a:t>
            </a:r>
            <a:endParaRPr lang="en-US" sz="2400">
              <a:solidFill>
                <a:srgbClr val="00CC66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i="0" u="none" strike="noStrike" kern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A.  </a:t>
            </a:r>
            <a:r>
              <a:rPr kumimoji="0" lang="en-US" i="0" u="none" strike="noStrike" kern="0" normalizeH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Yes: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Berg, Haack, &amp; Körs were able to compute it </a:t>
            </a:r>
            <a:r>
              <a:rPr kumimoji="0" lang="en-US" i="0" u="none" strike="noStrike" kern="0" normalizeH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toroidal orientifolds.</a:t>
            </a:r>
            <a:r>
              <a:rPr lang="en-US" sz="2400" smtClean="0">
                <a:solidFill>
                  <a:srgbClr val="00B050"/>
                </a:solidFill>
              </a:rPr>
              <a:t>    hep-th/0404087</a:t>
            </a:r>
          </a:p>
          <a:p>
            <a:pPr lvl="0" eaLnBrk="0" hangingPunct="0"/>
            <a:endParaRPr kumimoji="0" lang="en-US" sz="2400" i="0" u="none" strike="noStrike" kern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194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Q.  What about a case directly applicable to a D3-brane in a warped throat?</a:t>
            </a:r>
            <a:endParaRPr lang="en-US" sz="2400" kern="0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Nonperturbative Effects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3382963"/>
          </a:xfrm>
        </p:spPr>
        <p:txBody>
          <a:bodyPr/>
          <a:lstStyle/>
          <a:p>
            <a:r>
              <a:rPr lang="en-US" sz="2800"/>
              <a:t>Gaugino condensation on N D7-branes wrapping a four-cycle 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800" baseline="-25000">
                <a:latin typeface="Symbol" pitchFamily="18" charset="2"/>
              </a:rPr>
              <a:t>4</a:t>
            </a:r>
          </a:p>
          <a:p>
            <a:endParaRPr lang="en-US" sz="2800" baseline="-25000">
              <a:latin typeface="Symbol" pitchFamily="18" charset="2"/>
            </a:endParaRPr>
          </a:p>
          <a:p>
            <a:endParaRPr lang="en-US" sz="2800" baseline="-25000">
              <a:latin typeface="Symbol" pitchFamily="18" charset="2"/>
            </a:endParaRPr>
          </a:p>
          <a:p>
            <a:r>
              <a:rPr lang="en-US" sz="2800"/>
              <a:t>Euclidean D3-branes wrapping a four-cycle 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800" baseline="-25000">
                <a:latin typeface="Symbol" pitchFamily="18" charset="2"/>
              </a:rPr>
              <a:t>4</a:t>
            </a:r>
          </a:p>
          <a:p>
            <a:endParaRPr lang="en-US" sz="2800"/>
          </a:p>
          <a:p>
            <a:endParaRPr lang="en-US" sz="2800"/>
          </a:p>
          <a:p>
            <a:endParaRPr lang="en-US" sz="2800" baseline="-25000">
              <a:latin typeface="Symbol" pitchFamily="18" charset="2"/>
            </a:endParaRPr>
          </a:p>
          <a:p>
            <a:endParaRPr lang="en-US" sz="2800" baseline="-25000">
              <a:latin typeface="Symbol" pitchFamily="18" charset="2"/>
            </a:endParaRPr>
          </a:p>
          <a:p>
            <a:endParaRPr lang="en-US" sz="2800" baseline="-25000">
              <a:latin typeface="Symbol" pitchFamily="18" charset="2"/>
            </a:endParaRPr>
          </a:p>
          <a:p>
            <a:endParaRPr lang="en-US" sz="2800" baseline="-25000">
              <a:latin typeface="Symbol" pitchFamily="18" charset="2"/>
            </a:endParaRPr>
          </a:p>
          <a:p>
            <a:pPr>
              <a:buFontTx/>
              <a:buNone/>
            </a:pPr>
            <a:endParaRPr lang="en-US" sz="2800" baseline="-25000">
              <a:latin typeface="Symbol" pitchFamily="18" charset="2"/>
            </a:endParaRPr>
          </a:p>
        </p:txBody>
      </p:sp>
      <p:graphicFrame>
        <p:nvGraphicFramePr>
          <p:cNvPr id="394244" name="Object 4"/>
          <p:cNvGraphicFramePr>
            <a:graphicFrameLocks noChangeAspect="1"/>
          </p:cNvGraphicFramePr>
          <p:nvPr/>
        </p:nvGraphicFramePr>
        <p:xfrm>
          <a:off x="5029200" y="2590800"/>
          <a:ext cx="2952750" cy="958850"/>
        </p:xfrm>
        <a:graphic>
          <a:graphicData uri="http://schemas.openxmlformats.org/presentationml/2006/ole">
            <p:oleObj spid="_x0000_s1289218" name="Equation" r:id="rId4" imgW="1295280" imgH="482400" progId="Equation.DSMT4">
              <p:embed/>
            </p:oleObj>
          </a:graphicData>
        </a:graphic>
      </p:graphicFrame>
      <p:graphicFrame>
        <p:nvGraphicFramePr>
          <p:cNvPr id="394245" name="Object 5"/>
          <p:cNvGraphicFramePr>
            <a:graphicFrameLocks noChangeAspect="1"/>
          </p:cNvGraphicFramePr>
          <p:nvPr/>
        </p:nvGraphicFramePr>
        <p:xfrm>
          <a:off x="5029200" y="4267200"/>
          <a:ext cx="3108325" cy="700088"/>
        </p:xfrm>
        <a:graphic>
          <a:graphicData uri="http://schemas.openxmlformats.org/presentationml/2006/ole">
            <p:oleObj spid="_x0000_s1289219" name="Equation" r:id="rId5" imgW="1180800" imgH="304560" progId="Equation.DSMT4">
              <p:embed/>
            </p:oleObj>
          </a:graphicData>
        </a:graphic>
      </p:graphicFrame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533400" y="5181600"/>
            <a:ext cx="36861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Either case: can write </a:t>
            </a:r>
          </a:p>
        </p:txBody>
      </p:sp>
      <p:graphicFrame>
        <p:nvGraphicFramePr>
          <p:cNvPr id="394248" name="Object 8"/>
          <p:cNvGraphicFramePr>
            <a:graphicFrameLocks noChangeAspect="1"/>
          </p:cNvGraphicFramePr>
          <p:nvPr/>
        </p:nvGraphicFramePr>
        <p:xfrm>
          <a:off x="5029200" y="5334000"/>
          <a:ext cx="3133725" cy="1160463"/>
        </p:xfrm>
        <a:graphic>
          <a:graphicData uri="http://schemas.openxmlformats.org/presentationml/2006/ole">
            <p:oleObj spid="_x0000_s1289220" name="Equation" r:id="rId6" imgW="1257120" imgH="533160" progId="Equation.DSMT4">
              <p:embed/>
            </p:oleObj>
          </a:graphicData>
        </a:graphic>
      </p:graphicFrame>
      <p:graphicFrame>
        <p:nvGraphicFramePr>
          <p:cNvPr id="394249" name="Object 9"/>
          <p:cNvGraphicFramePr>
            <a:graphicFrameLocks noChangeAspect="1"/>
          </p:cNvGraphicFramePr>
          <p:nvPr/>
        </p:nvGraphicFramePr>
        <p:xfrm>
          <a:off x="228600" y="1143000"/>
          <a:ext cx="5943600" cy="665163"/>
        </p:xfrm>
        <a:graphic>
          <a:graphicData uri="http://schemas.openxmlformats.org/presentationml/2006/ole">
            <p:oleObj spid="_x0000_s1289221" name="Equation" r:id="rId7" imgW="2539800" imgH="279360" progId="Equation.DSMT4">
              <p:embed/>
            </p:oleObj>
          </a:graphicData>
        </a:graphic>
      </p:graphicFrame>
      <p:graphicFrame>
        <p:nvGraphicFramePr>
          <p:cNvPr id="394250" name="Object 10"/>
          <p:cNvGraphicFramePr>
            <a:graphicFrameLocks noChangeAspect="1"/>
          </p:cNvGraphicFramePr>
          <p:nvPr/>
        </p:nvGraphicFramePr>
        <p:xfrm>
          <a:off x="6248400" y="1143000"/>
          <a:ext cx="2740025" cy="685800"/>
        </p:xfrm>
        <a:graphic>
          <a:graphicData uri="http://schemas.openxmlformats.org/presentationml/2006/ole">
            <p:oleObj spid="_x0000_s1289222" name="Equation" r:id="rId8" imgW="132048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Corrected</a:t>
            </a:r>
            <a:r>
              <a:rPr lang="en-US" sz="3600"/>
              <a:t> Warped Volumes</a:t>
            </a:r>
          </a:p>
        </p:txBody>
      </p:sp>
      <p:graphicFrame>
        <p:nvGraphicFramePr>
          <p:cNvPr id="406532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385763" y="2209800"/>
          <a:ext cx="2740025" cy="658813"/>
        </p:xfrm>
        <a:graphic>
          <a:graphicData uri="http://schemas.openxmlformats.org/presentationml/2006/ole">
            <p:oleObj spid="_x0000_s1291266" name="Equation" r:id="rId4" imgW="1320480" imgH="317160" progId="Equation.DSMT4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304800" y="1219200"/>
          <a:ext cx="6048375" cy="665163"/>
        </p:xfrm>
        <a:graphic>
          <a:graphicData uri="http://schemas.openxmlformats.org/presentationml/2006/ole">
            <p:oleObj spid="_x0000_s1291267" name="Equation" r:id="rId5" imgW="2539800" imgH="279360" progId="Equation.DSMT4">
              <p:embed/>
            </p:oleObj>
          </a:graphicData>
        </a:graphic>
      </p:graphicFrame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2895600" y="3810000"/>
            <a:ext cx="2033588" cy="588963"/>
          </a:xfrm>
          <a:prstGeom prst="rect">
            <a:avLst/>
          </a:prstGeom>
          <a:solidFill>
            <a:srgbClr val="FAF6A4">
              <a:alpha val="8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h = h(Y,</a:t>
            </a:r>
            <a:r>
              <a:rPr lang="en-US" sz="3200">
                <a:solidFill>
                  <a:srgbClr val="FF3300"/>
                </a:solidFill>
              </a:rPr>
              <a:t>X</a:t>
            </a:r>
            <a:r>
              <a:rPr lang="en-US" sz="320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3581400" y="2209800"/>
            <a:ext cx="36734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(probe approximation)</a:t>
            </a:r>
            <a:endParaRPr lang="en-US" sz="4000"/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54149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Including D3-brane backreaction:</a:t>
            </a:r>
            <a:endParaRPr lang="en-US" sz="4000"/>
          </a:p>
        </p:txBody>
      </p:sp>
      <p:sp>
        <p:nvSpPr>
          <p:cNvPr id="406537" name="Line 9"/>
          <p:cNvSpPr>
            <a:spLocks noChangeShapeType="1"/>
          </p:cNvSpPr>
          <p:nvPr/>
        </p:nvSpPr>
        <p:spPr bwMode="auto">
          <a:xfrm flipH="1">
            <a:off x="4648200" y="3962400"/>
            <a:ext cx="1219200" cy="1524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5867400" y="3657600"/>
            <a:ext cx="29987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D3-brane position</a:t>
            </a:r>
          </a:p>
        </p:txBody>
      </p:sp>
      <p:graphicFrame>
        <p:nvGraphicFramePr>
          <p:cNvPr id="406540" name="Object 12"/>
          <p:cNvGraphicFramePr>
            <a:graphicFrameLocks noChangeAspect="1"/>
          </p:cNvGraphicFramePr>
          <p:nvPr/>
        </p:nvGraphicFramePr>
        <p:xfrm>
          <a:off x="457200" y="4572000"/>
          <a:ext cx="6873875" cy="2054225"/>
        </p:xfrm>
        <a:graphic>
          <a:graphicData uri="http://schemas.openxmlformats.org/presentationml/2006/ole">
            <p:oleObj spid="_x0000_s1291268" name="Equation" r:id="rId6" imgW="271764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3333FF"/>
                </a:solidFill>
              </a:rPr>
              <a:t>D3-brane Backreaction</a:t>
            </a:r>
          </a:p>
        </p:txBody>
      </p:sp>
      <p:graphicFrame>
        <p:nvGraphicFramePr>
          <p:cNvPr id="408579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609600" y="3200400"/>
          <a:ext cx="7391400" cy="808038"/>
        </p:xfrm>
        <a:graphic>
          <a:graphicData uri="http://schemas.openxmlformats.org/presentationml/2006/ole">
            <p:oleObj spid="_x0000_s1292290" name="Equation" r:id="rId4" imgW="2743200" imgH="279360" progId="Equation.DSMT4">
              <p:embed/>
            </p:oleObj>
          </a:graphicData>
        </a:graphic>
      </p:graphicFrame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152400" y="3962400"/>
            <a:ext cx="5138738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Solve for </a:t>
            </a:r>
            <a:r>
              <a:rPr lang="en-US" sz="32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3300"/>
                </a:solidFill>
              </a:rPr>
              <a:t>h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Integrate over </a:t>
            </a:r>
            <a:r>
              <a:rPr lang="en-US" sz="320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3200" baseline="-25000">
                <a:solidFill>
                  <a:schemeClr val="tx1"/>
                </a:solidFill>
                <a:latin typeface="Symbol" pitchFamily="18" charset="2"/>
              </a:rPr>
              <a:t>4</a:t>
            </a:r>
            <a:r>
              <a:rPr lang="en-US" baseline="-2500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chemeClr val="tx1"/>
                </a:solidFill>
              </a:rPr>
              <a:t>to get </a:t>
            </a:r>
            <a:r>
              <a:rPr lang="en-US" sz="32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3300"/>
                </a:solidFill>
              </a:rPr>
              <a:t>V(</a:t>
            </a:r>
            <a:r>
              <a:rPr lang="en-US">
                <a:solidFill>
                  <a:srgbClr val="CC3300"/>
                </a:solidFill>
              </a:rPr>
              <a:t>X</a:t>
            </a:r>
            <a:r>
              <a:rPr lang="en-US">
                <a:solidFill>
                  <a:srgbClr val="FF3300"/>
                </a:solidFill>
              </a:rPr>
              <a:t>)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tx1"/>
                </a:solidFill>
              </a:rPr>
              <a:t> Read off </a:t>
            </a:r>
            <a:r>
              <a:rPr lang="en-US" sz="32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3300"/>
                </a:solidFill>
              </a:rPr>
              <a:t>W(</a:t>
            </a:r>
            <a:r>
              <a:rPr lang="en-US">
                <a:solidFill>
                  <a:srgbClr val="CC3300"/>
                </a:solidFill>
              </a:rPr>
              <a:t>X</a:t>
            </a:r>
            <a:r>
              <a:rPr lang="en-US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2041525" y="4103688"/>
            <a:ext cx="184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08587" name="Object 11"/>
          <p:cNvGraphicFramePr>
            <a:graphicFrameLocks noChangeAspect="1"/>
          </p:cNvGraphicFramePr>
          <p:nvPr/>
        </p:nvGraphicFramePr>
        <p:xfrm>
          <a:off x="3352800" y="5029200"/>
          <a:ext cx="4800600" cy="939800"/>
        </p:xfrm>
        <a:graphic>
          <a:graphicData uri="http://schemas.openxmlformats.org/presentationml/2006/ole">
            <p:oleObj spid="_x0000_s1292291" name="Equation" r:id="rId5" imgW="2311200" imgH="431640" progId="Equation.DSMT4">
              <p:embed/>
            </p:oleObj>
          </a:graphicData>
        </a:graphic>
      </p:graphicFrame>
      <p:graphicFrame>
        <p:nvGraphicFramePr>
          <p:cNvPr id="408588" name="Object 12"/>
          <p:cNvGraphicFramePr>
            <a:graphicFrameLocks noChangeAspect="1"/>
          </p:cNvGraphicFramePr>
          <p:nvPr/>
        </p:nvGraphicFramePr>
        <p:xfrm>
          <a:off x="609600" y="1066800"/>
          <a:ext cx="6553200" cy="1927225"/>
        </p:xfrm>
        <a:graphic>
          <a:graphicData uri="http://schemas.openxmlformats.org/presentationml/2006/ole">
            <p:oleObj spid="_x0000_s1292292" name="Equation" r:id="rId6" imgW="2717640" imgH="81252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6096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Baumann, Dymarsky, Klebanov, Maldacena, L.M., &amp; Murugan, 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  </a:t>
            </a:r>
            <a:r>
              <a:rPr lang="en-US" sz="2000" smtClean="0">
                <a:solidFill>
                  <a:srgbClr val="00B050"/>
                </a:solidFill>
              </a:rPr>
              <a:t>hep-th/0607050</a:t>
            </a:r>
            <a:r>
              <a:rPr lang="en-US" sz="1800" smtClean="0">
                <a:solidFill>
                  <a:srgbClr val="00B050"/>
                </a:solidFill>
              </a:rPr>
              <a:t>.</a:t>
            </a:r>
            <a:endParaRPr lang="en-US" sz="18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4267200" y="25146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Tree-level SUGRA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Backreaction on warping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Gaugino or ED3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Comparatively easy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More general geometries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Warping ok</a:t>
            </a:r>
          </a:p>
        </p:txBody>
      </p:sp>
      <p:sp>
        <p:nvSpPr>
          <p:cNvPr id="415750" name="Rectangle 6"/>
          <p:cNvSpPr>
            <a:spLocks noChangeArrowheads="1"/>
          </p:cNvSpPr>
          <p:nvPr/>
        </p:nvSpPr>
        <p:spPr bwMode="auto">
          <a:xfrm>
            <a:off x="457200" y="2514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One-loop open string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Threshold correction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Gaugino only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mtClean="0">
                <a:solidFill>
                  <a:schemeClr val="tx1"/>
                </a:solidFill>
              </a:rPr>
              <a:t>Hard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Toroidal cases only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Unwarped only</a:t>
            </a:r>
          </a:p>
        </p:txBody>
      </p:sp>
      <p:sp>
        <p:nvSpPr>
          <p:cNvPr id="415752" name="Text Box 8"/>
          <p:cNvSpPr txBox="1">
            <a:spLocks noChangeArrowheads="1"/>
          </p:cNvSpPr>
          <p:nvPr/>
        </p:nvSpPr>
        <p:spPr bwMode="auto">
          <a:xfrm>
            <a:off x="3962400" y="1371600"/>
            <a:ext cx="4191000" cy="955675"/>
          </a:xfrm>
          <a:prstGeom prst="rect">
            <a:avLst/>
          </a:prstGeom>
          <a:solidFill>
            <a:srgbClr val="FAF6A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   Closed String </a:t>
            </a:r>
          </a:p>
          <a:p>
            <a:r>
              <a:rPr lang="en-US">
                <a:solidFill>
                  <a:srgbClr val="663300"/>
                </a:solidFill>
              </a:rPr>
              <a:t>Giddings-Maharana; Us</a:t>
            </a:r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914400" y="1371600"/>
            <a:ext cx="2093913" cy="955675"/>
          </a:xfrm>
          <a:prstGeom prst="rect">
            <a:avLst/>
          </a:prstGeom>
          <a:solidFill>
            <a:srgbClr val="FAF6A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Open String</a:t>
            </a:r>
          </a:p>
          <a:p>
            <a:r>
              <a:rPr lang="en-US"/>
              <a:t>    </a:t>
            </a:r>
            <a:r>
              <a:rPr lang="en-US">
                <a:solidFill>
                  <a:srgbClr val="663300"/>
                </a:solidFill>
              </a:rPr>
              <a:t>BHK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381000" y="5638800"/>
            <a:ext cx="8305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Perfect agreement where comparison is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219200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tractable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background for computing A(y):</a:t>
            </a:r>
            <a:b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four-cycle embedded in the throat</a:t>
            </a:r>
            <a:endParaRPr lang="en-US" sz="3200"/>
          </a:p>
        </p:txBody>
      </p:sp>
      <p:graphicFrame>
        <p:nvGraphicFramePr>
          <p:cNvPr id="445442" name="Object 2"/>
          <p:cNvGraphicFramePr>
            <a:graphicFrameLocks noChangeAspect="1"/>
          </p:cNvGraphicFramePr>
          <p:nvPr/>
        </p:nvGraphicFramePr>
        <p:xfrm>
          <a:off x="1066800" y="2971800"/>
          <a:ext cx="1219200" cy="792480"/>
        </p:xfrm>
        <a:graphic>
          <a:graphicData uri="http://schemas.openxmlformats.org/presentationml/2006/ole">
            <p:oleObj spid="_x0000_s737282" name="Equation" r:id="rId4" imgW="647640" imgH="431640" progId="Equation.DSMT4">
              <p:embed/>
            </p:oleObj>
          </a:graphicData>
        </a:graphic>
      </p:graphicFrame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609600" y="2209800"/>
          <a:ext cx="1438275" cy="536575"/>
        </p:xfrm>
        <a:graphic>
          <a:graphicData uri="http://schemas.openxmlformats.org/presentationml/2006/ole">
            <p:oleObj spid="_x0000_s737283" name="Equation" r:id="rId5" imgW="596880" imgH="2286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4800" y="4419600"/>
            <a:ext cx="6850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Ideally, embedding should be SUSY in KS throat.</a:t>
            </a:r>
            <a:endParaRPr lang="en-US" sz="2400"/>
          </a:p>
        </p:txBody>
      </p:sp>
      <p:grpSp>
        <p:nvGrpSpPr>
          <p:cNvPr id="2" name="Group 13"/>
          <p:cNvGrpSpPr/>
          <p:nvPr/>
        </p:nvGrpSpPr>
        <p:grpSpPr>
          <a:xfrm>
            <a:off x="2514600" y="1981200"/>
            <a:ext cx="5029201" cy="1887880"/>
            <a:chOff x="1066799" y="838200"/>
            <a:chExt cx="10005989" cy="2819400"/>
          </a:xfrm>
        </p:grpSpPr>
        <p:grpSp>
          <p:nvGrpSpPr>
            <p:cNvPr id="3" name="Group 25"/>
            <p:cNvGrpSpPr/>
            <p:nvPr/>
          </p:nvGrpSpPr>
          <p:grpSpPr>
            <a:xfrm>
              <a:off x="1066799" y="838200"/>
              <a:ext cx="7010401" cy="2819400"/>
              <a:chOff x="1066799" y="838200"/>
              <a:chExt cx="7010401" cy="2819400"/>
            </a:xfrm>
          </p:grpSpPr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1066800" y="838200"/>
                <a:ext cx="7010400" cy="2819400"/>
                <a:chOff x="1722062" y="2375358"/>
                <a:chExt cx="3300413" cy="1752600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89006">
                  <a:off x="1722062" y="2375358"/>
                  <a:ext cx="3300413" cy="1752600"/>
                </a:xfrm>
                <a:custGeom>
                  <a:avLst/>
                  <a:gdLst>
                    <a:gd name="T0" fmla="*/ 2995760 w 1560"/>
                    <a:gd name="T1" fmla="*/ 0 h 560"/>
                    <a:gd name="T2" fmla="*/ 50776 w 1560"/>
                    <a:gd name="T3" fmla="*/ 1502228 h 560"/>
                    <a:gd name="T4" fmla="*/ 3300413 w 1560"/>
                    <a:gd name="T5" fmla="*/ 1502228 h 560"/>
                    <a:gd name="T6" fmla="*/ 0 60000 65536"/>
                    <a:gd name="T7" fmla="*/ 0 60000 65536"/>
                    <a:gd name="T8" fmla="*/ 0 60000 65536"/>
                    <a:gd name="T9" fmla="*/ 0 w 1560"/>
                    <a:gd name="T10" fmla="*/ 0 h 560"/>
                    <a:gd name="T11" fmla="*/ 1560 w 1560"/>
                    <a:gd name="T12" fmla="*/ 560 h 5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0" h="560">
                      <a:moveTo>
                        <a:pt x="1416" y="0"/>
                      </a:moveTo>
                      <a:cubicBezTo>
                        <a:pt x="708" y="200"/>
                        <a:pt x="0" y="400"/>
                        <a:pt x="24" y="480"/>
                      </a:cubicBezTo>
                      <a:cubicBezTo>
                        <a:pt x="48" y="560"/>
                        <a:pt x="804" y="520"/>
                        <a:pt x="1560" y="480"/>
                      </a:cubicBezTo>
                    </a:path>
                  </a:pathLst>
                </a:custGeom>
                <a:gradFill flip="none" rotWithShape="1">
                  <a:gsLst>
                    <a:gs pos="50000">
                      <a:srgbClr val="CC0099">
                        <a:alpha val="46667"/>
                      </a:srgb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  <a:alpha val="62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" name="Oval 15"/>
                <p:cNvSpPr>
                  <a:spLocks noChangeArrowheads="1"/>
                </p:cNvSpPr>
                <p:nvPr/>
              </p:nvSpPr>
              <p:spPr bwMode="auto">
                <a:xfrm flipH="1" flipV="1">
                  <a:off x="3093661" y="3464811"/>
                  <a:ext cx="42863" cy="53546"/>
                </a:xfrm>
                <a:prstGeom prst="ellipse">
                  <a:avLst/>
                </a:prstGeom>
                <a:solidFill>
                  <a:srgbClr val="0033CC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D60093"/>
                    </a:solidFill>
                  </a:endParaRPr>
                </a:p>
              </p:txBody>
            </p:sp>
          </p:grpSp>
          <p:sp>
            <p:nvSpPr>
              <p:cNvPr id="18" name="4-Point Star 17"/>
              <p:cNvSpPr/>
              <p:nvPr/>
            </p:nvSpPr>
            <p:spPr bwMode="auto">
              <a:xfrm>
                <a:off x="1066799" y="2971800"/>
                <a:ext cx="231113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Arc 15"/>
            <p:cNvSpPr/>
            <p:nvPr/>
          </p:nvSpPr>
          <p:spPr bwMode="auto">
            <a:xfrm rot="15752395">
              <a:off x="7634290" y="-968556"/>
              <a:ext cx="945914" cy="5931082"/>
            </a:xfrm>
            <a:prstGeom prst="arc">
              <a:avLst>
                <a:gd name="adj1" fmla="val 12300730"/>
                <a:gd name="adj2" fmla="val 20285502"/>
              </a:avLst>
            </a:prstGeom>
            <a:noFill/>
            <a:ln w="53975" cap="rnd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reezing" dir="t"/>
            </a:scene3d>
            <a:sp3d prstMaterial="matte"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Picture 13" descr="calabi-ya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 contrast="-71000"/>
          </a:blip>
          <a:srcRect/>
          <a:stretch>
            <a:fillRect/>
          </a:stretch>
        </p:blipFill>
        <p:spPr bwMode="auto">
          <a:xfrm rot="1303437">
            <a:off x="5515714" y="1365198"/>
            <a:ext cx="2543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Result for a general warped throat</a:t>
            </a:r>
            <a:endParaRPr lang="en-US" sz="2800">
              <a:solidFill>
                <a:srgbClr val="00CC66"/>
              </a:solidFill>
            </a:endParaRPr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58705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If </a:t>
            </a:r>
            <a:r>
              <a:rPr lang="en-US" sz="2400" smtClean="0"/>
              <a:t>N wrapped </a:t>
            </a:r>
            <a:r>
              <a:rPr lang="en-US" sz="2400"/>
              <a:t>branes are embedded along</a:t>
            </a:r>
          </a:p>
        </p:txBody>
      </p:sp>
      <p:graphicFrame>
        <p:nvGraphicFramePr>
          <p:cNvPr id="446472" name="Object 8"/>
          <p:cNvGraphicFramePr>
            <a:graphicFrameLocks noChangeAspect="1"/>
          </p:cNvGraphicFramePr>
          <p:nvPr/>
        </p:nvGraphicFramePr>
        <p:xfrm>
          <a:off x="3463925" y="3048000"/>
          <a:ext cx="1636713" cy="646113"/>
        </p:xfrm>
        <a:graphic>
          <a:graphicData uri="http://schemas.openxmlformats.org/presentationml/2006/ole">
            <p:oleObj spid="_x0000_s739330" name="Equation" r:id="rId4" imgW="596880" imgH="228600" progId="Equation.DSMT4">
              <p:embed/>
            </p:oleObj>
          </a:graphicData>
        </a:graphic>
      </p:graphicFrame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304800" y="3810000"/>
            <a:ext cx="50642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then the superpotential </a:t>
            </a:r>
            <a:r>
              <a:rPr lang="en-US" sz="2400" smtClean="0"/>
              <a:t>correction is</a:t>
            </a:r>
            <a:endParaRPr lang="en-US" sz="2400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484438" y="5867400"/>
          <a:ext cx="4935537" cy="779463"/>
        </p:xfrm>
        <a:graphic>
          <a:graphicData uri="http://schemas.openxmlformats.org/presentationml/2006/ole">
            <p:oleObj spid="_x0000_s739331" name="Equation" r:id="rId5" imgW="2006280" imgH="317160" progId="Equation.DSMT4">
              <p:embed/>
            </p:oleObj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3159125" y="4419600"/>
          <a:ext cx="2565400" cy="809625"/>
        </p:xfrm>
        <a:graphic>
          <a:graphicData uri="http://schemas.openxmlformats.org/presentationml/2006/ole">
            <p:oleObj spid="_x0000_s739332" name="Equation" r:id="rId6" imgW="901440" imgH="291960" progId="Equation.DSMT4">
              <p:embed/>
            </p:oleObj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1000" y="5257800"/>
            <a:ext cx="335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/>
              <a:t>so </a:t>
            </a:r>
            <a:r>
              <a:rPr lang="en-US" sz="2400"/>
              <a:t>the superpotential </a:t>
            </a:r>
            <a:r>
              <a:rPr lang="en-US" sz="2400" smtClean="0"/>
              <a:t>is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04800" y="990600"/>
            <a:ext cx="8305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Ganor,</a:t>
            </a:r>
            <a:r>
              <a:rPr lang="en-US" sz="2000" smtClean="0">
                <a:solidFill>
                  <a:srgbClr val="008000"/>
                </a:solidFill>
              </a:rPr>
              <a:t> </a:t>
            </a:r>
            <a:r>
              <a:rPr lang="en-US" sz="2000" smtClean="0">
                <a:solidFill>
                  <a:srgbClr val="00B050"/>
                </a:solidFill>
              </a:rPr>
              <a:t>hep-th/9612007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Baumann, Dymarsky, Klebanov, Maldacena, L.M., &amp; Murugan, 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  </a:t>
            </a:r>
            <a:r>
              <a:rPr lang="en-US" sz="2000" smtClean="0">
                <a:solidFill>
                  <a:srgbClr val="00B050"/>
                </a:solidFill>
              </a:rPr>
              <a:t>hep-th/0607050</a:t>
            </a:r>
            <a:r>
              <a:rPr lang="en-US" sz="1800" smtClean="0">
                <a:solidFill>
                  <a:srgbClr val="00B050"/>
                </a:solidFill>
              </a:rPr>
              <a:t>.</a:t>
            </a:r>
            <a:endParaRPr lang="en-US" sz="18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Inflation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001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A period of accelerated expansion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25463" y="1981200"/>
          <a:ext cx="7339012" cy="763588"/>
        </p:xfrm>
        <a:graphic>
          <a:graphicData uri="http://schemas.openxmlformats.org/presentationml/2006/ole">
            <p:oleObj spid="_x0000_s1007618" name="Equation" r:id="rId4" imgW="2197080" imgH="228600" progId="Equation.DSMT4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89154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/>
              <a:t>Solves horizon, flatness, and monopole problems.</a:t>
            </a:r>
          </a:p>
          <a:p>
            <a:pPr marL="342900" indent="-342900"/>
            <a:r>
              <a:rPr lang="en-US" i="1"/>
              <a:t>	i.e.</a:t>
            </a:r>
            <a:r>
              <a:rPr lang="en-US"/>
              <a:t> explains why universe is so large, so flat, and so empty.</a:t>
            </a:r>
          </a:p>
          <a:p>
            <a:pPr marL="342900" indent="-342900"/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172200" y="3962400"/>
            <a:ext cx="230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A.Guth,1981.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181600" cy="609600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Potential from the Kuperstein embedding</a:t>
            </a:r>
            <a:endParaRPr lang="en-US" sz="3200"/>
          </a:p>
        </p:txBody>
      </p:sp>
      <p:graphicFrame>
        <p:nvGraphicFramePr>
          <p:cNvPr id="445442" name="Object 2"/>
          <p:cNvGraphicFramePr>
            <a:graphicFrameLocks noChangeAspect="1"/>
          </p:cNvGraphicFramePr>
          <p:nvPr/>
        </p:nvGraphicFramePr>
        <p:xfrm>
          <a:off x="7620000" y="4114800"/>
          <a:ext cx="1219200" cy="792480"/>
        </p:xfrm>
        <a:graphic>
          <a:graphicData uri="http://schemas.openxmlformats.org/presentationml/2006/ole">
            <p:oleObj spid="_x0000_s445442" name="Equation" r:id="rId4" imgW="647640" imgH="431640" progId="Equation.DSMT4">
              <p:embed/>
            </p:oleObj>
          </a:graphicData>
        </a:graphic>
      </p:graphicFrame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4343400" y="3276600"/>
          <a:ext cx="2111375" cy="536585"/>
        </p:xfrm>
        <a:graphic>
          <a:graphicData uri="http://schemas.openxmlformats.org/presentationml/2006/ole">
            <p:oleObj spid="_x0000_s445443" name="Equation" r:id="rId5" imgW="876240" imgH="22860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629400" y="3200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S. Kuperstein, 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hep-th/0411097</a:t>
            </a:r>
            <a:endParaRPr lang="en-US" sz="2000">
              <a:solidFill>
                <a:srgbClr val="0033C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4600" y="1143000"/>
            <a:ext cx="5029201" cy="1887880"/>
            <a:chOff x="1066799" y="838200"/>
            <a:chExt cx="10005989" cy="2819400"/>
          </a:xfrm>
        </p:grpSpPr>
        <p:grpSp>
          <p:nvGrpSpPr>
            <p:cNvPr id="15" name="Group 25"/>
            <p:cNvGrpSpPr/>
            <p:nvPr/>
          </p:nvGrpSpPr>
          <p:grpSpPr>
            <a:xfrm>
              <a:off x="1066799" y="838200"/>
              <a:ext cx="7010401" cy="2819400"/>
              <a:chOff x="1066799" y="838200"/>
              <a:chExt cx="7010401" cy="2819400"/>
            </a:xfrm>
          </p:grpSpPr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1066800" y="838200"/>
                <a:ext cx="7010400" cy="2819400"/>
                <a:chOff x="1722062" y="2375358"/>
                <a:chExt cx="3300413" cy="1752600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89006">
                  <a:off x="1722062" y="2375358"/>
                  <a:ext cx="3300413" cy="1752600"/>
                </a:xfrm>
                <a:custGeom>
                  <a:avLst/>
                  <a:gdLst>
                    <a:gd name="T0" fmla="*/ 2995760 w 1560"/>
                    <a:gd name="T1" fmla="*/ 0 h 560"/>
                    <a:gd name="T2" fmla="*/ 50776 w 1560"/>
                    <a:gd name="T3" fmla="*/ 1502228 h 560"/>
                    <a:gd name="T4" fmla="*/ 3300413 w 1560"/>
                    <a:gd name="T5" fmla="*/ 1502228 h 560"/>
                    <a:gd name="T6" fmla="*/ 0 60000 65536"/>
                    <a:gd name="T7" fmla="*/ 0 60000 65536"/>
                    <a:gd name="T8" fmla="*/ 0 60000 65536"/>
                    <a:gd name="T9" fmla="*/ 0 w 1560"/>
                    <a:gd name="T10" fmla="*/ 0 h 560"/>
                    <a:gd name="T11" fmla="*/ 1560 w 1560"/>
                    <a:gd name="T12" fmla="*/ 560 h 5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0" h="560">
                      <a:moveTo>
                        <a:pt x="1416" y="0"/>
                      </a:moveTo>
                      <a:cubicBezTo>
                        <a:pt x="708" y="200"/>
                        <a:pt x="0" y="400"/>
                        <a:pt x="24" y="480"/>
                      </a:cubicBezTo>
                      <a:cubicBezTo>
                        <a:pt x="48" y="560"/>
                        <a:pt x="804" y="520"/>
                        <a:pt x="1560" y="480"/>
                      </a:cubicBezTo>
                    </a:path>
                  </a:pathLst>
                </a:custGeom>
                <a:gradFill flip="none" rotWithShape="1">
                  <a:gsLst>
                    <a:gs pos="50000">
                      <a:srgbClr val="CC0099">
                        <a:alpha val="46667"/>
                      </a:srgb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  <a:alpha val="62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" name="Oval 15"/>
                <p:cNvSpPr>
                  <a:spLocks noChangeArrowheads="1"/>
                </p:cNvSpPr>
                <p:nvPr/>
              </p:nvSpPr>
              <p:spPr bwMode="auto">
                <a:xfrm flipH="1" flipV="1">
                  <a:off x="3093661" y="3464811"/>
                  <a:ext cx="42863" cy="53546"/>
                </a:xfrm>
                <a:prstGeom prst="ellipse">
                  <a:avLst/>
                </a:prstGeom>
                <a:solidFill>
                  <a:srgbClr val="0033CC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D60093"/>
                    </a:solidFill>
                  </a:endParaRPr>
                </a:p>
              </p:txBody>
            </p:sp>
          </p:grpSp>
          <p:sp>
            <p:nvSpPr>
              <p:cNvPr id="18" name="4-Point Star 17"/>
              <p:cNvSpPr/>
              <p:nvPr/>
            </p:nvSpPr>
            <p:spPr bwMode="auto">
              <a:xfrm>
                <a:off x="1066799" y="2971800"/>
                <a:ext cx="231113" cy="228600"/>
              </a:xfrm>
              <a:prstGeom prst="star4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Arc 15"/>
            <p:cNvSpPr/>
            <p:nvPr/>
          </p:nvSpPr>
          <p:spPr bwMode="auto">
            <a:xfrm rot="15752395">
              <a:off x="7634290" y="-968556"/>
              <a:ext cx="945914" cy="5931082"/>
            </a:xfrm>
            <a:prstGeom prst="arc">
              <a:avLst>
                <a:gd name="adj1" fmla="val 12300730"/>
                <a:gd name="adj2" fmla="val 20285502"/>
              </a:avLst>
            </a:prstGeom>
            <a:noFill/>
            <a:ln w="53975" cap="rnd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freezing" dir="t"/>
            </a:scene3d>
            <a:sp3d prstMaterial="matte"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Picture 13" descr="calabi-ya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 contrast="-71000"/>
          </a:blip>
          <a:srcRect/>
          <a:stretch>
            <a:fillRect/>
          </a:stretch>
        </p:blipFill>
        <p:spPr bwMode="auto">
          <a:xfrm rot="1303437">
            <a:off x="5515716" y="526998"/>
            <a:ext cx="2543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381000" y="4191000"/>
          <a:ext cx="5562600" cy="1475973"/>
        </p:xfrm>
        <a:graphic>
          <a:graphicData uri="http://schemas.openxmlformats.org/presentationml/2006/ole">
            <p:oleObj spid="_x0000_s445444" name="Equation" r:id="rId7" imgW="2197080" imgH="583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Holomorphy + throat geometry </a:t>
            </a:r>
            <a:b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constrain corrections to potential</a:t>
            </a:r>
            <a:endParaRPr lang="en-US" sz="2800">
              <a:solidFill>
                <a:srgbClr val="0000FF"/>
              </a:solidFill>
            </a:endParaRPr>
          </a:p>
        </p:txBody>
      </p:sp>
      <p:graphicFrame>
        <p:nvGraphicFramePr>
          <p:cNvPr id="251906" name="Object 2"/>
          <p:cNvGraphicFramePr>
            <a:graphicFrameLocks noChangeAspect="1"/>
          </p:cNvGraphicFramePr>
          <p:nvPr/>
        </p:nvGraphicFramePr>
        <p:xfrm>
          <a:off x="304800" y="2514600"/>
          <a:ext cx="1727149" cy="685800"/>
        </p:xfrm>
        <a:graphic>
          <a:graphicData uri="http://schemas.openxmlformats.org/presentationml/2006/ole">
            <p:oleObj spid="_x0000_s251906" name="Equation" r:id="rId4" imgW="685800" imgH="279360" progId="Equation.DSMT4">
              <p:embed/>
            </p:oleObj>
          </a:graphicData>
        </a:graphic>
      </p:graphicFrame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304800" y="1752600"/>
          <a:ext cx="1442112" cy="838200"/>
        </p:xfrm>
        <a:graphic>
          <a:graphicData uri="http://schemas.openxmlformats.org/presentationml/2006/ole">
            <p:oleObj spid="_x0000_s251907" name="Equation" r:id="rId5" imgW="723600" imgH="431640" progId="Equation.DSMT4">
              <p:embed/>
            </p:oleObj>
          </a:graphicData>
        </a:graphic>
      </p:graphicFrame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5715000" y="1676400"/>
          <a:ext cx="1671637" cy="720134"/>
        </p:xfrm>
        <a:graphic>
          <a:graphicData uri="http://schemas.openxmlformats.org/presentationml/2006/ole">
            <p:oleObj spid="_x0000_s251908" name="Equation" r:id="rId6" imgW="545760" imgH="241200" progId="Equation.DSMT4">
              <p:embed/>
            </p:oleObj>
          </a:graphicData>
        </a:graphic>
      </p:graphicFrame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953000" y="1981200"/>
            <a:ext cx="534988" cy="21130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304800" y="1295400"/>
          <a:ext cx="1904999" cy="589110"/>
        </p:xfrm>
        <a:graphic>
          <a:graphicData uri="http://schemas.openxmlformats.org/presentationml/2006/ole">
            <p:oleObj spid="_x0000_s251909" name="Equation" r:id="rId7" imgW="787320" imgH="241200" progId="Equation.DSMT4">
              <p:embed/>
            </p:oleObj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2286000" y="1828800"/>
          <a:ext cx="2052949" cy="567642"/>
        </p:xfrm>
        <a:graphic>
          <a:graphicData uri="http://schemas.openxmlformats.org/presentationml/2006/ole">
            <p:oleObj spid="_x0000_s251911" name="Equation" r:id="rId8" imgW="8506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Holomorphy + throat geometry </a:t>
            </a:r>
            <a:b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constrain corrections to potential</a:t>
            </a:r>
            <a:endParaRPr lang="en-US" sz="2800">
              <a:solidFill>
                <a:srgbClr val="0000FF"/>
              </a:solidFill>
            </a:endParaRPr>
          </a:p>
        </p:txBody>
      </p:sp>
      <p:graphicFrame>
        <p:nvGraphicFramePr>
          <p:cNvPr id="251906" name="Object 2"/>
          <p:cNvGraphicFramePr>
            <a:graphicFrameLocks noChangeAspect="1"/>
          </p:cNvGraphicFramePr>
          <p:nvPr/>
        </p:nvGraphicFramePr>
        <p:xfrm>
          <a:off x="304800" y="2514600"/>
          <a:ext cx="1727149" cy="685800"/>
        </p:xfrm>
        <a:graphic>
          <a:graphicData uri="http://schemas.openxmlformats.org/presentationml/2006/ole">
            <p:oleObj spid="_x0000_s1393666" name="Equation" r:id="rId4" imgW="685800" imgH="279360" progId="Equation.DSMT4">
              <p:embed/>
            </p:oleObj>
          </a:graphicData>
        </a:graphic>
      </p:graphicFrame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304800" y="1752600"/>
          <a:ext cx="1442112" cy="838200"/>
        </p:xfrm>
        <a:graphic>
          <a:graphicData uri="http://schemas.openxmlformats.org/presentationml/2006/ole">
            <p:oleObj spid="_x0000_s1393667" name="Equation" r:id="rId5" imgW="723600" imgH="431640" progId="Equation.DSMT4">
              <p:embed/>
            </p:oleObj>
          </a:graphicData>
        </a:graphic>
      </p:graphicFrame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5029200" y="3657600"/>
          <a:ext cx="1671637" cy="720134"/>
        </p:xfrm>
        <a:graphic>
          <a:graphicData uri="http://schemas.openxmlformats.org/presentationml/2006/ole">
            <p:oleObj spid="_x0000_s1393668" name="Equation" r:id="rId6" imgW="545760" imgH="241200" progId="Equation.DSMT4">
              <p:embed/>
            </p:oleObj>
          </a:graphicData>
        </a:graphic>
      </p:graphicFrame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114800" y="3886200"/>
            <a:ext cx="534988" cy="21130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304800" y="1295400"/>
          <a:ext cx="1904999" cy="589110"/>
        </p:xfrm>
        <a:graphic>
          <a:graphicData uri="http://schemas.openxmlformats.org/presentationml/2006/ole">
            <p:oleObj spid="_x0000_s1393669" name="Equation" r:id="rId7" imgW="787320" imgH="241200" progId="Equation.DSMT4">
              <p:embed/>
            </p:oleObj>
          </a:graphicData>
        </a:graphic>
      </p:graphicFrame>
      <p:pic>
        <p:nvPicPr>
          <p:cNvPr id="251910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32766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2286000" y="1828800"/>
          <a:ext cx="2052949" cy="567642"/>
        </p:xfrm>
        <a:graphic>
          <a:graphicData uri="http://schemas.openxmlformats.org/presentationml/2006/ole">
            <p:oleObj spid="_x0000_s1393670" name="Equation" r:id="rId9" imgW="850680" imgH="2412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1200" y="480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new term in ∆V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486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 </a:t>
            </a:r>
            <a:r>
              <a:rPr lang="en-US" smtClean="0">
                <a:solidFill>
                  <a:srgbClr val="0033CC"/>
                </a:solidFill>
              </a:rPr>
              <a:t>quadratic</a:t>
            </a:r>
            <a:r>
              <a:rPr lang="en-US" smtClean="0"/>
              <a:t> correction from this embedding!</a:t>
            </a:r>
          </a:p>
          <a:p>
            <a:r>
              <a:rPr lang="en-US" smtClean="0"/>
              <a:t> </a:t>
            </a:r>
            <a:r>
              <a:rPr lang="en-US" sz="2400" smtClean="0"/>
              <a:t> i.e. still cannot fine-tune inflaton mass per se</a:t>
            </a:r>
            <a:endParaRPr lang="en-US" sz="2400"/>
          </a:p>
        </p:txBody>
      </p:sp>
      <p:sp>
        <p:nvSpPr>
          <p:cNvPr id="19" name="Freeform 18"/>
          <p:cNvSpPr/>
          <p:nvPr/>
        </p:nvSpPr>
        <p:spPr bwMode="auto">
          <a:xfrm>
            <a:off x="3104148" y="2141621"/>
            <a:ext cx="4796589" cy="1243263"/>
          </a:xfrm>
          <a:custGeom>
            <a:avLst/>
            <a:gdLst>
              <a:gd name="connsiteX0" fmla="*/ 152399 w 4796589"/>
              <a:gd name="connsiteY0" fmla="*/ 0 h 1243263"/>
              <a:gd name="connsiteX1" fmla="*/ 641684 w 4796589"/>
              <a:gd name="connsiteY1" fmla="*/ 745958 h 1243263"/>
              <a:gd name="connsiteX2" fmla="*/ 4002505 w 4796589"/>
              <a:gd name="connsiteY2" fmla="*/ 946484 h 1243263"/>
              <a:gd name="connsiteX3" fmla="*/ 4788568 w 4796589"/>
              <a:gd name="connsiteY3" fmla="*/ 1243263 h 1243263"/>
              <a:gd name="connsiteX4" fmla="*/ 4788568 w 4796589"/>
              <a:gd name="connsiteY4" fmla="*/ 1243263 h 1243263"/>
              <a:gd name="connsiteX5" fmla="*/ 4788568 w 4796589"/>
              <a:gd name="connsiteY5" fmla="*/ 1243263 h 1243263"/>
              <a:gd name="connsiteX6" fmla="*/ 4788568 w 4796589"/>
              <a:gd name="connsiteY6" fmla="*/ 1243263 h 1243263"/>
              <a:gd name="connsiteX7" fmla="*/ 4788568 w 4796589"/>
              <a:gd name="connsiteY7" fmla="*/ 1243263 h 1243263"/>
              <a:gd name="connsiteX8" fmla="*/ 4796589 w 4796589"/>
              <a:gd name="connsiteY8" fmla="*/ 1243263 h 124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6589" h="1243263">
                <a:moveTo>
                  <a:pt x="152399" y="0"/>
                </a:moveTo>
                <a:cubicBezTo>
                  <a:pt x="76199" y="294105"/>
                  <a:pt x="0" y="588211"/>
                  <a:pt x="641684" y="745958"/>
                </a:cubicBezTo>
                <a:cubicBezTo>
                  <a:pt x="1283368" y="903705"/>
                  <a:pt x="3311358" y="863600"/>
                  <a:pt x="4002505" y="946484"/>
                </a:cubicBezTo>
                <a:cubicBezTo>
                  <a:pt x="4693652" y="1029368"/>
                  <a:pt x="4788568" y="1243263"/>
                  <a:pt x="4788568" y="1243263"/>
                </a:cubicBezTo>
                <a:lnTo>
                  <a:pt x="4788568" y="1243263"/>
                </a:lnTo>
                <a:lnTo>
                  <a:pt x="4788568" y="1243263"/>
                </a:lnTo>
                <a:lnTo>
                  <a:pt x="4788568" y="1243263"/>
                </a:lnTo>
                <a:lnTo>
                  <a:pt x="4788568" y="1243263"/>
                </a:lnTo>
                <a:lnTo>
                  <a:pt x="4796589" y="1243263"/>
                </a:lnTo>
              </a:path>
            </a:pathLst>
          </a:custGeom>
          <a:noFill/>
          <a:ln w="15875" cap="flat" cmpd="sng" algn="ctr">
            <a:solidFill>
              <a:srgbClr val="00CC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 flipH="1">
            <a:off x="6992112" y="3675888"/>
            <a:ext cx="341376" cy="1828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715000" y="1676400"/>
          <a:ext cx="1671637" cy="720134"/>
        </p:xfrm>
        <a:graphic>
          <a:graphicData uri="http://schemas.openxmlformats.org/presentationml/2006/ole">
            <p:oleObj spid="_x0000_s1393671" name="Equation" r:id="rId10" imgW="545760" imgH="241200" progId="Equation.DSMT4">
              <p:embed/>
            </p:oleObj>
          </a:graphicData>
        </a:graphic>
      </p:graphicFrame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953000" y="1981200"/>
            <a:ext cx="534988" cy="21130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800" smtClean="0">
                <a:solidFill>
                  <a:srgbClr val="1533C9"/>
                </a:solidFill>
              </a:rPr>
              <a:t> </a:t>
            </a:r>
            <a:br>
              <a:rPr lang="en-US" sz="4800" smtClean="0">
                <a:solidFill>
                  <a:srgbClr val="1533C9"/>
                </a:solidFill>
              </a:rPr>
            </a:br>
            <a:endParaRPr lang="en-US" sz="4800" smtClean="0">
              <a:solidFill>
                <a:srgbClr val="1533C9"/>
              </a:solidFill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81000" y="838200"/>
            <a:ext cx="8458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 </a:t>
            </a:r>
            <a:r>
              <a:rPr lang="en-US" sz="1800">
                <a:solidFill>
                  <a:srgbClr val="0033CC"/>
                </a:solidFill>
              </a:rPr>
              <a:t>Baumann, Dymarsky, Klebanov, L.M., &amp; Steinhardt, </a:t>
            </a:r>
            <a:r>
              <a:rPr lang="en-US" sz="1800" smtClean="0">
                <a:solidFill>
                  <a:srgbClr val="00B050"/>
                </a:solidFill>
              </a:rPr>
              <a:t>0705.3837;</a:t>
            </a:r>
            <a:endParaRPr lang="en-US" sz="1800">
              <a:solidFill>
                <a:srgbClr val="00B050"/>
              </a:solidFill>
            </a:endParaRPr>
          </a:p>
          <a:p>
            <a:r>
              <a:rPr lang="en-US" sz="1800">
                <a:solidFill>
                  <a:srgbClr val="0033CC"/>
                </a:solidFill>
              </a:rPr>
              <a:t> Baumann, Dymarsky, Klebanov, &amp; L.M., </a:t>
            </a:r>
            <a:r>
              <a:rPr lang="en-US" sz="1800" smtClean="0">
                <a:solidFill>
                  <a:srgbClr val="00B050"/>
                </a:solidFill>
              </a:rPr>
              <a:t>0706.0360.</a:t>
            </a:r>
          </a:p>
          <a:p>
            <a:r>
              <a:rPr lang="en-US" sz="1800" smtClean="0">
                <a:solidFill>
                  <a:srgbClr val="0033CC"/>
                </a:solidFill>
              </a:rPr>
              <a:t> Krause &amp; Pajer, </a:t>
            </a:r>
            <a:r>
              <a:rPr lang="en-US" sz="1800" smtClean="0">
                <a:solidFill>
                  <a:srgbClr val="00B050"/>
                </a:solidFill>
              </a:rPr>
              <a:t>0705.4682.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Dynamics:</a:t>
            </a:r>
          </a:p>
          <a:p>
            <a:r>
              <a:rPr lang="en-US" sz="1800" smtClean="0">
                <a:solidFill>
                  <a:srgbClr val="0033CC"/>
                </a:solidFill>
              </a:rPr>
              <a:t>Panda, Sami, Tsujikawa, </a:t>
            </a:r>
            <a:r>
              <a:rPr lang="en-US" sz="1800" smtClean="0">
                <a:solidFill>
                  <a:srgbClr val="00B050"/>
                </a:solidFill>
              </a:rPr>
              <a:t>0707.2848.</a:t>
            </a:r>
          </a:p>
          <a:p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US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Nearly </a:t>
            </a:r>
            <a:r>
              <a:rPr lang="en-US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Explicit Model </a:t>
            </a:r>
            <a:r>
              <a:rPr lang="en-US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D-brane inflation</a:t>
            </a:r>
            <a:endParaRPr lang="en-US" kern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0" name="Content Placeholder 3" descr="VaryS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3075" y="2667000"/>
            <a:ext cx="4556125" cy="2808287"/>
          </a:xfrm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562600" y="4191000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D7-brane embedding: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943600" y="4648200"/>
          <a:ext cx="1752600" cy="446088"/>
        </p:xfrm>
        <a:graphic>
          <a:graphicData uri="http://schemas.openxmlformats.org/presentationml/2006/ole">
            <p:oleObj spid="_x0000_s586754" name="Equation" r:id="rId5" imgW="876240" imgH="228600" progId="Equation.DSMT4">
              <p:embed/>
            </p:oleObj>
          </a:graphicData>
        </a:graphic>
      </p:graphicFrame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5334000" y="2438400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∆V</a:t>
            </a:r>
            <a:r>
              <a:rPr lang="en-US" sz="2000" smtClean="0"/>
              <a:t> does </a:t>
            </a:r>
            <a:r>
              <a:rPr lang="en-US" sz="2000"/>
              <a:t>not </a:t>
            </a:r>
            <a:r>
              <a:rPr lang="en-US" sz="2000" smtClean="0"/>
              <a:t>include </a:t>
            </a:r>
            <a:r>
              <a:rPr lang="en-US" sz="2000"/>
              <a:t>a quadratic </a:t>
            </a:r>
            <a:r>
              <a:rPr lang="en-US" sz="2000" smtClean="0"/>
              <a:t>term.  </a:t>
            </a:r>
          </a:p>
          <a:p>
            <a:r>
              <a:rPr lang="en-US" sz="2000" smtClean="0"/>
              <a:t>Can </a:t>
            </a:r>
            <a:r>
              <a:rPr lang="en-US" sz="2000"/>
              <a:t>fine-tune only locally.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57150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/>
              <a:t>For fine-tuned parameters, an inflection point appears.  </a:t>
            </a:r>
          </a:p>
          <a:p>
            <a:r>
              <a:rPr lang="en-US" sz="2000" smtClean="0"/>
              <a:t>Inflation can occur near this inflection point. </a:t>
            </a:r>
          </a:p>
        </p:txBody>
      </p:sp>
    </p:spTree>
  </p:cSld>
  <p:clrMapOvr>
    <a:masterClrMapping/>
  </p:clrMapOvr>
  <p:transition advTm="43134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 IV.</a:t>
            </a:r>
            <a:r>
              <a:rPr lang="en-US" sz="4800" smtClean="0">
                <a:solidFill>
                  <a:schemeClr val="tx1"/>
                </a:solidFill>
              </a:rPr>
              <a:t/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/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Holographic Systematics</a:t>
            </a:r>
          </a:p>
        </p:txBody>
      </p:sp>
    </p:spTree>
  </p:cSld>
  <p:clrMapOvr>
    <a:masterClrMapping/>
  </p:clrMapOvr>
  <p:transition advTm="6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can we be more complete and systematic?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r>
              <a:rPr lang="en-US" sz="2400" smtClean="0"/>
              <a:t>We had to assume that the divisor bearing nonperturbative effects sags into the throat.  </a:t>
            </a:r>
          </a:p>
          <a:p>
            <a:pPr lvl="1"/>
            <a:r>
              <a:rPr lang="en-US" sz="1800" smtClean="0"/>
              <a:t>This is likely not generic, and it imposes strong constraints on the parameters that only reflect our wish to compute, not the underlying physics.</a:t>
            </a:r>
          </a:p>
          <a:p>
            <a:r>
              <a:rPr lang="en-US" sz="2400" smtClean="0"/>
              <a:t>We have assumed that all other effects are </a:t>
            </a:r>
            <a:r>
              <a:rPr lang="en-US" sz="2400" smtClean="0">
                <a:solidFill>
                  <a:srgbClr val="0033CC"/>
                </a:solidFill>
              </a:rPr>
              <a:t>negligible</a:t>
            </a:r>
            <a:r>
              <a:rPr lang="en-US" sz="2400" smtClean="0"/>
              <a:t>!</a:t>
            </a:r>
          </a:p>
          <a:p>
            <a:pPr lvl="1"/>
            <a:r>
              <a:rPr lang="en-US" sz="1800" smtClean="0"/>
              <a:t> We have thereby neglected more distant divisors, bulk fluxes, distant antibranes, etc.</a:t>
            </a:r>
          </a:p>
          <a:p>
            <a:r>
              <a:rPr lang="en-US" sz="2400" smtClean="0"/>
              <a:t>Our result may be sensitive to the gluing of the throat into the compact space.</a:t>
            </a:r>
          </a:p>
          <a:p>
            <a:r>
              <a:rPr lang="en-US" sz="2400" smtClean="0"/>
              <a:t>Purely practically, while it is easy to compute the superpotential for a general embedding in a general throat, it is slightly subtle and rather involved to read off the complete potential that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Simple Idea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smtClean="0"/>
              <a:t>The D3-brane potential comes from </a:t>
            </a:r>
            <a:r>
              <a:rPr lang="el-GR" sz="2400" smtClean="0"/>
              <a:t>Φ</a:t>
            </a:r>
            <a:r>
              <a:rPr lang="el-GR" sz="2400" baseline="-25000" smtClean="0"/>
              <a:t>-</a:t>
            </a:r>
            <a:r>
              <a:rPr lang="en-US" sz="2400" smtClean="0"/>
              <a:t> alone.  So we are interested in the profile of </a:t>
            </a:r>
            <a:r>
              <a:rPr lang="el-GR" sz="2400" smtClean="0"/>
              <a:t>Φ</a:t>
            </a:r>
            <a:r>
              <a:rPr lang="el-GR" sz="2400" baseline="-25000" smtClean="0"/>
              <a:t>-</a:t>
            </a:r>
            <a:r>
              <a:rPr lang="en-US" sz="2400" smtClean="0"/>
              <a:t>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2867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438400"/>
            <a:ext cx="20716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Simple Idea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smtClean="0"/>
              <a:t>The D3-brane potential comes from </a:t>
            </a:r>
            <a:r>
              <a:rPr lang="el-GR" sz="2400" smtClean="0"/>
              <a:t>Φ</a:t>
            </a:r>
            <a:r>
              <a:rPr lang="el-GR" sz="2400" baseline="-25000" smtClean="0"/>
              <a:t>-</a:t>
            </a:r>
            <a:r>
              <a:rPr lang="en-US" sz="2400" smtClean="0"/>
              <a:t> alone.  So we are interested in the profile of </a:t>
            </a:r>
            <a:r>
              <a:rPr lang="el-GR" sz="2400" smtClean="0"/>
              <a:t>Φ</a:t>
            </a:r>
            <a:r>
              <a:rPr lang="el-GR" sz="2400" baseline="-25000" smtClean="0"/>
              <a:t>-</a:t>
            </a:r>
            <a:r>
              <a:rPr lang="en-US" sz="2400" smtClean="0"/>
              <a:t>.</a:t>
            </a:r>
          </a:p>
          <a:p>
            <a:pPr>
              <a:buNone/>
            </a:pPr>
            <a:r>
              <a:rPr lang="en-US" sz="2400" smtClean="0"/>
              <a:t>Arbitrary compactification effects can be represented by specifying boundary conditions for </a:t>
            </a:r>
            <a:r>
              <a:rPr lang="el-GR" sz="2400" smtClean="0"/>
              <a:t>Φ</a:t>
            </a:r>
            <a:r>
              <a:rPr lang="en-US" sz="2400" baseline="-25000" smtClean="0"/>
              <a:t>-</a:t>
            </a:r>
            <a:r>
              <a:rPr lang="en-US" sz="2400" smtClean="0"/>
              <a:t> in the UV of the throat, i.e. by allowing arbitrary non-normalizable </a:t>
            </a:r>
            <a:r>
              <a:rPr lang="el-GR" sz="2400" smtClean="0"/>
              <a:t>Φ</a:t>
            </a:r>
            <a:r>
              <a:rPr lang="en-US" sz="2400" baseline="-25000" smtClean="0"/>
              <a:t>- </a:t>
            </a:r>
            <a:r>
              <a:rPr lang="en-US" sz="2400" smtClean="0"/>
              <a:t>profiles.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Simple Idea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smtClean="0"/>
              <a:t>The D3-brane potential comes from </a:t>
            </a:r>
            <a:r>
              <a:rPr lang="el-GR" sz="2400" smtClean="0"/>
              <a:t>Φ</a:t>
            </a:r>
            <a:r>
              <a:rPr lang="el-GR" sz="2400" baseline="-25000" smtClean="0"/>
              <a:t>-</a:t>
            </a:r>
            <a:r>
              <a:rPr lang="en-US" sz="2400" smtClean="0"/>
              <a:t> alone.  So we are interested in the profile of </a:t>
            </a:r>
            <a:r>
              <a:rPr lang="el-GR" sz="2400" smtClean="0"/>
              <a:t>Φ</a:t>
            </a:r>
            <a:r>
              <a:rPr lang="el-GR" sz="2400" baseline="-25000" smtClean="0"/>
              <a:t>-</a:t>
            </a:r>
            <a:r>
              <a:rPr lang="en-US" sz="2400" smtClean="0"/>
              <a:t>.</a:t>
            </a:r>
          </a:p>
          <a:p>
            <a:pPr>
              <a:buNone/>
            </a:pPr>
            <a:r>
              <a:rPr lang="en-US" sz="2400" smtClean="0"/>
              <a:t>Arbitrary compactification effects can be represented by specifying boundary conditions for </a:t>
            </a:r>
            <a:r>
              <a:rPr lang="el-GR" sz="2400" smtClean="0"/>
              <a:t>Φ</a:t>
            </a:r>
            <a:r>
              <a:rPr lang="en-US" sz="2400" baseline="-25000" smtClean="0"/>
              <a:t>-</a:t>
            </a:r>
            <a:r>
              <a:rPr lang="en-US" sz="2400" smtClean="0"/>
              <a:t> in the UV of the throat, i.e. by allowing arbitrary non-normalizable </a:t>
            </a:r>
            <a:r>
              <a:rPr lang="el-GR" sz="2400" smtClean="0"/>
              <a:t>Φ</a:t>
            </a:r>
            <a:r>
              <a:rPr lang="en-US" sz="2400" baseline="-25000" smtClean="0"/>
              <a:t>- </a:t>
            </a:r>
            <a:r>
              <a:rPr lang="en-US" sz="2400" smtClean="0"/>
              <a:t>profiles.</a:t>
            </a:r>
          </a:p>
          <a:p>
            <a:pPr>
              <a:buNone/>
            </a:pPr>
            <a:r>
              <a:rPr lang="en-US" sz="2400" smtClean="0"/>
              <a:t>The warped geometry filters these effects; the leading contributions are those that diminish least rapidly towards the IR (~ lowest few multipoles).</a:t>
            </a:r>
          </a:p>
          <a:p>
            <a:pPr>
              <a:buNone/>
            </a:pPr>
            <a:r>
              <a:rPr lang="en-US" sz="2400" smtClean="0"/>
              <a:t>Normalizable </a:t>
            </a:r>
            <a:r>
              <a:rPr lang="el-GR" sz="2400" smtClean="0"/>
              <a:t>Φ</a:t>
            </a:r>
            <a:r>
              <a:rPr lang="el-GR" sz="2400" baseline="-25000" smtClean="0"/>
              <a:t>-</a:t>
            </a:r>
            <a:r>
              <a:rPr lang="en-US" sz="2400" smtClean="0"/>
              <a:t> profiles arise from supersymmetry-breaking at the tip and are already incorporated.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172200"/>
            <a:ext cx="5080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cf.</a:t>
            </a:r>
            <a:r>
              <a:rPr lang="en-US" sz="2000" smtClean="0">
                <a:solidFill>
                  <a:srgbClr val="0033CC"/>
                </a:solidFill>
              </a:rPr>
              <a:t> DeWolfe, Kachru, &amp; Mulligan </a:t>
            </a:r>
            <a:r>
              <a:rPr lang="en-US" sz="2000" smtClean="0">
                <a:solidFill>
                  <a:srgbClr val="00CC66"/>
                </a:solidFill>
              </a:rPr>
              <a:t>0801.1520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Gauge Theory version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Arbitrary compactification effects can be represented by allowing arbitrary deformations of the Lagrangian of the dual (approximate) CFT.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57150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Supersymmetric deformations:</a:t>
            </a:r>
            <a:r>
              <a:rPr lang="en-US" sz="2000" smtClean="0">
                <a:solidFill>
                  <a:srgbClr val="0033CC"/>
                </a:solidFill>
              </a:rPr>
              <a:t> 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Aharony, Antebi, &amp; Berkooz, </a:t>
            </a:r>
            <a:r>
              <a:rPr lang="en-US" sz="2000" b="1" smtClean="0">
                <a:solidFill>
                  <a:srgbClr val="00CC66"/>
                </a:solidFill>
              </a:rPr>
              <a:t>hep-th/0508080</a:t>
            </a:r>
            <a:endParaRPr lang="en-US" sz="2000" smtClean="0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Inflation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001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A period of accelerated expansion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25463" y="1981200"/>
          <a:ext cx="7339012" cy="763588"/>
        </p:xfrm>
        <a:graphic>
          <a:graphicData uri="http://schemas.openxmlformats.org/presentationml/2006/ole">
            <p:oleObj spid="_x0000_s1391618" name="Equation" r:id="rId4" imgW="2197080" imgH="228600" progId="Equation.DSMT4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8915400" cy="354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/>
              <a:t>Solves horizon, flatness, and monopole problems.</a:t>
            </a:r>
          </a:p>
          <a:p>
            <a:pPr marL="342900" indent="-342900"/>
            <a:r>
              <a:rPr lang="en-US" i="1"/>
              <a:t>	i.e.</a:t>
            </a:r>
            <a:r>
              <a:rPr lang="en-US"/>
              <a:t> explains why universe is so large, so flat, and so empty.</a:t>
            </a:r>
          </a:p>
          <a:p>
            <a:pPr marL="342900" indent="-342900"/>
            <a:endParaRPr lang="en-US"/>
          </a:p>
          <a:p>
            <a:pPr marL="342900" indent="-342900">
              <a:buFontTx/>
              <a:buChar char="•"/>
            </a:pPr>
            <a:r>
              <a:rPr lang="en-US"/>
              <a:t>Predicts scalar fluctuations in CMB temperature:</a:t>
            </a:r>
          </a:p>
          <a:p>
            <a:pPr marL="800100" lvl="1" indent="-342900"/>
            <a:r>
              <a:rPr lang="en-US">
                <a:solidFill>
                  <a:schemeClr val="tx1"/>
                </a:solidFill>
              </a:rPr>
              <a:t>	-  approximately, but</a:t>
            </a:r>
            <a:r>
              <a:rPr lang="en-US">
                <a:solidFill>
                  <a:srgbClr val="FF0000"/>
                </a:solidFill>
              </a:rPr>
              <a:t> not exactly,</a:t>
            </a:r>
            <a:r>
              <a:rPr lang="en-US"/>
              <a:t> scale-invariant</a:t>
            </a:r>
          </a:p>
          <a:p>
            <a:pPr marL="800100" lvl="1" indent="-342900"/>
            <a:r>
              <a:rPr lang="en-US"/>
              <a:t>    -  approximately Gaussian </a:t>
            </a:r>
          </a:p>
          <a:p>
            <a:pPr marL="342900" indent="-342900">
              <a:buFontTx/>
              <a:buChar char="•"/>
            </a:pPr>
            <a:r>
              <a:rPr lang="en-US"/>
              <a:t>Predicts primordial </a:t>
            </a:r>
            <a:r>
              <a:rPr lang="en-US">
                <a:solidFill>
                  <a:srgbClr val="0033CC"/>
                </a:solidFill>
              </a:rPr>
              <a:t>tensor</a:t>
            </a:r>
            <a:r>
              <a:rPr lang="en-US"/>
              <a:t> fluctuations</a:t>
            </a:r>
            <a:endParaRPr lang="en-US">
              <a:solidFill>
                <a:srgbClr val="292929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172200" y="3962400"/>
            <a:ext cx="230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A.Guth,1981.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Gauge Theory version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Arbitrary compactification effects can be represented by allowing arbitrary deformations of the Lagrangian of the dual (approximate) CFT.</a:t>
            </a:r>
          </a:p>
          <a:p>
            <a:pPr>
              <a:buNone/>
            </a:pPr>
            <a:r>
              <a:rPr lang="en-US" sz="2400" smtClean="0"/>
              <a:t>These deformations incorporate couplings to bulk moduli X that get F-term vevs.</a:t>
            </a:r>
          </a:p>
          <a:p>
            <a:pPr>
              <a:buNone/>
            </a:pPr>
            <a:endParaRPr lang="en-US" sz="2400" smtClean="0"/>
          </a:p>
          <a:p>
            <a:pPr>
              <a:buNone/>
            </a:pPr>
            <a:endParaRPr lang="en-US" sz="2400" smtClean="0"/>
          </a:p>
          <a:p>
            <a:pPr>
              <a:buNone/>
            </a:pPr>
            <a:endParaRPr lang="en-US" sz="240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8203279" cy="85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Gauge Theory version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Arbitrary compactification effects can be represented by allowing arbitrary deformations of the Lagrangian of the dual (approximate) CFT.</a:t>
            </a:r>
          </a:p>
          <a:p>
            <a:pPr>
              <a:buNone/>
            </a:pPr>
            <a:r>
              <a:rPr lang="en-US" sz="2400" smtClean="0"/>
              <a:t>These deformations incorporate couplings to bulk moduli X that get F-term vevs.</a:t>
            </a:r>
          </a:p>
          <a:p>
            <a:pPr>
              <a:buNone/>
            </a:pPr>
            <a:endParaRPr lang="en-US" sz="2400" smtClean="0"/>
          </a:p>
          <a:p>
            <a:pPr>
              <a:buNone/>
            </a:pPr>
            <a:endParaRPr lang="en-US" sz="2400" smtClean="0"/>
          </a:p>
          <a:p>
            <a:pPr>
              <a:buNone/>
            </a:pPr>
            <a:endParaRPr lang="en-US" sz="2400" smtClean="0"/>
          </a:p>
          <a:p>
            <a:pPr>
              <a:buNone/>
            </a:pPr>
            <a:r>
              <a:rPr lang="en-US" sz="2400" smtClean="0"/>
              <a:t>The RG flow filters these effects; the leading contributions are those that diminish least rapidly towards the IR, i.e. </a:t>
            </a:r>
            <a:r>
              <a:rPr lang="en-US" sz="2400" smtClean="0">
                <a:solidFill>
                  <a:srgbClr val="0033CC"/>
                </a:solidFill>
              </a:rPr>
              <a:t>the most relevant contributions</a:t>
            </a:r>
            <a:r>
              <a:rPr lang="en-US" sz="2400" smtClean="0"/>
              <a:t>.</a:t>
            </a:r>
          </a:p>
          <a:p>
            <a:pPr>
              <a:buNone/>
            </a:pPr>
            <a:r>
              <a:rPr lang="en-US" sz="2400" smtClean="0"/>
              <a:t>Deformations of the CFT state arise from supersymmetry-breaking at the tip and are already incorporated.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8203279" cy="85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Scale of the moduli F-terms</a:t>
            </a:r>
            <a:endParaRPr lang="en-US" sz="540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14801" y="1686664"/>
            <a:ext cx="4495800" cy="67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9"/>
          <p:cNvGrpSpPr/>
          <p:nvPr/>
        </p:nvGrpSpPr>
        <p:grpSpPr>
          <a:xfrm>
            <a:off x="457200" y="1524000"/>
            <a:ext cx="5105400" cy="2667000"/>
            <a:chOff x="914400" y="3721768"/>
            <a:chExt cx="5105400" cy="2667000"/>
          </a:xfrm>
        </p:grpSpPr>
        <p:sp>
          <p:nvSpPr>
            <p:cNvPr id="11" name="Freeform 10"/>
            <p:cNvSpPr/>
            <p:nvPr/>
          </p:nvSpPr>
          <p:spPr bwMode="auto">
            <a:xfrm>
              <a:off x="1925053" y="3721768"/>
              <a:ext cx="3729789" cy="1522664"/>
            </a:xfrm>
            <a:custGeom>
              <a:avLst/>
              <a:gdLst>
                <a:gd name="connsiteX0" fmla="*/ 0 w 3729789"/>
                <a:gd name="connsiteY0" fmla="*/ 0 h 1522664"/>
                <a:gd name="connsiteX1" fmla="*/ 240631 w 3729789"/>
                <a:gd name="connsiteY1" fmla="*/ 1443790 h 1522664"/>
                <a:gd name="connsiteX2" fmla="*/ 473242 w 3729789"/>
                <a:gd name="connsiteY2" fmla="*/ 473243 h 1522664"/>
                <a:gd name="connsiteX3" fmla="*/ 1267326 w 3729789"/>
                <a:gd name="connsiteY3" fmla="*/ 1331495 h 1522664"/>
                <a:gd name="connsiteX4" fmla="*/ 3729789 w 3729789"/>
                <a:gd name="connsiteY4" fmla="*/ 1451811 h 1522664"/>
                <a:gd name="connsiteX5" fmla="*/ 3729789 w 3729789"/>
                <a:gd name="connsiteY5" fmla="*/ 1451811 h 152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789" h="1522664">
                  <a:moveTo>
                    <a:pt x="0" y="0"/>
                  </a:moveTo>
                  <a:cubicBezTo>
                    <a:pt x="80878" y="682458"/>
                    <a:pt x="161757" y="1364916"/>
                    <a:pt x="240631" y="1443790"/>
                  </a:cubicBezTo>
                  <a:cubicBezTo>
                    <a:pt x="319505" y="1522664"/>
                    <a:pt x="302126" y="491959"/>
                    <a:pt x="473242" y="473243"/>
                  </a:cubicBezTo>
                  <a:cubicBezTo>
                    <a:pt x="644358" y="454527"/>
                    <a:pt x="724568" y="1168400"/>
                    <a:pt x="1267326" y="1331495"/>
                  </a:cubicBezTo>
                  <a:cubicBezTo>
                    <a:pt x="1810084" y="1494590"/>
                    <a:pt x="3729789" y="1451811"/>
                    <a:pt x="3729789" y="1451811"/>
                  </a:cubicBezTo>
                  <a:lnTo>
                    <a:pt x="3729789" y="1451811"/>
                  </a:lnTo>
                </a:path>
              </a:pathLst>
            </a:custGeom>
            <a:noFill/>
            <a:ln w="158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917032" y="3753853"/>
              <a:ext cx="3585410" cy="2634915"/>
            </a:xfrm>
            <a:custGeom>
              <a:avLst/>
              <a:gdLst>
                <a:gd name="connsiteX0" fmla="*/ 0 w 3585410"/>
                <a:gd name="connsiteY0" fmla="*/ 0 h 2634915"/>
                <a:gd name="connsiteX1" fmla="*/ 184484 w 3585410"/>
                <a:gd name="connsiteY1" fmla="*/ 2374231 h 2634915"/>
                <a:gd name="connsiteX2" fmla="*/ 681789 w 3585410"/>
                <a:gd name="connsiteY2" fmla="*/ 1564105 h 2634915"/>
                <a:gd name="connsiteX3" fmla="*/ 3585410 w 3585410"/>
                <a:gd name="connsiteY3" fmla="*/ 1451810 h 2634915"/>
                <a:gd name="connsiteX4" fmla="*/ 3585410 w 3585410"/>
                <a:gd name="connsiteY4" fmla="*/ 145181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410" h="2634915">
                  <a:moveTo>
                    <a:pt x="0" y="0"/>
                  </a:moveTo>
                  <a:cubicBezTo>
                    <a:pt x="35426" y="1056773"/>
                    <a:pt x="70853" y="2113547"/>
                    <a:pt x="184484" y="2374231"/>
                  </a:cubicBezTo>
                  <a:cubicBezTo>
                    <a:pt x="298115" y="2634915"/>
                    <a:pt x="114968" y="1717842"/>
                    <a:pt x="681789" y="1564105"/>
                  </a:cubicBezTo>
                  <a:cubicBezTo>
                    <a:pt x="1248610" y="1410368"/>
                    <a:pt x="3585410" y="1451810"/>
                    <a:pt x="3585410" y="1451810"/>
                  </a:cubicBezTo>
                  <a:lnTo>
                    <a:pt x="3585410" y="1451810"/>
                  </a:lnTo>
                </a:path>
              </a:pathLst>
            </a:custGeom>
            <a:noFill/>
            <a:ln w="158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1371600" y="5181600"/>
              <a:ext cx="464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610394" y="4952206"/>
              <a:ext cx="2438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Freeform 14"/>
            <p:cNvSpPr/>
            <p:nvPr/>
          </p:nvSpPr>
          <p:spPr bwMode="auto">
            <a:xfrm>
              <a:off x="1917032" y="3753853"/>
              <a:ext cx="2759242" cy="1403684"/>
            </a:xfrm>
            <a:custGeom>
              <a:avLst/>
              <a:gdLst>
                <a:gd name="connsiteX0" fmla="*/ 0 w 2759242"/>
                <a:gd name="connsiteY0" fmla="*/ 0 h 1403684"/>
                <a:gd name="connsiteX1" fmla="*/ 232610 w 2759242"/>
                <a:gd name="connsiteY1" fmla="*/ 1163052 h 1403684"/>
                <a:gd name="connsiteX2" fmla="*/ 473242 w 2759242"/>
                <a:gd name="connsiteY2" fmla="*/ 441158 h 1403684"/>
                <a:gd name="connsiteX3" fmla="*/ 1066800 w 2759242"/>
                <a:gd name="connsiteY3" fmla="*/ 1138989 h 1403684"/>
                <a:gd name="connsiteX4" fmla="*/ 2759242 w 2759242"/>
                <a:gd name="connsiteY4" fmla="*/ 1403684 h 14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9242" h="1403684">
                  <a:moveTo>
                    <a:pt x="0" y="0"/>
                  </a:moveTo>
                  <a:cubicBezTo>
                    <a:pt x="76868" y="544763"/>
                    <a:pt x="153736" y="1089526"/>
                    <a:pt x="232610" y="1163052"/>
                  </a:cubicBezTo>
                  <a:cubicBezTo>
                    <a:pt x="311484" y="1236578"/>
                    <a:pt x="334210" y="445168"/>
                    <a:pt x="473242" y="441158"/>
                  </a:cubicBezTo>
                  <a:cubicBezTo>
                    <a:pt x="612274" y="437148"/>
                    <a:pt x="685800" y="978568"/>
                    <a:pt x="1066800" y="1138989"/>
                  </a:cubicBezTo>
                  <a:cubicBezTo>
                    <a:pt x="1447800" y="1299410"/>
                    <a:pt x="2759242" y="1403684"/>
                    <a:pt x="2759242" y="1403684"/>
                  </a:cubicBezTo>
                </a:path>
              </a:pathLst>
            </a:cu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1676400" y="4876800"/>
              <a:ext cx="152400" cy="304800"/>
            </a:xfrm>
            <a:prstGeom prst="leftBrace">
              <a:avLst/>
            </a:pr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rcRect l="46818" t="30122" r="36209" b="17163"/>
            <a:stretch>
              <a:fillRect/>
            </a:stretch>
          </p:blipFill>
          <p:spPr bwMode="auto">
            <a:xfrm>
              <a:off x="914400" y="4876800"/>
              <a:ext cx="65314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rcRect l="50778" t="30122" r="37341" b="17163"/>
            <a:stretch>
              <a:fillRect/>
            </a:stretch>
          </p:blipFill>
          <p:spPr bwMode="auto">
            <a:xfrm>
              <a:off x="990600" y="5562600"/>
              <a:ext cx="5715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Left Brace 18"/>
            <p:cNvSpPr/>
            <p:nvPr/>
          </p:nvSpPr>
          <p:spPr bwMode="auto">
            <a:xfrm>
              <a:off x="1676400" y="5181600"/>
              <a:ext cx="152400" cy="990600"/>
            </a:xfrm>
            <a:prstGeom prst="leftBrace">
              <a:avLst/>
            </a:prstGeom>
            <a:noFill/>
            <a:ln w="158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Scale of the moduli F-terms</a:t>
            </a:r>
            <a:endParaRPr lang="en-US" sz="540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14801" y="1686664"/>
            <a:ext cx="4495800" cy="67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91000"/>
            <a:ext cx="3733800" cy="62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34598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57200" y="1524000"/>
            <a:ext cx="5105400" cy="2667000"/>
            <a:chOff x="914400" y="3721768"/>
            <a:chExt cx="5105400" cy="2667000"/>
          </a:xfrm>
        </p:grpSpPr>
        <p:sp>
          <p:nvSpPr>
            <p:cNvPr id="11" name="Freeform 10"/>
            <p:cNvSpPr/>
            <p:nvPr/>
          </p:nvSpPr>
          <p:spPr bwMode="auto">
            <a:xfrm>
              <a:off x="1925053" y="3721768"/>
              <a:ext cx="3729789" cy="1522664"/>
            </a:xfrm>
            <a:custGeom>
              <a:avLst/>
              <a:gdLst>
                <a:gd name="connsiteX0" fmla="*/ 0 w 3729789"/>
                <a:gd name="connsiteY0" fmla="*/ 0 h 1522664"/>
                <a:gd name="connsiteX1" fmla="*/ 240631 w 3729789"/>
                <a:gd name="connsiteY1" fmla="*/ 1443790 h 1522664"/>
                <a:gd name="connsiteX2" fmla="*/ 473242 w 3729789"/>
                <a:gd name="connsiteY2" fmla="*/ 473243 h 1522664"/>
                <a:gd name="connsiteX3" fmla="*/ 1267326 w 3729789"/>
                <a:gd name="connsiteY3" fmla="*/ 1331495 h 1522664"/>
                <a:gd name="connsiteX4" fmla="*/ 3729789 w 3729789"/>
                <a:gd name="connsiteY4" fmla="*/ 1451811 h 1522664"/>
                <a:gd name="connsiteX5" fmla="*/ 3729789 w 3729789"/>
                <a:gd name="connsiteY5" fmla="*/ 1451811 h 152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789" h="1522664">
                  <a:moveTo>
                    <a:pt x="0" y="0"/>
                  </a:moveTo>
                  <a:cubicBezTo>
                    <a:pt x="80878" y="682458"/>
                    <a:pt x="161757" y="1364916"/>
                    <a:pt x="240631" y="1443790"/>
                  </a:cubicBezTo>
                  <a:cubicBezTo>
                    <a:pt x="319505" y="1522664"/>
                    <a:pt x="302126" y="491959"/>
                    <a:pt x="473242" y="473243"/>
                  </a:cubicBezTo>
                  <a:cubicBezTo>
                    <a:pt x="644358" y="454527"/>
                    <a:pt x="724568" y="1168400"/>
                    <a:pt x="1267326" y="1331495"/>
                  </a:cubicBezTo>
                  <a:cubicBezTo>
                    <a:pt x="1810084" y="1494590"/>
                    <a:pt x="3729789" y="1451811"/>
                    <a:pt x="3729789" y="1451811"/>
                  </a:cubicBezTo>
                  <a:lnTo>
                    <a:pt x="3729789" y="1451811"/>
                  </a:lnTo>
                </a:path>
              </a:pathLst>
            </a:custGeom>
            <a:noFill/>
            <a:ln w="158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917032" y="3753853"/>
              <a:ext cx="3585410" cy="2634915"/>
            </a:xfrm>
            <a:custGeom>
              <a:avLst/>
              <a:gdLst>
                <a:gd name="connsiteX0" fmla="*/ 0 w 3585410"/>
                <a:gd name="connsiteY0" fmla="*/ 0 h 2634915"/>
                <a:gd name="connsiteX1" fmla="*/ 184484 w 3585410"/>
                <a:gd name="connsiteY1" fmla="*/ 2374231 h 2634915"/>
                <a:gd name="connsiteX2" fmla="*/ 681789 w 3585410"/>
                <a:gd name="connsiteY2" fmla="*/ 1564105 h 2634915"/>
                <a:gd name="connsiteX3" fmla="*/ 3585410 w 3585410"/>
                <a:gd name="connsiteY3" fmla="*/ 1451810 h 2634915"/>
                <a:gd name="connsiteX4" fmla="*/ 3585410 w 3585410"/>
                <a:gd name="connsiteY4" fmla="*/ 145181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410" h="2634915">
                  <a:moveTo>
                    <a:pt x="0" y="0"/>
                  </a:moveTo>
                  <a:cubicBezTo>
                    <a:pt x="35426" y="1056773"/>
                    <a:pt x="70853" y="2113547"/>
                    <a:pt x="184484" y="2374231"/>
                  </a:cubicBezTo>
                  <a:cubicBezTo>
                    <a:pt x="298115" y="2634915"/>
                    <a:pt x="114968" y="1717842"/>
                    <a:pt x="681789" y="1564105"/>
                  </a:cubicBezTo>
                  <a:cubicBezTo>
                    <a:pt x="1248610" y="1410368"/>
                    <a:pt x="3585410" y="1451810"/>
                    <a:pt x="3585410" y="1451810"/>
                  </a:cubicBezTo>
                  <a:lnTo>
                    <a:pt x="3585410" y="1451810"/>
                  </a:lnTo>
                </a:path>
              </a:pathLst>
            </a:custGeom>
            <a:noFill/>
            <a:ln w="158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1371600" y="5181600"/>
              <a:ext cx="464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610394" y="4952206"/>
              <a:ext cx="2438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Freeform 14"/>
            <p:cNvSpPr/>
            <p:nvPr/>
          </p:nvSpPr>
          <p:spPr bwMode="auto">
            <a:xfrm>
              <a:off x="1917032" y="3753853"/>
              <a:ext cx="2759242" cy="1403684"/>
            </a:xfrm>
            <a:custGeom>
              <a:avLst/>
              <a:gdLst>
                <a:gd name="connsiteX0" fmla="*/ 0 w 2759242"/>
                <a:gd name="connsiteY0" fmla="*/ 0 h 1403684"/>
                <a:gd name="connsiteX1" fmla="*/ 232610 w 2759242"/>
                <a:gd name="connsiteY1" fmla="*/ 1163052 h 1403684"/>
                <a:gd name="connsiteX2" fmla="*/ 473242 w 2759242"/>
                <a:gd name="connsiteY2" fmla="*/ 441158 h 1403684"/>
                <a:gd name="connsiteX3" fmla="*/ 1066800 w 2759242"/>
                <a:gd name="connsiteY3" fmla="*/ 1138989 h 1403684"/>
                <a:gd name="connsiteX4" fmla="*/ 2759242 w 2759242"/>
                <a:gd name="connsiteY4" fmla="*/ 1403684 h 14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9242" h="1403684">
                  <a:moveTo>
                    <a:pt x="0" y="0"/>
                  </a:moveTo>
                  <a:cubicBezTo>
                    <a:pt x="76868" y="544763"/>
                    <a:pt x="153736" y="1089526"/>
                    <a:pt x="232610" y="1163052"/>
                  </a:cubicBezTo>
                  <a:cubicBezTo>
                    <a:pt x="311484" y="1236578"/>
                    <a:pt x="334210" y="445168"/>
                    <a:pt x="473242" y="441158"/>
                  </a:cubicBezTo>
                  <a:cubicBezTo>
                    <a:pt x="612274" y="437148"/>
                    <a:pt x="685800" y="978568"/>
                    <a:pt x="1066800" y="1138989"/>
                  </a:cubicBezTo>
                  <a:cubicBezTo>
                    <a:pt x="1447800" y="1299410"/>
                    <a:pt x="2759242" y="1403684"/>
                    <a:pt x="2759242" y="1403684"/>
                  </a:cubicBezTo>
                </a:path>
              </a:pathLst>
            </a:cu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1676400" y="4876800"/>
              <a:ext cx="152400" cy="304800"/>
            </a:xfrm>
            <a:prstGeom prst="leftBrace">
              <a:avLst/>
            </a:pr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rcRect l="46818" t="30122" r="36209" b="17163"/>
            <a:stretch>
              <a:fillRect/>
            </a:stretch>
          </p:blipFill>
          <p:spPr bwMode="auto">
            <a:xfrm>
              <a:off x="914400" y="4876800"/>
              <a:ext cx="65314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rcRect l="50778" t="30122" r="37341" b="17163"/>
            <a:stretch>
              <a:fillRect/>
            </a:stretch>
          </p:blipFill>
          <p:spPr bwMode="auto">
            <a:xfrm>
              <a:off x="990600" y="5562600"/>
              <a:ext cx="5715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Left Brace 18"/>
            <p:cNvSpPr/>
            <p:nvPr/>
          </p:nvSpPr>
          <p:spPr bwMode="auto">
            <a:xfrm>
              <a:off x="1676400" y="5181600"/>
              <a:ext cx="152400" cy="990600"/>
            </a:xfrm>
            <a:prstGeom prst="leftBrace">
              <a:avLst/>
            </a:prstGeom>
            <a:noFill/>
            <a:ln w="158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Scale of the moduli F-terms</a:t>
            </a:r>
            <a:endParaRPr lang="en-US" sz="540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14801" y="1686664"/>
            <a:ext cx="4495800" cy="67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191000"/>
            <a:ext cx="3733800" cy="62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34598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7345" name="Picture 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62600" y="5029200"/>
            <a:ext cx="2085975" cy="670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9"/>
          <p:cNvGrpSpPr/>
          <p:nvPr/>
        </p:nvGrpSpPr>
        <p:grpSpPr>
          <a:xfrm>
            <a:off x="457200" y="1524000"/>
            <a:ext cx="5105400" cy="2667000"/>
            <a:chOff x="914400" y="3721768"/>
            <a:chExt cx="5105400" cy="2667000"/>
          </a:xfrm>
        </p:grpSpPr>
        <p:sp>
          <p:nvSpPr>
            <p:cNvPr id="11" name="Freeform 10"/>
            <p:cNvSpPr/>
            <p:nvPr/>
          </p:nvSpPr>
          <p:spPr bwMode="auto">
            <a:xfrm>
              <a:off x="1925053" y="3721768"/>
              <a:ext cx="3729789" cy="1522664"/>
            </a:xfrm>
            <a:custGeom>
              <a:avLst/>
              <a:gdLst>
                <a:gd name="connsiteX0" fmla="*/ 0 w 3729789"/>
                <a:gd name="connsiteY0" fmla="*/ 0 h 1522664"/>
                <a:gd name="connsiteX1" fmla="*/ 240631 w 3729789"/>
                <a:gd name="connsiteY1" fmla="*/ 1443790 h 1522664"/>
                <a:gd name="connsiteX2" fmla="*/ 473242 w 3729789"/>
                <a:gd name="connsiteY2" fmla="*/ 473243 h 1522664"/>
                <a:gd name="connsiteX3" fmla="*/ 1267326 w 3729789"/>
                <a:gd name="connsiteY3" fmla="*/ 1331495 h 1522664"/>
                <a:gd name="connsiteX4" fmla="*/ 3729789 w 3729789"/>
                <a:gd name="connsiteY4" fmla="*/ 1451811 h 1522664"/>
                <a:gd name="connsiteX5" fmla="*/ 3729789 w 3729789"/>
                <a:gd name="connsiteY5" fmla="*/ 1451811 h 152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789" h="1522664">
                  <a:moveTo>
                    <a:pt x="0" y="0"/>
                  </a:moveTo>
                  <a:cubicBezTo>
                    <a:pt x="80878" y="682458"/>
                    <a:pt x="161757" y="1364916"/>
                    <a:pt x="240631" y="1443790"/>
                  </a:cubicBezTo>
                  <a:cubicBezTo>
                    <a:pt x="319505" y="1522664"/>
                    <a:pt x="302126" y="491959"/>
                    <a:pt x="473242" y="473243"/>
                  </a:cubicBezTo>
                  <a:cubicBezTo>
                    <a:pt x="644358" y="454527"/>
                    <a:pt x="724568" y="1168400"/>
                    <a:pt x="1267326" y="1331495"/>
                  </a:cubicBezTo>
                  <a:cubicBezTo>
                    <a:pt x="1810084" y="1494590"/>
                    <a:pt x="3729789" y="1451811"/>
                    <a:pt x="3729789" y="1451811"/>
                  </a:cubicBezTo>
                  <a:lnTo>
                    <a:pt x="3729789" y="1451811"/>
                  </a:lnTo>
                </a:path>
              </a:pathLst>
            </a:custGeom>
            <a:noFill/>
            <a:ln w="158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917032" y="3753853"/>
              <a:ext cx="3585410" cy="2634915"/>
            </a:xfrm>
            <a:custGeom>
              <a:avLst/>
              <a:gdLst>
                <a:gd name="connsiteX0" fmla="*/ 0 w 3585410"/>
                <a:gd name="connsiteY0" fmla="*/ 0 h 2634915"/>
                <a:gd name="connsiteX1" fmla="*/ 184484 w 3585410"/>
                <a:gd name="connsiteY1" fmla="*/ 2374231 h 2634915"/>
                <a:gd name="connsiteX2" fmla="*/ 681789 w 3585410"/>
                <a:gd name="connsiteY2" fmla="*/ 1564105 h 2634915"/>
                <a:gd name="connsiteX3" fmla="*/ 3585410 w 3585410"/>
                <a:gd name="connsiteY3" fmla="*/ 1451810 h 2634915"/>
                <a:gd name="connsiteX4" fmla="*/ 3585410 w 3585410"/>
                <a:gd name="connsiteY4" fmla="*/ 1451810 h 263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410" h="2634915">
                  <a:moveTo>
                    <a:pt x="0" y="0"/>
                  </a:moveTo>
                  <a:cubicBezTo>
                    <a:pt x="35426" y="1056773"/>
                    <a:pt x="70853" y="2113547"/>
                    <a:pt x="184484" y="2374231"/>
                  </a:cubicBezTo>
                  <a:cubicBezTo>
                    <a:pt x="298115" y="2634915"/>
                    <a:pt x="114968" y="1717842"/>
                    <a:pt x="681789" y="1564105"/>
                  </a:cubicBezTo>
                  <a:cubicBezTo>
                    <a:pt x="1248610" y="1410368"/>
                    <a:pt x="3585410" y="1451810"/>
                    <a:pt x="3585410" y="1451810"/>
                  </a:cubicBezTo>
                  <a:lnTo>
                    <a:pt x="3585410" y="1451810"/>
                  </a:lnTo>
                </a:path>
              </a:pathLst>
            </a:custGeom>
            <a:noFill/>
            <a:ln w="158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1371600" y="5181600"/>
              <a:ext cx="464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610394" y="4952206"/>
              <a:ext cx="2438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Freeform 14"/>
            <p:cNvSpPr/>
            <p:nvPr/>
          </p:nvSpPr>
          <p:spPr bwMode="auto">
            <a:xfrm>
              <a:off x="1917032" y="3753853"/>
              <a:ext cx="2759242" cy="1403684"/>
            </a:xfrm>
            <a:custGeom>
              <a:avLst/>
              <a:gdLst>
                <a:gd name="connsiteX0" fmla="*/ 0 w 2759242"/>
                <a:gd name="connsiteY0" fmla="*/ 0 h 1403684"/>
                <a:gd name="connsiteX1" fmla="*/ 232610 w 2759242"/>
                <a:gd name="connsiteY1" fmla="*/ 1163052 h 1403684"/>
                <a:gd name="connsiteX2" fmla="*/ 473242 w 2759242"/>
                <a:gd name="connsiteY2" fmla="*/ 441158 h 1403684"/>
                <a:gd name="connsiteX3" fmla="*/ 1066800 w 2759242"/>
                <a:gd name="connsiteY3" fmla="*/ 1138989 h 1403684"/>
                <a:gd name="connsiteX4" fmla="*/ 2759242 w 2759242"/>
                <a:gd name="connsiteY4" fmla="*/ 1403684 h 14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9242" h="1403684">
                  <a:moveTo>
                    <a:pt x="0" y="0"/>
                  </a:moveTo>
                  <a:cubicBezTo>
                    <a:pt x="76868" y="544763"/>
                    <a:pt x="153736" y="1089526"/>
                    <a:pt x="232610" y="1163052"/>
                  </a:cubicBezTo>
                  <a:cubicBezTo>
                    <a:pt x="311484" y="1236578"/>
                    <a:pt x="334210" y="445168"/>
                    <a:pt x="473242" y="441158"/>
                  </a:cubicBezTo>
                  <a:cubicBezTo>
                    <a:pt x="612274" y="437148"/>
                    <a:pt x="685800" y="978568"/>
                    <a:pt x="1066800" y="1138989"/>
                  </a:cubicBezTo>
                  <a:cubicBezTo>
                    <a:pt x="1447800" y="1299410"/>
                    <a:pt x="2759242" y="1403684"/>
                    <a:pt x="2759242" y="1403684"/>
                  </a:cubicBezTo>
                </a:path>
              </a:pathLst>
            </a:cu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1676400" y="4876800"/>
              <a:ext cx="152400" cy="304800"/>
            </a:xfrm>
            <a:prstGeom prst="leftBrace">
              <a:avLst/>
            </a:prstGeom>
            <a:noFill/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rcRect l="46818" t="30122" r="36209" b="17163"/>
            <a:stretch>
              <a:fillRect/>
            </a:stretch>
          </p:blipFill>
          <p:spPr bwMode="auto">
            <a:xfrm>
              <a:off x="914400" y="4876800"/>
              <a:ext cx="65314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75000"/>
                  <a:tint val="45000"/>
                  <a:satMod val="400000"/>
                </a:schemeClr>
              </a:duotone>
            </a:blip>
            <a:srcRect l="50778" t="30122" r="37341" b="17163"/>
            <a:stretch>
              <a:fillRect/>
            </a:stretch>
          </p:blipFill>
          <p:spPr bwMode="auto">
            <a:xfrm>
              <a:off x="990600" y="5562600"/>
              <a:ext cx="5715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Left Brace 18"/>
            <p:cNvSpPr/>
            <p:nvPr/>
          </p:nvSpPr>
          <p:spPr bwMode="auto">
            <a:xfrm>
              <a:off x="1676400" y="5181600"/>
              <a:ext cx="152400" cy="990600"/>
            </a:xfrm>
            <a:prstGeom prst="leftBrace">
              <a:avLst/>
            </a:prstGeom>
            <a:noFill/>
            <a:ln w="15875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Method</a:t>
            </a:r>
            <a:endParaRPr lang="en-US"/>
          </a:p>
        </p:txBody>
      </p:sp>
      <p:pic>
        <p:nvPicPr>
          <p:cNvPr id="81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7067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8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00400"/>
            <a:ext cx="5791200" cy="6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399" y="1143000"/>
            <a:ext cx="89916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Consider linearized  </a:t>
            </a:r>
            <a:r>
              <a:rPr lang="el-GR" smtClean="0"/>
              <a:t>Φ</a:t>
            </a:r>
            <a:r>
              <a:rPr lang="el-GR" baseline="-25000" smtClean="0"/>
              <a:t>-</a:t>
            </a:r>
            <a:r>
              <a:rPr lang="en-US" baseline="-25000" smtClean="0"/>
              <a:t> </a:t>
            </a:r>
            <a:r>
              <a:rPr lang="en-US" smtClean="0"/>
              <a:t>perturbations around a finite-length KS throat, which we approximate by AdS</a:t>
            </a:r>
            <a:r>
              <a:rPr lang="en-US" baseline="-25000" smtClean="0"/>
              <a:t>5</a:t>
            </a:r>
            <a:r>
              <a:rPr lang="en-US" smtClean="0"/>
              <a:t> x T</a:t>
            </a:r>
            <a:r>
              <a:rPr lang="en-US" baseline="30000" smtClean="0"/>
              <a:t>1,1</a:t>
            </a:r>
            <a:r>
              <a:rPr lang="en-US" smtClean="0"/>
              <a:t>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In general, many other modes are turned on, but at the linear level they do not couple to D3-branes! </a:t>
            </a:r>
          </a:p>
          <a:p>
            <a:endParaRPr lang="en-US" smtClean="0"/>
          </a:p>
          <a:p>
            <a:r>
              <a:rPr lang="en-US" smtClean="0"/>
              <a:t>CFT version: interested only in operators that generate a potential on the Coulomb branch.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038600" y="3505200"/>
            <a:ext cx="2743200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Linearization around ISD compactifications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9144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676400"/>
            <a:ext cx="7239000" cy="6227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90800"/>
            <a:ext cx="2867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4384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667000"/>
            <a:ext cx="20716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886200"/>
            <a:ext cx="7239000" cy="10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Linearization around ISD compactifications</a:t>
            </a:r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9144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676400"/>
            <a:ext cx="7239000" cy="6227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590800"/>
            <a:ext cx="2867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81800" y="2438400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667000"/>
            <a:ext cx="20716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886200"/>
            <a:ext cx="7239000" cy="10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2362200" y="4114800"/>
            <a:ext cx="58674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800" y="5486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So, solve the Laplace equation in AdS</a:t>
            </a:r>
            <a:r>
              <a:rPr lang="en-US" baseline="-25000" smtClean="0"/>
              <a:t>5</a:t>
            </a:r>
            <a:r>
              <a:rPr lang="en-US" smtClean="0"/>
              <a:t> x T</a:t>
            </a:r>
            <a:r>
              <a:rPr lang="en-US" baseline="30000" smtClean="0"/>
              <a:t>1,1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590800" cy="7921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Solution:</a:t>
            </a:r>
            <a:endParaRPr lang="en-US" sz="3600"/>
          </a:p>
        </p:txBody>
      </p:sp>
      <p:pic>
        <p:nvPicPr>
          <p:cNvPr id="67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371725" cy="3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09800"/>
            <a:ext cx="3238500" cy="4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743200"/>
            <a:ext cx="571881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191000"/>
            <a:ext cx="4610545" cy="76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CC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3400" y="1066800"/>
            <a:ext cx="6858000" cy="95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1681" name="Picture 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CC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3581401"/>
            <a:ext cx="2743200" cy="5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62400" y="76200"/>
            <a:ext cx="5029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 </a:t>
            </a:r>
            <a:r>
              <a:rPr lang="en-US" sz="1800" smtClean="0">
                <a:solidFill>
                  <a:srgbClr val="0033CC"/>
                </a:solidFill>
              </a:rPr>
              <a:t>Kim, Romans, &amp; van Nieuwenhuizen,  </a:t>
            </a:r>
            <a:r>
              <a:rPr lang="en-US" sz="1800" smtClean="0">
                <a:solidFill>
                  <a:srgbClr val="00B050"/>
                </a:solidFill>
              </a:rPr>
              <a:t>1985.</a:t>
            </a:r>
            <a:endParaRPr lang="en-US" sz="1800">
              <a:solidFill>
                <a:srgbClr val="00B050"/>
              </a:solidFill>
            </a:endParaRPr>
          </a:p>
          <a:p>
            <a:r>
              <a:rPr lang="en-US" sz="1800">
                <a:solidFill>
                  <a:srgbClr val="0033CC"/>
                </a:solidFill>
              </a:rPr>
              <a:t> </a:t>
            </a:r>
            <a:r>
              <a:rPr lang="en-US" sz="1800" smtClean="0">
                <a:solidFill>
                  <a:srgbClr val="0033CC"/>
                </a:solidFill>
              </a:rPr>
              <a:t>Gubser, </a:t>
            </a:r>
            <a:r>
              <a:rPr lang="en-US" sz="1800" smtClean="0">
                <a:solidFill>
                  <a:srgbClr val="00B050"/>
                </a:solidFill>
              </a:rPr>
              <a:t>1998.</a:t>
            </a:r>
          </a:p>
          <a:p>
            <a:r>
              <a:rPr lang="en-US" sz="1800" smtClean="0">
                <a:solidFill>
                  <a:srgbClr val="0033CC"/>
                </a:solidFill>
              </a:rPr>
              <a:t> Ceresole, Dall’Agata, D’Auria, Ferrara, </a:t>
            </a:r>
            <a:r>
              <a:rPr lang="en-US" sz="1800" smtClean="0">
                <a:solidFill>
                  <a:srgbClr val="00B050"/>
                </a:solidFill>
              </a:rPr>
              <a:t>1999.</a:t>
            </a:r>
          </a:p>
          <a:p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4191000" y="2286000"/>
            <a:ext cx="914400" cy="3048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590800" cy="7921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Solution:</a:t>
            </a:r>
            <a:endParaRPr lang="en-US" sz="3600"/>
          </a:p>
        </p:txBody>
      </p:sp>
      <p:pic>
        <p:nvPicPr>
          <p:cNvPr id="67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371725" cy="3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09800"/>
            <a:ext cx="3238500" cy="4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743200"/>
            <a:ext cx="571881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191000"/>
            <a:ext cx="4610545" cy="76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CC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3400" y="1066800"/>
            <a:ext cx="6858000" cy="95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1681" name="Picture 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CC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3581401"/>
            <a:ext cx="2743200" cy="5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2400" y="5257800"/>
            <a:ext cx="88392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62400" y="76200"/>
            <a:ext cx="5029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 </a:t>
            </a:r>
            <a:r>
              <a:rPr lang="en-US" sz="1800" smtClean="0">
                <a:solidFill>
                  <a:srgbClr val="0033CC"/>
                </a:solidFill>
              </a:rPr>
              <a:t>Kim, Romans, &amp; van Nieuwenhuizen,  </a:t>
            </a:r>
            <a:r>
              <a:rPr lang="en-US" sz="1800" smtClean="0">
                <a:solidFill>
                  <a:srgbClr val="00B050"/>
                </a:solidFill>
              </a:rPr>
              <a:t>1985.</a:t>
            </a:r>
            <a:endParaRPr lang="en-US" sz="1800">
              <a:solidFill>
                <a:srgbClr val="00B050"/>
              </a:solidFill>
            </a:endParaRPr>
          </a:p>
          <a:p>
            <a:r>
              <a:rPr lang="en-US" sz="1800">
                <a:solidFill>
                  <a:srgbClr val="0033CC"/>
                </a:solidFill>
              </a:rPr>
              <a:t> </a:t>
            </a:r>
            <a:r>
              <a:rPr lang="en-US" sz="1800" smtClean="0">
                <a:solidFill>
                  <a:srgbClr val="0033CC"/>
                </a:solidFill>
              </a:rPr>
              <a:t>Gubser, </a:t>
            </a:r>
            <a:r>
              <a:rPr lang="en-US" sz="1800" smtClean="0">
                <a:solidFill>
                  <a:srgbClr val="00B050"/>
                </a:solidFill>
              </a:rPr>
              <a:t>1998.</a:t>
            </a:r>
          </a:p>
          <a:p>
            <a:r>
              <a:rPr lang="en-US" sz="1800" smtClean="0">
                <a:solidFill>
                  <a:srgbClr val="0033CC"/>
                </a:solidFill>
              </a:rPr>
              <a:t> Ceresole, Dall’Agata, D’Auria, Ferrara, </a:t>
            </a:r>
            <a:r>
              <a:rPr lang="en-US" sz="1800" smtClean="0">
                <a:solidFill>
                  <a:srgbClr val="00B050"/>
                </a:solidFill>
              </a:rPr>
              <a:t>1999.</a:t>
            </a:r>
          </a:p>
          <a:p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>
            <a:off x="4191000" y="2286000"/>
            <a:ext cx="914400" cy="304800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Physics of inflation</a:t>
            </a:r>
            <a:r>
              <a:rPr lang="en-US" smtClean="0"/>
              <a:t>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2286000"/>
          </a:xfrm>
        </p:spPr>
        <p:txBody>
          <a:bodyPr/>
          <a:lstStyle/>
          <a:p>
            <a:r>
              <a:rPr lang="en-US" sz="2800" smtClean="0"/>
              <a:t>Scalar field </a:t>
            </a:r>
            <a:r>
              <a:rPr lang="el-GR" sz="2800" smtClean="0">
                <a:solidFill>
                  <a:srgbClr val="0000FF"/>
                </a:solidFill>
              </a:rPr>
              <a:t>φ</a:t>
            </a:r>
            <a:r>
              <a:rPr lang="en-US" sz="2800" smtClean="0"/>
              <a:t> with a potential. </a:t>
            </a:r>
            <a:r>
              <a:rPr lang="en-US" sz="2800" smtClean="0">
                <a:solidFill>
                  <a:srgbClr val="0000FF"/>
                </a:solidFill>
              </a:rPr>
              <a:t>V(</a:t>
            </a:r>
            <a:r>
              <a:rPr lang="el-GR" sz="2800" smtClean="0">
                <a:solidFill>
                  <a:srgbClr val="0000FF"/>
                </a:solidFill>
              </a:rPr>
              <a:t>φ</a:t>
            </a:r>
            <a:r>
              <a:rPr lang="en-US" sz="2800" smtClean="0">
                <a:solidFill>
                  <a:srgbClr val="0000FF"/>
                </a:solidFill>
              </a:rPr>
              <a:t>) </a:t>
            </a:r>
            <a:r>
              <a:rPr lang="en-US" sz="2800" smtClean="0">
                <a:solidFill>
                  <a:srgbClr val="7030A0"/>
                </a:solidFill>
              </a:rPr>
              <a:t>~ </a:t>
            </a:r>
            <a:r>
              <a:rPr lang="en-US" sz="2400" smtClean="0">
                <a:solidFill>
                  <a:srgbClr val="7030A0"/>
                </a:solidFill>
              </a:rPr>
              <a:t>10</a:t>
            </a:r>
            <a:r>
              <a:rPr lang="en-US" sz="2400" baseline="30000" smtClean="0">
                <a:solidFill>
                  <a:srgbClr val="7030A0"/>
                </a:solidFill>
              </a:rPr>
              <a:t>16</a:t>
            </a:r>
            <a:r>
              <a:rPr lang="en-US" sz="2400" smtClean="0">
                <a:solidFill>
                  <a:srgbClr val="7030A0"/>
                </a:solidFill>
              </a:rPr>
              <a:t> GeV</a:t>
            </a:r>
          </a:p>
          <a:p>
            <a:endParaRPr lang="en-US" sz="2400" smtClean="0">
              <a:solidFill>
                <a:srgbClr val="7030A0"/>
              </a:solidFill>
            </a:endParaRPr>
          </a:p>
          <a:p>
            <a:endParaRPr lang="en-US" sz="2400" smtClean="0">
              <a:solidFill>
                <a:srgbClr val="7030A0"/>
              </a:solidFill>
            </a:endParaRPr>
          </a:p>
          <a:p>
            <a:r>
              <a:rPr lang="en-US" sz="2800" smtClean="0"/>
              <a:t>Potential drives acceleration.</a:t>
            </a:r>
          </a:p>
          <a:p>
            <a:r>
              <a:rPr lang="en-US" sz="2800" smtClean="0"/>
              <a:t>Acceleration is prolonged if </a:t>
            </a:r>
            <a:r>
              <a:rPr lang="en-US" sz="2800" smtClean="0">
                <a:solidFill>
                  <a:srgbClr val="0000FF"/>
                </a:solidFill>
              </a:rPr>
              <a:t>V(</a:t>
            </a:r>
            <a:r>
              <a:rPr lang="el-GR" sz="2800" smtClean="0">
                <a:solidFill>
                  <a:srgbClr val="0000FF"/>
                </a:solidFill>
              </a:rPr>
              <a:t>φ</a:t>
            </a:r>
            <a:r>
              <a:rPr lang="en-US" sz="2800" smtClean="0">
                <a:solidFill>
                  <a:srgbClr val="0000FF"/>
                </a:solidFill>
              </a:rPr>
              <a:t>) </a:t>
            </a:r>
            <a:r>
              <a:rPr lang="en-US" sz="2800" smtClean="0"/>
              <a:t>is flat in Planck units: 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3352800" y="5181600"/>
            <a:ext cx="3886200" cy="1371600"/>
          </a:xfrm>
          <a:custGeom>
            <a:avLst/>
            <a:gdLst>
              <a:gd name="connsiteX0" fmla="*/ 0 w 5807675"/>
              <a:gd name="connsiteY0" fmla="*/ 59724 h 2065638"/>
              <a:gd name="connsiteX1" fmla="*/ 2631989 w 5807675"/>
              <a:gd name="connsiteY1" fmla="*/ 59724 h 2065638"/>
              <a:gd name="connsiteX2" fmla="*/ 4386648 w 5807675"/>
              <a:gd name="connsiteY2" fmla="*/ 418070 h 2065638"/>
              <a:gd name="connsiteX3" fmla="*/ 4905632 w 5807675"/>
              <a:gd name="connsiteY3" fmla="*/ 1752600 h 2065638"/>
              <a:gd name="connsiteX4" fmla="*/ 5399902 w 5807675"/>
              <a:gd name="connsiteY4" fmla="*/ 1950308 h 2065638"/>
              <a:gd name="connsiteX5" fmla="*/ 5461686 w 5807675"/>
              <a:gd name="connsiteY5" fmla="*/ 1060622 h 2065638"/>
              <a:gd name="connsiteX6" fmla="*/ 5807675 w 5807675"/>
              <a:gd name="connsiteY6" fmla="*/ 825843 h 206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675" h="2065638">
                <a:moveTo>
                  <a:pt x="0" y="59724"/>
                </a:moveTo>
                <a:cubicBezTo>
                  <a:pt x="950440" y="29862"/>
                  <a:pt x="1900881" y="0"/>
                  <a:pt x="2631989" y="59724"/>
                </a:cubicBezTo>
                <a:cubicBezTo>
                  <a:pt x="3363097" y="119448"/>
                  <a:pt x="4007707" y="135924"/>
                  <a:pt x="4386648" y="418070"/>
                </a:cubicBezTo>
                <a:cubicBezTo>
                  <a:pt x="4765589" y="700216"/>
                  <a:pt x="4736756" y="1497227"/>
                  <a:pt x="4905632" y="1752600"/>
                </a:cubicBezTo>
                <a:cubicBezTo>
                  <a:pt x="5074508" y="2007973"/>
                  <a:pt x="5307226" y="2065638"/>
                  <a:pt x="5399902" y="1950308"/>
                </a:cubicBezTo>
                <a:cubicBezTo>
                  <a:pt x="5492578" y="1834978"/>
                  <a:pt x="5393724" y="1248033"/>
                  <a:pt x="5461686" y="1060622"/>
                </a:cubicBezTo>
                <a:cubicBezTo>
                  <a:pt x="5529648" y="873211"/>
                  <a:pt x="5668661" y="849527"/>
                  <a:pt x="5807675" y="82584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724400" y="4648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7467600" y="4800600"/>
            <a:ext cx="1418178" cy="1847910"/>
            <a:chOff x="7467600" y="4244259"/>
            <a:chExt cx="1418178" cy="2404251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7620000" y="6477000"/>
              <a:ext cx="990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8534400" y="6248400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smtClean="0">
                  <a:solidFill>
                    <a:srgbClr val="0000FF"/>
                  </a:solidFill>
                </a:rPr>
                <a:t>φ</a:t>
              </a:r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4244259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</a:rPr>
                <a:t>V(</a:t>
              </a:r>
              <a:r>
                <a:rPr lang="el-GR" sz="2000" smtClean="0">
                  <a:solidFill>
                    <a:srgbClr val="0000FF"/>
                  </a:solidFill>
                </a:rPr>
                <a:t>φ</a:t>
              </a:r>
              <a:r>
                <a:rPr lang="en-US" sz="2000" smtClean="0">
                  <a:solidFill>
                    <a:srgbClr val="0000FF"/>
                  </a:solidFill>
                </a:rPr>
                <a:t>)</a:t>
              </a:r>
              <a:endParaRPr lang="en-US" sz="200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6705600" y="5562600"/>
              <a:ext cx="1829594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64866" name="Object 3"/>
          <p:cNvGraphicFramePr>
            <a:graphicFrameLocks noChangeAspect="1"/>
          </p:cNvGraphicFramePr>
          <p:nvPr/>
        </p:nvGraphicFramePr>
        <p:xfrm>
          <a:off x="914400" y="1676400"/>
          <a:ext cx="4462463" cy="827088"/>
        </p:xfrm>
        <a:graphic>
          <a:graphicData uri="http://schemas.openxmlformats.org/presentationml/2006/ole">
            <p:oleObj spid="_x0000_s1006594" name="Equation" r:id="rId3" imgW="1371600" imgH="2538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1676400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Mathematica5" pitchFamily="2" charset="2"/>
                <a:cs typeface="Arabic Typesetting" pitchFamily="66" charset="-78"/>
              </a:rPr>
              <a:t>L</a:t>
            </a:r>
            <a:endParaRPr lang="en-US" sz="4400">
              <a:latin typeface="Mathematica5" pitchFamily="2" charset="2"/>
              <a:cs typeface="Arabic Typesetting" pitchFamily="66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8674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6600"/>
                </a:solidFill>
              </a:rPr>
              <a:t>A.Linde,1982.</a:t>
            </a:r>
          </a:p>
          <a:p>
            <a:r>
              <a:rPr lang="en-US" sz="2400" smtClean="0">
                <a:solidFill>
                  <a:srgbClr val="006600"/>
                </a:solidFill>
              </a:rPr>
              <a:t>A. Albrecht and P.Steinhardt,1982.</a:t>
            </a:r>
          </a:p>
        </p:txBody>
      </p:sp>
      <p:graphicFrame>
        <p:nvGraphicFramePr>
          <p:cNvPr id="1006595" name="Object 3"/>
          <p:cNvGraphicFramePr>
            <a:graphicFrameLocks noChangeAspect="1"/>
          </p:cNvGraphicFramePr>
          <p:nvPr/>
        </p:nvGraphicFramePr>
        <p:xfrm>
          <a:off x="1676400" y="3657600"/>
          <a:ext cx="6477000" cy="1066800"/>
        </p:xfrm>
        <a:graphic>
          <a:graphicData uri="http://schemas.openxmlformats.org/presentationml/2006/ole">
            <p:oleObj spid="_x0000_s1006595" name="Equation" r:id="rId4" imgW="273024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715962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Simple case: one mode</a:t>
            </a:r>
            <a:endParaRPr lang="en-US"/>
          </a:p>
        </p:txBody>
      </p:sp>
      <p:pic>
        <p:nvPicPr>
          <p:cNvPr id="67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62000" y="1295400"/>
            <a:ext cx="4191000" cy="114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86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6600" y="2743200"/>
            <a:ext cx="4383574" cy="10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715962"/>
          </a:xfrm>
        </p:spPr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Simple case: one mode</a:t>
            </a:r>
            <a:endParaRPr lang="en-US"/>
          </a:p>
        </p:txBody>
      </p:sp>
      <p:pic>
        <p:nvPicPr>
          <p:cNvPr id="67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762000" y="1295400"/>
            <a:ext cx="4191000" cy="114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86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76600" y="2743200"/>
            <a:ext cx="4383574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633" name="Picture 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C33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90600" y="4495800"/>
            <a:ext cx="5257800" cy="160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09634" name="Object 5"/>
          <p:cNvGraphicFramePr>
            <a:graphicFrameLocks noChangeAspect="1"/>
          </p:cNvGraphicFramePr>
          <p:nvPr/>
        </p:nvGraphicFramePr>
        <p:xfrm>
          <a:off x="6934200" y="5181600"/>
          <a:ext cx="1725613" cy="358775"/>
        </p:xfrm>
        <a:graphic>
          <a:graphicData uri="http://schemas.openxmlformats.org/presentationml/2006/ole">
            <p:oleObj spid="_x0000_s709634" name="Equation" r:id="rId7" imgW="787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are the lowest modes?</a:t>
            </a:r>
            <a:endParaRPr lang="en-US" sz="3600"/>
          </a:p>
        </p:txBody>
      </p:sp>
      <p:pic>
        <p:nvPicPr>
          <p:cNvPr id="73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5410200" cy="7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62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362200"/>
            <a:ext cx="136092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62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7453313" cy="6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62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572000"/>
            <a:ext cx="1085850" cy="8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600200" y="2514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tx1"/>
                </a:solidFill>
              </a:rPr>
              <a:t>∆=3/2 </a:t>
            </a:r>
            <a:r>
              <a:rPr lang="en-US" sz="3200" smtClean="0">
                <a:solidFill>
                  <a:srgbClr val="0033CC"/>
                </a:solidFill>
              </a:rPr>
              <a:t>chiral</a:t>
            </a:r>
            <a:r>
              <a:rPr lang="en-US" sz="3200" smtClean="0">
                <a:solidFill>
                  <a:schemeClr val="tx1"/>
                </a:solidFill>
              </a:rPr>
              <a:t> mode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4724400"/>
            <a:ext cx="4275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chemeClr val="tx1"/>
                </a:solidFill>
              </a:rPr>
              <a:t>∆=2 </a:t>
            </a:r>
            <a:r>
              <a:rPr lang="en-US" sz="3600" smtClean="0">
                <a:solidFill>
                  <a:srgbClr val="0033CC"/>
                </a:solidFill>
              </a:rPr>
              <a:t>nonchiral</a:t>
            </a:r>
            <a:r>
              <a:rPr lang="en-US" sz="3600" smtClean="0">
                <a:solidFill>
                  <a:schemeClr val="tx1"/>
                </a:solidFill>
              </a:rPr>
              <a:t> mode</a:t>
            </a:r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Gauge Theory Description</a:t>
            </a:r>
            <a:endParaRPr lang="en-US" sz="3200"/>
          </a:p>
        </p:txBody>
      </p:sp>
      <p:pic>
        <p:nvPicPr>
          <p:cNvPr id="67789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600" y="2743200"/>
            <a:ext cx="4087519" cy="9927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48200" y="1219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Klebanov &amp; Witten,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CC66"/>
                </a:solidFill>
              </a:rPr>
              <a:t>hep-th/9807080</a:t>
            </a:r>
            <a:endParaRPr lang="en-US" sz="2000">
              <a:solidFill>
                <a:srgbClr val="00CC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</a:rPr>
              <a:t>Klebanov-Witten CFT: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SU(N) x SU(N) gauge group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SU(2) x SU(2) x U(1)</a:t>
            </a:r>
            <a:r>
              <a:rPr lang="en-US" sz="2000" baseline="-25000" smtClean="0">
                <a:solidFill>
                  <a:srgbClr val="7030A0"/>
                </a:solidFill>
              </a:rPr>
              <a:t>R</a:t>
            </a:r>
            <a:r>
              <a:rPr lang="en-US" sz="2000" smtClean="0">
                <a:solidFill>
                  <a:srgbClr val="7030A0"/>
                </a:solidFill>
              </a:rPr>
              <a:t> global symmetry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bifundamentals A</a:t>
            </a:r>
            <a:r>
              <a:rPr lang="en-US" sz="2000" baseline="-25000" smtClean="0">
                <a:solidFill>
                  <a:srgbClr val="7030A0"/>
                </a:solidFill>
              </a:rPr>
              <a:t>i</a:t>
            </a:r>
            <a:r>
              <a:rPr lang="en-US" sz="2000" smtClean="0">
                <a:solidFill>
                  <a:srgbClr val="7030A0"/>
                </a:solidFill>
              </a:rPr>
              <a:t>, B</a:t>
            </a:r>
            <a:r>
              <a:rPr lang="en-US" sz="2000" baseline="-25000" smtClean="0">
                <a:solidFill>
                  <a:srgbClr val="7030A0"/>
                </a:solidFill>
              </a:rPr>
              <a:t>i</a:t>
            </a:r>
            <a:endParaRPr lang="en-US" sz="2000" baseline="-250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04800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ultraviolet deformation: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Gauge Theory Description</a:t>
            </a:r>
            <a:endParaRPr lang="en-US" sz="3200"/>
          </a:p>
        </p:txBody>
      </p:sp>
      <p:pic>
        <p:nvPicPr>
          <p:cNvPr id="67789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600" y="2743200"/>
            <a:ext cx="4087519" cy="99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89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67000" y="4191000"/>
            <a:ext cx="6324600" cy="8612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48200" y="1219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Klebanov &amp; Witten,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CC66"/>
                </a:solidFill>
              </a:rPr>
              <a:t>hep-th/9807080</a:t>
            </a:r>
            <a:endParaRPr lang="en-US" sz="2000">
              <a:solidFill>
                <a:srgbClr val="00CC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</a:rPr>
              <a:t>Klebanov-Witten CFT: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SU(N) x SU(N) gauge group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SU(2) x SU(2) x U(1)</a:t>
            </a:r>
            <a:r>
              <a:rPr lang="en-US" sz="2000" baseline="-25000" smtClean="0">
                <a:solidFill>
                  <a:srgbClr val="7030A0"/>
                </a:solidFill>
              </a:rPr>
              <a:t>R</a:t>
            </a:r>
            <a:r>
              <a:rPr lang="en-US" sz="2000" smtClean="0">
                <a:solidFill>
                  <a:srgbClr val="7030A0"/>
                </a:solidFill>
              </a:rPr>
              <a:t> global symmetry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bifundamentals A</a:t>
            </a:r>
            <a:r>
              <a:rPr lang="en-US" sz="2000" baseline="-25000" smtClean="0">
                <a:solidFill>
                  <a:srgbClr val="7030A0"/>
                </a:solidFill>
              </a:rPr>
              <a:t>i</a:t>
            </a:r>
            <a:r>
              <a:rPr lang="en-US" sz="2000" smtClean="0">
                <a:solidFill>
                  <a:srgbClr val="7030A0"/>
                </a:solidFill>
              </a:rPr>
              <a:t>, B</a:t>
            </a:r>
            <a:r>
              <a:rPr lang="en-US" sz="2000" baseline="-25000" smtClean="0">
                <a:solidFill>
                  <a:srgbClr val="7030A0"/>
                </a:solidFill>
              </a:rPr>
              <a:t>i</a:t>
            </a:r>
            <a:endParaRPr lang="en-US" sz="2000" baseline="-250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04800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ultraviolet deformation: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52400" y="4191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contributing</a:t>
            </a:r>
          </a:p>
          <a:p>
            <a:r>
              <a:rPr lang="en-US" sz="2400" smtClean="0"/>
              <a:t>chiral operators: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Gauge Theory Description</a:t>
            </a:r>
            <a:endParaRPr lang="en-US" sz="3200"/>
          </a:p>
        </p:txBody>
      </p:sp>
      <p:pic>
        <p:nvPicPr>
          <p:cNvPr id="67789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57600" y="2743200"/>
            <a:ext cx="4087519" cy="99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89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67000" y="4191000"/>
            <a:ext cx="6324600" cy="86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334000"/>
            <a:ext cx="4229100" cy="78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8200" y="1219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CC"/>
                </a:solidFill>
              </a:rPr>
              <a:t>Klebanov &amp; Witten,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CC66"/>
                </a:solidFill>
              </a:rPr>
              <a:t>hep-th/9807080</a:t>
            </a:r>
            <a:endParaRPr lang="en-US" sz="2000">
              <a:solidFill>
                <a:srgbClr val="00CC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</a:rPr>
              <a:t>Klebanov-Witten CFT: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SU(N) x SU(N) gauge group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SU(2) x SU(2) x U(1)</a:t>
            </a:r>
            <a:r>
              <a:rPr lang="en-US" sz="2000" baseline="-25000" smtClean="0">
                <a:solidFill>
                  <a:srgbClr val="7030A0"/>
                </a:solidFill>
              </a:rPr>
              <a:t>R</a:t>
            </a:r>
            <a:r>
              <a:rPr lang="en-US" sz="2000" smtClean="0">
                <a:solidFill>
                  <a:srgbClr val="7030A0"/>
                </a:solidFill>
              </a:rPr>
              <a:t> global symmetry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bifundamentals A</a:t>
            </a:r>
            <a:r>
              <a:rPr lang="en-US" sz="2000" baseline="-25000" smtClean="0">
                <a:solidFill>
                  <a:srgbClr val="7030A0"/>
                </a:solidFill>
              </a:rPr>
              <a:t>i</a:t>
            </a:r>
            <a:r>
              <a:rPr lang="en-US" sz="2000" smtClean="0">
                <a:solidFill>
                  <a:srgbClr val="7030A0"/>
                </a:solidFill>
              </a:rPr>
              <a:t>, B</a:t>
            </a:r>
            <a:r>
              <a:rPr lang="en-US" sz="2000" baseline="-25000" smtClean="0">
                <a:solidFill>
                  <a:srgbClr val="7030A0"/>
                </a:solidFill>
              </a:rPr>
              <a:t>i</a:t>
            </a:r>
            <a:endParaRPr lang="en-US" sz="2000" baseline="-2500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04800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ultraviolet deformation: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52400" y="4191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contributing</a:t>
            </a:r>
          </a:p>
          <a:p>
            <a:r>
              <a:rPr lang="en-US" sz="2400" smtClean="0"/>
              <a:t>chiral operators:</a:t>
            </a:r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152400" y="5257800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most relevant </a:t>
            </a:r>
          </a:p>
          <a:p>
            <a:r>
              <a:rPr lang="en-US" sz="2400" smtClean="0"/>
              <a:t>chiral operators: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Discrete symmetries can forbid chiral perturbations</a:t>
            </a:r>
            <a:endParaRPr lang="en-US" sz="2800"/>
          </a:p>
        </p:txBody>
      </p:sp>
      <p:pic>
        <p:nvPicPr>
          <p:cNvPr id="677893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8200" y="12954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2286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Moreover, the following nonchiral operators are in the supermultiplets of global symmetry currents, and have protected dimension, ∆=2: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648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If the compactification preserves a discrete symmetry that forbids the leading chiral perturbation </a:t>
            </a:r>
            <a:r>
              <a:rPr lang="en-US" sz="2400" b="1" smtClean="0"/>
              <a:t>O</a:t>
            </a:r>
            <a:r>
              <a:rPr lang="en-US" sz="2400" b="1" baseline="-25000" smtClean="0"/>
              <a:t>3/2</a:t>
            </a:r>
            <a:r>
              <a:rPr lang="en-US" sz="2400" smtClean="0"/>
              <a:t>, the dominant compactification effect comes from </a:t>
            </a:r>
            <a:r>
              <a:rPr lang="en-US" sz="2400" b="1" smtClean="0">
                <a:solidFill>
                  <a:srgbClr val="7030A0"/>
                </a:solidFill>
              </a:rPr>
              <a:t>O</a:t>
            </a:r>
            <a:r>
              <a:rPr lang="en-US" sz="2400" b="1" baseline="-25000" smtClean="0">
                <a:solidFill>
                  <a:srgbClr val="7030A0"/>
                </a:solidFill>
              </a:rPr>
              <a:t>2</a:t>
            </a:r>
            <a:r>
              <a:rPr lang="en-US" sz="2400" smtClean="0"/>
              <a:t>.</a:t>
            </a:r>
            <a:endParaRPr lang="en-US" sz="2400"/>
          </a:p>
        </p:txBody>
      </p:sp>
      <p:pic>
        <p:nvPicPr>
          <p:cNvPr id="80691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3581400"/>
            <a:ext cx="8229600" cy="7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6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295400"/>
            <a:ext cx="1821592" cy="6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62001" y="1447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e.g.,                                forbids 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Scenario I:</a:t>
            </a:r>
            <a:b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Inflection point inflation again!</a:t>
            </a:r>
            <a:endParaRPr lang="en-US" sz="320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1600200"/>
            <a:ext cx="7620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 descr="VaryS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3276600"/>
            <a:ext cx="4114800" cy="3048986"/>
          </a:xfrm>
        </p:spPr>
      </p:pic>
      <p:pic>
        <p:nvPicPr>
          <p:cNvPr id="8007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00400"/>
            <a:ext cx="4480245" cy="34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Scenario II:</a:t>
            </a:r>
            <a:b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wherein the inflaton mass admits fine-tuning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rgbClr val="0066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4800" y="1600200"/>
            <a:ext cx="5562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52400" y="32766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(This is the leading term if discrete symmetries forbid the chiral perturbation.)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4038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Phenomenology:</a:t>
            </a:r>
            <a:r>
              <a:rPr lang="en-US" sz="2000" smtClean="0">
                <a:solidFill>
                  <a:srgbClr val="0033CC"/>
                </a:solidFill>
              </a:rPr>
              <a:t> </a:t>
            </a:r>
          </a:p>
          <a:p>
            <a:r>
              <a:rPr lang="en-US" sz="2000" smtClean="0">
                <a:solidFill>
                  <a:srgbClr val="0033CC"/>
                </a:solidFill>
              </a:rPr>
              <a:t>Firouzjahi &amp; Tye,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CC66"/>
                </a:solidFill>
              </a:rPr>
              <a:t>hep-th/0501009</a:t>
            </a:r>
            <a:endParaRPr lang="en-US" sz="2000">
              <a:solidFill>
                <a:srgbClr val="00CC66"/>
              </a:solidFill>
            </a:endParaRPr>
          </a:p>
        </p:txBody>
      </p:sp>
      <p:pic>
        <p:nvPicPr>
          <p:cNvPr id="798721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81000" y="3886200"/>
            <a:ext cx="4495800" cy="28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 IV.</a:t>
            </a:r>
            <a:r>
              <a:rPr lang="en-US" sz="4800" smtClean="0">
                <a:solidFill>
                  <a:schemeClr val="tx1"/>
                </a:solidFill>
              </a:rPr>
              <a:t/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/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Pre-Conclusions</a:t>
            </a:r>
            <a:br>
              <a:rPr lang="en-US" sz="4800" smtClean="0">
                <a:solidFill>
                  <a:srgbClr val="1533C9"/>
                </a:solidFill>
              </a:rPr>
            </a:br>
            <a:endParaRPr lang="en-US" sz="4800" smtClean="0">
              <a:solidFill>
                <a:srgbClr val="1533C9"/>
              </a:solidFill>
            </a:endParaRPr>
          </a:p>
        </p:txBody>
      </p:sp>
    </p:spTree>
  </p:cSld>
  <p:clrMapOvr>
    <a:masterClrMapping/>
  </p:clrMapOvr>
  <p:transition advTm="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Quantum fluctuations seed structure formation</a:t>
            </a:r>
            <a:endParaRPr lang="en-US" sz="48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MAPevoSequ_300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3848100" y="-1181100"/>
            <a:ext cx="1828800" cy="7696200"/>
          </a:xfrm>
        </p:spPr>
      </p:pic>
      <p:sp>
        <p:nvSpPr>
          <p:cNvPr id="5" name="TextBox 4"/>
          <p:cNvSpPr txBox="1"/>
          <p:nvPr/>
        </p:nvSpPr>
        <p:spPr>
          <a:xfrm>
            <a:off x="6477000" y="6400800"/>
            <a:ext cx="2452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8000"/>
                </a:solidFill>
              </a:rPr>
              <a:t>NASA/WMAP Science Team</a:t>
            </a:r>
            <a:endParaRPr lang="en-US" sz="140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9624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Perturbations are small enough to permit linear analysis, for a while.  </a:t>
            </a:r>
          </a:p>
          <a:p>
            <a:r>
              <a:rPr lang="en-US" smtClean="0"/>
              <a:t>This is a very clean and tractable system.</a:t>
            </a:r>
          </a:p>
          <a:p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609600" y="55626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Prediction</a:t>
            </a:r>
            <a:r>
              <a:rPr lang="en-US" smtClean="0"/>
              <a:t>: these perturbations are approximately scale-invariant.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Conclusions, Part I: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410200"/>
          </a:xfrm>
        </p:spPr>
        <p:txBody>
          <a:bodyPr/>
          <a:lstStyle/>
          <a:p>
            <a:r>
              <a:rPr lang="en-US" sz="2400" smtClean="0"/>
              <a:t>We have an easy and completely systematic approach to computing the inflaton potential in warped brane inflation.</a:t>
            </a:r>
          </a:p>
          <a:p>
            <a:r>
              <a:rPr lang="en-US" sz="2400" smtClean="0"/>
              <a:t>Method: consider generic perturbation of ultraviolet region, sourced by supersymmetry-breaking compactification effects, and focus on most relevant terms.</a:t>
            </a:r>
          </a:p>
          <a:p>
            <a:r>
              <a:rPr lang="en-US" sz="2400" smtClean="0"/>
              <a:t>Equivalently, perturb dual CFT Lagrangian by most relevant operators.</a:t>
            </a:r>
          </a:p>
          <a:p>
            <a:r>
              <a:rPr lang="en-US" sz="2400" smtClean="0"/>
              <a:t>Our approach reproduces, extends, and simplifies the results of direct computation of W from wrapped D7-branes.</a:t>
            </a:r>
          </a:p>
          <a:p>
            <a:r>
              <a:rPr lang="en-US" sz="2400" smtClean="0"/>
              <a:t>We reliably capture totally general effects of compactification, provided that the D3-brane is far from the top and far from the tip.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Conclusions, Part II: Implications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>
              <a:buNone/>
            </a:pPr>
            <a:endParaRPr lang="en-US" sz="2400" smtClean="0"/>
          </a:p>
          <a:p>
            <a:r>
              <a:rPr lang="en-US" sz="2400" smtClean="0"/>
              <a:t>Two scenarios: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smtClean="0"/>
              <a:t> inflection point inflation is most generic possibility.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smtClean="0"/>
              <a:t> discrete symmetry leads instead to terms that allow direct fine-tuning of the inflaton mass.</a:t>
            </a:r>
          </a:p>
          <a:p>
            <a:pPr lvl="1"/>
            <a:endParaRPr lang="en-US" sz="2400" smtClean="0"/>
          </a:p>
          <a:p>
            <a:r>
              <a:rPr lang="en-US" sz="2400" smtClean="0"/>
              <a:t>Study of multifield effects is now straightforward.</a:t>
            </a:r>
          </a:p>
          <a:p>
            <a:r>
              <a:rPr lang="en-US" sz="2400" smtClean="0"/>
              <a:t>Moreover, since we know the structure of the most general potential for this system, one could try to understand generic predictions.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 V.</a:t>
            </a:r>
            <a:r>
              <a:rPr lang="en-US" sz="4800" smtClean="0">
                <a:solidFill>
                  <a:schemeClr val="tx1"/>
                </a:solidFill>
              </a:rPr>
              <a:t/>
            </a:r>
            <a:br>
              <a:rPr lang="en-US" sz="4800" smtClean="0">
                <a:solidFill>
                  <a:schemeClr val="tx1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/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Primordial Gravitational Waves </a:t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from </a:t>
            </a:r>
            <a:br>
              <a:rPr lang="en-US" sz="4800" smtClean="0">
                <a:solidFill>
                  <a:srgbClr val="1533C9"/>
                </a:solidFill>
              </a:rPr>
            </a:br>
            <a:r>
              <a:rPr lang="en-US" sz="4800" smtClean="0">
                <a:solidFill>
                  <a:srgbClr val="1533C9"/>
                </a:solidFill>
              </a:rPr>
              <a:t>String Inflation</a:t>
            </a:r>
            <a:br>
              <a:rPr lang="en-US" sz="4800" smtClean="0">
                <a:solidFill>
                  <a:srgbClr val="1533C9"/>
                </a:solidFill>
              </a:rPr>
            </a:br>
            <a:endParaRPr lang="en-US" sz="4800" smtClean="0">
              <a:solidFill>
                <a:srgbClr val="1533C9"/>
              </a:solidFill>
            </a:endParaRPr>
          </a:p>
        </p:txBody>
      </p:sp>
    </p:spTree>
  </p:cSld>
  <p:clrMapOvr>
    <a:masterClrMapping/>
  </p:clrMapOvr>
  <p:transition advTm="6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Vacuum Fluctuations: Tensors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81000" y="1828800"/>
          <a:ext cx="3338513" cy="609600"/>
        </p:xfrm>
        <a:graphic>
          <a:graphicData uri="http://schemas.openxmlformats.org/presentationml/2006/ole">
            <p:oleObj spid="_x0000_s834562" name="Equation" r:id="rId4" imgW="1371600" imgH="253800" progId="Equation.DSMT4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4267200" y="1676400"/>
          <a:ext cx="4525963" cy="838200"/>
        </p:xfrm>
        <a:graphic>
          <a:graphicData uri="http://schemas.openxmlformats.org/presentationml/2006/ole">
            <p:oleObj spid="_x0000_s834563" name="Equation" r:id="rId5" imgW="1917360" imgH="419040" progId="Equation.DSMT4">
              <p:embed/>
            </p:oleObj>
          </a:graphicData>
        </a:graphic>
      </p:graphicFrame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228600" y="5486400"/>
            <a:ext cx="86106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May be visible through induced curl of CMB photons’ polarization (B-mode): SPIDER, Clover, QUIET, BICEP, EBEX, PolarBEAR,...</a:t>
            </a:r>
          </a:p>
        </p:txBody>
      </p:sp>
      <p:graphicFrame>
        <p:nvGraphicFramePr>
          <p:cNvPr id="4100" name="Object 17"/>
          <p:cNvGraphicFramePr>
            <a:graphicFrameLocks noChangeAspect="1"/>
          </p:cNvGraphicFramePr>
          <p:nvPr/>
        </p:nvGraphicFramePr>
        <p:xfrm>
          <a:off x="3276600" y="4114800"/>
          <a:ext cx="1447800" cy="1062038"/>
        </p:xfrm>
        <a:graphic>
          <a:graphicData uri="http://schemas.openxmlformats.org/presentationml/2006/ole">
            <p:oleObj spid="_x0000_s834564" name="Equation" r:id="rId6" imgW="457200" imgH="457200" progId="Equation.DSMT4">
              <p:embed/>
            </p:oleObj>
          </a:graphicData>
        </a:graphic>
      </p:graphicFrame>
      <p:sp>
        <p:nvSpPr>
          <p:cNvPr id="4105" name="TextBox 7"/>
          <p:cNvSpPr txBox="1">
            <a:spLocks noChangeArrowheads="1"/>
          </p:cNvSpPr>
          <p:nvPr/>
        </p:nvSpPr>
        <p:spPr bwMode="auto">
          <a:xfrm>
            <a:off x="4876800" y="41910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3737"/>
                </a:solidFill>
              </a:rPr>
              <a:t>tensor-to-scalar ratio</a:t>
            </a:r>
            <a:r>
              <a:rPr lang="en-US" sz="2400"/>
              <a:t>, </a:t>
            </a:r>
          </a:p>
          <a:p>
            <a:r>
              <a:rPr lang="en-US" sz="2400"/>
              <a:t>a measure of the </a:t>
            </a:r>
          </a:p>
          <a:p>
            <a:r>
              <a:rPr lang="en-US" sz="2400">
                <a:solidFill>
                  <a:schemeClr val="tx1"/>
                </a:solidFill>
              </a:rPr>
              <a:t>primordial tensor signal </a:t>
            </a:r>
          </a:p>
        </p:txBody>
      </p:sp>
      <p:graphicFrame>
        <p:nvGraphicFramePr>
          <p:cNvPr id="4101" name="Object 16"/>
          <p:cNvGraphicFramePr>
            <a:graphicFrameLocks noChangeAspect="1"/>
          </p:cNvGraphicFramePr>
          <p:nvPr/>
        </p:nvGraphicFramePr>
        <p:xfrm>
          <a:off x="4267200" y="2743200"/>
          <a:ext cx="2684463" cy="1149350"/>
        </p:xfrm>
        <a:graphic>
          <a:graphicData uri="http://schemas.openxmlformats.org/presentationml/2006/ole">
            <p:oleObj spid="_x0000_s834565" name="Equation" r:id="rId7" imgW="1155600" imgH="49500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371600" y="2743200"/>
          <a:ext cx="2389188" cy="1120775"/>
        </p:xfrm>
        <a:graphic>
          <a:graphicData uri="http://schemas.openxmlformats.org/presentationml/2006/ole">
            <p:oleObj spid="_x0000_s834566" name="Equation" r:id="rId8" imgW="10285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Polarization</a:t>
            </a:r>
            <a:r>
              <a:rPr lang="en-US" sz="4000" smtClean="0"/>
              <a:t> </a:t>
            </a: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seen</a:t>
            </a:r>
            <a:r>
              <a:rPr lang="en-US" sz="4000" smtClean="0"/>
              <a:t> </a:t>
            </a: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</a:t>
            </a:r>
            <a:r>
              <a:rPr lang="en-US" sz="4000" smtClean="0"/>
              <a:t> </a:t>
            </a: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WMAP</a:t>
            </a:r>
            <a:endParaRPr lang="en-US" sz="48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6400800"/>
            <a:ext cx="2452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008000"/>
                </a:solidFill>
              </a:rPr>
              <a:t>NASA/WMAP Science Team</a:t>
            </a:r>
            <a:endParaRPr lang="en-US" sz="1400">
              <a:solidFill>
                <a:srgbClr val="008000"/>
              </a:solidFill>
            </a:endParaRPr>
          </a:p>
        </p:txBody>
      </p:sp>
      <p:pic>
        <p:nvPicPr>
          <p:cNvPr id="5" name="Content Placeholder 3" descr="K_pol_204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82263"/>
            <a:ext cx="8291128" cy="52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  E</a:t>
            </a:r>
            <a:r>
              <a:rPr lang="en-US" smtClean="0"/>
              <a:t>-mode   vs.   </a:t>
            </a:r>
            <a:r>
              <a:rPr lang="en-US" smtClean="0">
                <a:solidFill>
                  <a:schemeClr val="tx1"/>
                </a:solidFill>
              </a:rPr>
              <a:t>B</a:t>
            </a:r>
            <a:r>
              <a:rPr lang="en-US" smtClean="0"/>
              <a:t>-mode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6248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008000"/>
                </a:solidFill>
              </a:rPr>
              <a:t>Image: Seljak and Zaldarriaga</a:t>
            </a:r>
            <a:endParaRPr lang="en-US" sz="1800">
              <a:solidFill>
                <a:srgbClr val="008000"/>
              </a:solidFill>
            </a:endParaRPr>
          </a:p>
        </p:txBody>
      </p:sp>
      <p:pic>
        <p:nvPicPr>
          <p:cNvPr id="10" name="Content Placeholder 9" descr="seljak.gif"/>
          <p:cNvPicPr>
            <a:picLocks noGrp="1" noChangeAspect="1"/>
          </p:cNvPicPr>
          <p:nvPr>
            <p:ph idx="1"/>
          </p:nvPr>
        </p:nvPicPr>
        <p:blipFill>
          <a:blip r:embed="rId3"/>
          <a:srcRect l="1836" t="5747" r="1836" b="9149"/>
          <a:stretch>
            <a:fillRect/>
          </a:stretch>
        </p:blipFill>
        <p:spPr>
          <a:xfrm>
            <a:off x="609600" y="1371600"/>
            <a:ext cx="8077200" cy="3960935"/>
          </a:xfrm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533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(curl-free)                       (curl)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4102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Primordial tensors induce curl of CMB photons’ polarization (B-mode).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Lyth Bound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2438400"/>
            <a:ext cx="39274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Threshold for detection: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81600" y="2362200"/>
            <a:ext cx="3573463" cy="1135063"/>
            <a:chOff x="5257800" y="2895600"/>
            <a:chExt cx="3573463" cy="1135063"/>
          </a:xfrm>
        </p:grpSpPr>
        <p:graphicFrame>
          <p:nvGraphicFramePr>
            <p:cNvPr id="5124" name="Object 3"/>
            <p:cNvGraphicFramePr>
              <a:graphicFrameLocks noChangeAspect="1"/>
            </p:cNvGraphicFramePr>
            <p:nvPr/>
          </p:nvGraphicFramePr>
          <p:xfrm>
            <a:off x="5334000" y="2971800"/>
            <a:ext cx="1193800" cy="533399"/>
          </p:xfrm>
          <a:graphic>
            <a:graphicData uri="http://schemas.openxmlformats.org/presentationml/2006/ole">
              <p:oleObj spid="_x0000_s835588" name="Equation" r:id="rId4" imgW="507960" imgH="203040" progId="Equation.DSMT4">
                <p:embed/>
              </p:oleObj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5257800" y="3429000"/>
            <a:ext cx="1403350" cy="601663"/>
          </p:xfrm>
          <a:graphic>
            <a:graphicData uri="http://schemas.openxmlformats.org/presentationml/2006/ole">
              <p:oleObj spid="_x0000_s835589" name="Equation" r:id="rId5" imgW="596880" imgH="203040" progId="Equation.DSMT4">
                <p:embed/>
              </p:oleObj>
            </a:graphicData>
          </a:graphic>
        </p:graphicFrame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>
              <a:off x="6705600" y="2895600"/>
              <a:ext cx="2125663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next decade</a:t>
              </a:r>
            </a:p>
          </p:txBody>
        </p:sp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6705600" y="3505200"/>
              <a:ext cx="1431925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ultimate</a:t>
              </a:r>
            </a:p>
          </p:txBody>
        </p:sp>
      </p:grp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4225925" y="976313"/>
          <a:ext cx="3149600" cy="1274762"/>
        </p:xfrm>
        <a:graphic>
          <a:graphicData uri="http://schemas.openxmlformats.org/presentationml/2006/ole">
            <p:oleObj spid="_x0000_s835586" name="Equation" r:id="rId6" imgW="1231560" imgH="52056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3657600"/>
            <a:ext cx="86106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Observable tensors </a:t>
            </a:r>
          </a:p>
          <a:p>
            <a:pPr>
              <a:defRPr/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require </a:t>
            </a:r>
          </a:p>
          <a:p>
            <a:pPr>
              <a:defRPr/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trans-Planckian field variation</a:t>
            </a:r>
          </a:p>
          <a:p>
            <a:pPr>
              <a:defRPr/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WHICH requires</a:t>
            </a:r>
          </a:p>
          <a:p>
            <a:pPr>
              <a:defRPr/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Ultraviolet input.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6553200" y="4572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D.H. Lyth, 1996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609600" y="990600"/>
          <a:ext cx="3336925" cy="1236663"/>
        </p:xfrm>
        <a:graphic>
          <a:graphicData uri="http://schemas.openxmlformats.org/presentationml/2006/ole">
            <p:oleObj spid="_x0000_s835587" name="Equation" r:id="rId7" imgW="1384200" imgH="520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352800" y="25908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mtClean="0"/>
              <a:t>Lyth bound</a:t>
            </a:r>
            <a:endParaRPr lang="en-US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62000" y="3352800"/>
            <a:ext cx="320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geometry of compact space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953000" y="41910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mtClean="0"/>
              <a:t> constraints/predictions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791200"/>
          </a:xfrm>
        </p:spPr>
        <p:txBody>
          <a:bodyPr/>
          <a:lstStyle/>
          <a:p>
            <a:r>
              <a:rPr lang="en-US" sz="2400" smtClean="0"/>
              <a:t>Small-field inflation                 requires controlling Planck-suppressed corrections </a:t>
            </a:r>
            <a:r>
              <a:rPr lang="en-US" sz="2400" smtClean="0">
                <a:solidFill>
                  <a:srgbClr val="0033CC"/>
                </a:solidFill>
              </a:rPr>
              <a:t>up to dimension 6</a:t>
            </a:r>
            <a:r>
              <a:rPr lang="en-US" sz="2400" smtClean="0"/>
              <a:t> 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          </a:t>
            </a:r>
          </a:p>
          <a:p>
            <a:r>
              <a:rPr lang="en-US" sz="2400" smtClean="0"/>
              <a:t>Large-field inflation                 requires control of Planck-suppressed contributions of </a:t>
            </a:r>
            <a:r>
              <a:rPr lang="en-US" sz="2400" smtClean="0">
                <a:solidFill>
                  <a:srgbClr val="0033CC"/>
                </a:solidFill>
              </a:rPr>
              <a:t>arbitrary dimension</a:t>
            </a:r>
            <a:r>
              <a:rPr lang="en-US" sz="2400" smtClean="0"/>
              <a:t>!</a:t>
            </a:r>
          </a:p>
          <a:p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Detectable tensors require super-Planckian displacements, so observations will distinguish these cases. </a:t>
            </a:r>
          </a:p>
          <a:p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77000" y="1447800"/>
          <a:ext cx="2590800" cy="790575"/>
        </p:xfrm>
        <a:graphic>
          <a:graphicData uri="http://schemas.openxmlformats.org/presentationml/2006/ole">
            <p:oleObj spid="_x0000_s1547266" name="Equation" r:id="rId4" imgW="1638000" imgH="431640" progId="Equation.DSMT4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challenge: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505200"/>
          <a:ext cx="2611438" cy="947738"/>
        </p:xfrm>
        <a:graphic>
          <a:graphicData uri="http://schemas.openxmlformats.org/presentationml/2006/ole">
            <p:oleObj spid="_x0000_s1547267" name="Equation" r:id="rId5" imgW="1282680" imgH="482400" progId="Equation.DSMT4">
              <p:embed/>
            </p:oleObj>
          </a:graphicData>
        </a:graphic>
      </p:graphicFrame>
      <p:sp>
        <p:nvSpPr>
          <p:cNvPr id="3081" name="TextBox 5"/>
          <p:cNvSpPr txBox="1">
            <a:spLocks noChangeArrowheads="1"/>
          </p:cNvSpPr>
          <p:nvPr/>
        </p:nvSpPr>
        <p:spPr bwMode="auto">
          <a:xfrm>
            <a:off x="1447800" y="18288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Reasonable to </a:t>
            </a:r>
            <a:r>
              <a:rPr lang="en-US" sz="2000">
                <a:solidFill>
                  <a:srgbClr val="7030A0"/>
                </a:solidFill>
              </a:rPr>
              <a:t>enumerate and fine-tune</a:t>
            </a:r>
          </a:p>
          <a:p>
            <a:r>
              <a:rPr lang="en-US" sz="2000"/>
              <a:t>these terms.</a:t>
            </a:r>
          </a:p>
        </p:txBody>
      </p:sp>
      <p:sp>
        <p:nvSpPr>
          <p:cNvPr id="3082" name="TextBox 6"/>
          <p:cNvSpPr txBox="1">
            <a:spLocks noChangeArrowheads="1"/>
          </p:cNvSpPr>
          <p:nvPr/>
        </p:nvSpPr>
        <p:spPr bwMode="auto">
          <a:xfrm>
            <a:off x="4800600" y="3505200"/>
            <a:ext cx="3303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7030A0"/>
                </a:solidFill>
              </a:rPr>
              <a:t>Symmetry clearly essential.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429000" y="990600"/>
          <a:ext cx="1212850" cy="457200"/>
        </p:xfrm>
        <a:graphic>
          <a:graphicData uri="http://schemas.openxmlformats.org/presentationml/2006/ole">
            <p:oleObj spid="_x0000_s1547268" name="Equation" r:id="rId6" imgW="672840" imgH="228600" progId="Equation.DSMT4">
              <p:embed/>
            </p:oleObj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3429000" y="2667000"/>
          <a:ext cx="1143000" cy="457200"/>
        </p:xfrm>
        <a:graphic>
          <a:graphicData uri="http://schemas.openxmlformats.org/presentationml/2006/ole">
            <p:oleObj spid="_x0000_s1547269" name="Equation" r:id="rId7" imgW="634680" imgH="228600" progId="Equation.DSMT4">
              <p:embed/>
            </p:oleObj>
          </a:graphicData>
        </a:graphic>
      </p:graphicFrame>
      <p:graphicFrame>
        <p:nvGraphicFramePr>
          <p:cNvPr id="3078" name="Object 10"/>
          <p:cNvGraphicFramePr>
            <a:graphicFrameLocks noChangeAspect="1"/>
          </p:cNvGraphicFramePr>
          <p:nvPr/>
        </p:nvGraphicFramePr>
        <p:xfrm>
          <a:off x="2819400" y="5715000"/>
          <a:ext cx="1447800" cy="763588"/>
        </p:xfrm>
        <a:graphic>
          <a:graphicData uri="http://schemas.openxmlformats.org/presentationml/2006/ole">
            <p:oleObj spid="_x0000_s1547270" name="Equation" r:id="rId8" imgW="990360" imgH="507960" progId="Equation.DSMT4">
              <p:embed/>
            </p:oleObj>
          </a:graphicData>
        </a:graphic>
      </p:graphicFrame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4572000" y="5867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Lyth 1996</a:t>
            </a:r>
          </a:p>
        </p:txBody>
      </p:sp>
    </p:spTree>
  </p:cSld>
  <p:clrMapOvr>
    <a:masterClrMapping/>
  </p:clrMapOvr>
  <p:transition advTm="49047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Oval 16"/>
          <p:cNvSpPr>
            <a:spLocks noChangeArrowheads="1"/>
          </p:cNvSpPr>
          <p:nvPr/>
        </p:nvSpPr>
        <p:spPr bwMode="auto">
          <a:xfrm>
            <a:off x="2438400" y="4114800"/>
            <a:ext cx="990600" cy="762000"/>
          </a:xfrm>
          <a:prstGeom prst="ellipse">
            <a:avLst/>
          </a:prstGeom>
          <a:solidFill>
            <a:srgbClr val="FFFF00">
              <a:alpha val="7843"/>
            </a:srgbClr>
          </a:soli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6096000" y="4114800"/>
            <a:ext cx="1447800" cy="762000"/>
          </a:xfrm>
          <a:prstGeom prst="ellipse">
            <a:avLst/>
          </a:prstGeom>
          <a:solidFill>
            <a:srgbClr val="FFFF00">
              <a:alpha val="9019"/>
            </a:srgbClr>
          </a:solidFill>
          <a:ln w="3175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</a:rPr>
              <a:t>Computing the Field Range</a:t>
            </a:r>
            <a:endParaRPr lang="en-US" smtClean="0"/>
          </a:p>
        </p:txBody>
      </p:sp>
      <p:sp>
        <p:nvSpPr>
          <p:cNvPr id="9226" name="Oval 4"/>
          <p:cNvSpPr>
            <a:spLocks noChangeArrowheads="1"/>
          </p:cNvSpPr>
          <p:nvPr/>
        </p:nvSpPr>
        <p:spPr bwMode="auto">
          <a:xfrm>
            <a:off x="3429000" y="1600200"/>
            <a:ext cx="762000" cy="2133600"/>
          </a:xfrm>
          <a:prstGeom prst="ellipse">
            <a:avLst/>
          </a:prstGeom>
          <a:solidFill>
            <a:srgbClr val="33CCCC">
              <a:alpha val="9215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Freeform 6"/>
          <p:cNvSpPr>
            <a:spLocks/>
          </p:cNvSpPr>
          <p:nvPr/>
        </p:nvSpPr>
        <p:spPr bwMode="auto">
          <a:xfrm rot="541544">
            <a:off x="533400" y="1676400"/>
            <a:ext cx="3300413" cy="1752600"/>
          </a:xfrm>
          <a:custGeom>
            <a:avLst/>
            <a:gdLst>
              <a:gd name="T0" fmla="*/ 2147483647 w 1560"/>
              <a:gd name="T1" fmla="*/ 0 h 560"/>
              <a:gd name="T2" fmla="*/ 2147483647 w 1560"/>
              <a:gd name="T3" fmla="*/ 2147483647 h 560"/>
              <a:gd name="T4" fmla="*/ 2147483647 w 1560"/>
              <a:gd name="T5" fmla="*/ 2147483647 h 560"/>
              <a:gd name="T6" fmla="*/ 0 60000 65536"/>
              <a:gd name="T7" fmla="*/ 0 60000 65536"/>
              <a:gd name="T8" fmla="*/ 0 60000 65536"/>
              <a:gd name="T9" fmla="*/ 0 w 1560"/>
              <a:gd name="T10" fmla="*/ 0 h 560"/>
              <a:gd name="T11" fmla="*/ 1560 w 1560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0" h="560">
                <a:moveTo>
                  <a:pt x="1416" y="0"/>
                </a:moveTo>
                <a:cubicBezTo>
                  <a:pt x="708" y="200"/>
                  <a:pt x="0" y="400"/>
                  <a:pt x="24" y="480"/>
                </a:cubicBezTo>
                <a:cubicBezTo>
                  <a:pt x="48" y="560"/>
                  <a:pt x="804" y="520"/>
                  <a:pt x="1560" y="480"/>
                </a:cubicBezTo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8"/>
          <p:cNvSpPr>
            <a:spLocks noChangeShapeType="1"/>
          </p:cNvSpPr>
          <p:nvPr/>
        </p:nvSpPr>
        <p:spPr bwMode="auto">
          <a:xfrm>
            <a:off x="457200" y="3886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7604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max</a:t>
            </a: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781800" y="2971800"/>
          <a:ext cx="1814513" cy="604838"/>
        </p:xfrm>
        <a:graphic>
          <a:graphicData uri="http://schemas.openxmlformats.org/presentationml/2006/ole">
            <p:oleObj spid="_x0000_s1548290" name="Equation" r:id="rId4" imgW="761760" imgH="253800" progId="Equation.DSMT4">
              <p:embed/>
            </p:oleObj>
          </a:graphicData>
        </a:graphic>
      </p:graphicFrame>
      <p:sp>
        <p:nvSpPr>
          <p:cNvPr id="9230" name="Line 13"/>
          <p:cNvSpPr>
            <a:spLocks noChangeShapeType="1"/>
          </p:cNvSpPr>
          <p:nvPr/>
        </p:nvSpPr>
        <p:spPr bwMode="auto">
          <a:xfrm flipV="1">
            <a:off x="6858000" y="3505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4572000" y="2057400"/>
            <a:ext cx="3657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warped cone over X</a:t>
            </a:r>
            <a:r>
              <a:rPr lang="en-US" baseline="-25000"/>
              <a:t>5</a:t>
            </a:r>
          </a:p>
        </p:txBody>
      </p:sp>
      <p:graphicFrame>
        <p:nvGraphicFramePr>
          <p:cNvPr id="9219" name="Object 10"/>
          <p:cNvGraphicFramePr>
            <a:graphicFrameLocks noChangeAspect="1"/>
          </p:cNvGraphicFramePr>
          <p:nvPr/>
        </p:nvGraphicFramePr>
        <p:xfrm>
          <a:off x="1600200" y="4114800"/>
          <a:ext cx="5943600" cy="762000"/>
        </p:xfrm>
        <a:graphic>
          <a:graphicData uri="http://schemas.openxmlformats.org/presentationml/2006/ole">
            <p:oleObj spid="_x0000_s1548291" name="Equation" r:id="rId5" imgW="2539800" imgH="279360" progId="Equation.DSMT4">
              <p:embed/>
            </p:oleObj>
          </a:graphicData>
        </a:graphic>
      </p:graphicFrame>
      <p:sp>
        <p:nvSpPr>
          <p:cNvPr id="9232" name="Line 17"/>
          <p:cNvSpPr>
            <a:spLocks noChangeShapeType="1"/>
          </p:cNvSpPr>
          <p:nvPr/>
        </p:nvSpPr>
        <p:spPr bwMode="auto">
          <a:xfrm flipH="1">
            <a:off x="2667000" y="4876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0" name="Object 18"/>
          <p:cNvGraphicFramePr>
            <a:graphicFrameLocks noChangeAspect="1"/>
          </p:cNvGraphicFramePr>
          <p:nvPr/>
        </p:nvGraphicFramePr>
        <p:xfrm>
          <a:off x="1905000" y="5181600"/>
          <a:ext cx="755650" cy="1025525"/>
        </p:xfrm>
        <a:graphic>
          <a:graphicData uri="http://schemas.openxmlformats.org/presentationml/2006/ole">
            <p:oleObj spid="_x0000_s1548292" name="Equation" r:id="rId6" imgW="317500" imgH="431800" progId="Equation.3">
              <p:embed/>
            </p:oleObj>
          </a:graphicData>
        </a:graphic>
      </p:graphicFrame>
      <p:graphicFrame>
        <p:nvGraphicFramePr>
          <p:cNvPr id="9221" name="Object 19"/>
          <p:cNvGraphicFramePr>
            <a:graphicFrameLocks noChangeAspect="1"/>
          </p:cNvGraphicFramePr>
          <p:nvPr/>
        </p:nvGraphicFramePr>
        <p:xfrm>
          <a:off x="3125788" y="5837238"/>
          <a:ext cx="3624262" cy="663575"/>
        </p:xfrm>
        <a:graphic>
          <a:graphicData uri="http://schemas.openxmlformats.org/presentationml/2006/ole">
            <p:oleObj spid="_x0000_s1548293" name="Equation" r:id="rId7" imgW="1523880" imgH="279360" progId="Equation.DSMT4">
              <p:embed/>
            </p:oleObj>
          </a:graphicData>
        </a:graphic>
      </p:graphicFrame>
      <p:sp>
        <p:nvSpPr>
          <p:cNvPr id="9233" name="Rectangle 20"/>
          <p:cNvSpPr>
            <a:spLocks/>
          </p:cNvSpPr>
          <p:nvPr/>
        </p:nvSpPr>
        <p:spPr bwMode="auto">
          <a:xfrm>
            <a:off x="6858000" y="5791200"/>
            <a:ext cx="933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Gubser</a:t>
            </a:r>
            <a:endParaRPr lang="en-US" sz="1800">
              <a:solidFill>
                <a:srgbClr val="3333CC"/>
              </a:solidFill>
            </a:endParaRPr>
          </a:p>
        </p:txBody>
      </p:sp>
      <p:graphicFrame>
        <p:nvGraphicFramePr>
          <p:cNvPr id="9222" name="Object 21"/>
          <p:cNvGraphicFramePr>
            <a:graphicFrameLocks noChangeAspect="1"/>
          </p:cNvGraphicFramePr>
          <p:nvPr/>
        </p:nvGraphicFramePr>
        <p:xfrm>
          <a:off x="3962400" y="4953000"/>
          <a:ext cx="1720850" cy="542925"/>
        </p:xfrm>
        <a:graphic>
          <a:graphicData uri="http://schemas.openxmlformats.org/presentationml/2006/ole">
            <p:oleObj spid="_x0000_s1548294" name="Equation" r:id="rId8" imgW="723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Constraints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" y="4648200"/>
          <a:ext cx="3276601" cy="990600"/>
        </p:xfrm>
        <a:graphic>
          <a:graphicData uri="http://schemas.openxmlformats.org/presentationml/2006/ole">
            <p:oleObj spid="_x0000_s832514" name="Equation" r:id="rId4" imgW="1536480" imgH="457200" progId="Equation.DSMT4">
              <p:embed/>
            </p:oleObj>
          </a:graphicData>
        </a:graphic>
      </p:graphicFrame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52400" y="5867400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Expect </a:t>
            </a:r>
            <a:r>
              <a:rPr lang="en-US" sz="2400">
                <a:solidFill>
                  <a:srgbClr val="FF0000"/>
                </a:solidFill>
              </a:rPr>
              <a:t>dramatic</a:t>
            </a:r>
            <a:r>
              <a:rPr lang="en-US" sz="2400"/>
              <a:t> improvements in these limits in next 5-10 years: </a:t>
            </a:r>
            <a:r>
              <a:rPr lang="en-US" sz="2400">
                <a:solidFill>
                  <a:srgbClr val="00B0F0"/>
                </a:solidFill>
              </a:rPr>
              <a:t>Planck</a:t>
            </a:r>
            <a:r>
              <a:rPr lang="en-US" sz="2400"/>
              <a:t>, </a:t>
            </a:r>
            <a:r>
              <a:rPr lang="en-US" sz="2400">
                <a:solidFill>
                  <a:srgbClr val="00CC66"/>
                </a:solidFill>
              </a:rPr>
              <a:t>SPIDER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00CC66"/>
                </a:solidFill>
              </a:rPr>
              <a:t>EBEX</a:t>
            </a:r>
            <a:r>
              <a:rPr lang="en-US" sz="2400" smtClean="0"/>
              <a:t>, Clover</a:t>
            </a:r>
            <a:r>
              <a:rPr lang="en-US" sz="2400"/>
              <a:t>, QUIET, BICEP</a:t>
            </a:r>
            <a:r>
              <a:rPr lang="en-US" sz="2400" smtClean="0"/>
              <a:t>, </a:t>
            </a:r>
            <a:r>
              <a:rPr lang="en-US" sz="2400"/>
              <a:t>PolarBEAR,...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3367" r="4164"/>
          <a:stretch>
            <a:fillRect/>
          </a:stretch>
        </p:blipFill>
        <p:spPr bwMode="auto">
          <a:xfrm>
            <a:off x="3886200" y="838200"/>
            <a:ext cx="49095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4225" t="4134" r="12676"/>
          <a:stretch>
            <a:fillRect/>
          </a:stretch>
        </p:blipFill>
        <p:spPr>
          <a:xfrm>
            <a:off x="0" y="884237"/>
            <a:ext cx="4495800" cy="3535363"/>
          </a:xfrm>
        </p:spPr>
      </p:pic>
    </p:spTree>
  </p:cSld>
  <p:clrMapOvr>
    <a:masterClrMapping/>
  </p:clrMapOvr>
  <p:transition advTm="33212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</a:rPr>
              <a:t>Compactification Volume determines the 4d Planck Mass</a:t>
            </a:r>
            <a:endParaRPr lang="en-US" sz="4000" smtClean="0">
              <a:solidFill>
                <a:srgbClr val="0000FF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04800" y="1828800"/>
          <a:ext cx="1577975" cy="1095375"/>
        </p:xfrm>
        <a:graphic>
          <a:graphicData uri="http://schemas.openxmlformats.org/presentationml/2006/ole">
            <p:oleObj spid="_x0000_s1549314" name="Equation" r:id="rId4" imgW="622300" imgH="431800" progId="Equation.3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2362200" y="1905000"/>
          <a:ext cx="5248275" cy="522288"/>
        </p:xfrm>
        <a:graphic>
          <a:graphicData uri="http://schemas.openxmlformats.org/presentationml/2006/ole">
            <p:oleObj spid="_x0000_s1549315" name="Equation" r:id="rId5" imgW="2552700" imgH="254000" progId="Equation.3">
              <p:embed/>
            </p:oleObj>
          </a:graphicData>
        </a:graphic>
      </p:graphicFrame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2362200" y="2514600"/>
          <a:ext cx="2506663" cy="444500"/>
        </p:xfrm>
        <a:graphic>
          <a:graphicData uri="http://schemas.openxmlformats.org/presentationml/2006/ole">
            <p:oleObj spid="_x0000_s1549316" name="Equation" r:id="rId6" imgW="1219200" imgH="215900" progId="Equation.3">
              <p:embed/>
            </p:oleObj>
          </a:graphicData>
        </a:graphic>
      </p:graphicFrame>
      <p:graphicFrame>
        <p:nvGraphicFramePr>
          <p:cNvPr id="10245" name="Object 10"/>
          <p:cNvGraphicFramePr>
            <a:graphicFrameLocks noChangeAspect="1"/>
          </p:cNvGraphicFramePr>
          <p:nvPr/>
        </p:nvGraphicFramePr>
        <p:xfrm>
          <a:off x="827088" y="3352800"/>
          <a:ext cx="7051675" cy="1874838"/>
        </p:xfrm>
        <a:graphic>
          <a:graphicData uri="http://schemas.openxmlformats.org/presentationml/2006/ole">
            <p:oleObj spid="_x0000_s1549317" name="Equation" r:id="rId7" imgW="3085920" imgH="736560" progId="Equation.DSMT4">
              <p:embed/>
            </p:oleObj>
          </a:graphicData>
        </a:graphic>
      </p:graphicFrame>
      <p:cxnSp>
        <p:nvCxnSpPr>
          <p:cNvPr id="10248" name="AutoShape 12"/>
          <p:cNvCxnSpPr>
            <a:cxnSpLocks noChangeShapeType="1"/>
          </p:cNvCxnSpPr>
          <p:nvPr/>
        </p:nvCxnSpPr>
        <p:spPr bwMode="auto">
          <a:xfrm>
            <a:off x="1447800" y="5943600"/>
            <a:ext cx="1143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graphicFrame>
        <p:nvGraphicFramePr>
          <p:cNvPr id="10246" name="Object 13"/>
          <p:cNvGraphicFramePr>
            <a:graphicFrameLocks noChangeAspect="1"/>
          </p:cNvGraphicFramePr>
          <p:nvPr/>
        </p:nvGraphicFramePr>
        <p:xfrm>
          <a:off x="2968625" y="5486400"/>
          <a:ext cx="3089275" cy="958850"/>
        </p:xfrm>
        <a:graphic>
          <a:graphicData uri="http://schemas.openxmlformats.org/presentationml/2006/ole">
            <p:oleObj spid="_x0000_s1549318" name="Equation" r:id="rId8" imgW="147312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pc="5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3540000" algn="tr" rotWithShape="0">
                    <a:prstClr val="black">
                      <a:alpha val="40000"/>
                    </a:prstClr>
                  </a:outerShdw>
                </a:effectLst>
              </a:rPr>
              <a:t>Compactification Constraint on the Field Variation</a:t>
            </a:r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11271" name="Rectangle 5"/>
          <p:cNvSpPr>
            <a:spLocks/>
          </p:cNvSpPr>
          <p:nvPr/>
        </p:nvSpPr>
        <p:spPr bwMode="auto">
          <a:xfrm>
            <a:off x="1649413" y="3825875"/>
            <a:ext cx="431800" cy="631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3600">
                <a:solidFill>
                  <a:schemeClr val="tx1"/>
                </a:solidFill>
                <a:latin typeface="Helvetica Neue Light" pitchFamily="-64" charset="0"/>
                <a:ea typeface="ヒラギノ角ゴ Pro W3" pitchFamily="-64" charset="-128"/>
                <a:sym typeface="Helvetica Neue Light" pitchFamily="-64" charset="0"/>
              </a:rPr>
              <a:t>+</a:t>
            </a:r>
            <a:endParaRPr lang="en-US" sz="2900">
              <a:solidFill>
                <a:schemeClr val="tx1"/>
              </a:solidFill>
              <a:latin typeface="Helvetica Neue Light" pitchFamily="-64" charset="0"/>
              <a:ea typeface="ヒラギノ角ゴ Pro W3" pitchFamily="-64" charset="-128"/>
              <a:sym typeface="Helvetica Neue Light" pitchFamily="-64" charset="0"/>
            </a:endParaRP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>
            <a:off x="3733800" y="4191000"/>
            <a:ext cx="1547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685800" y="5791200"/>
          <a:ext cx="2427288" cy="419100"/>
        </p:xfrm>
        <a:graphic>
          <a:graphicData uri="http://schemas.openxmlformats.org/presentationml/2006/ole">
            <p:oleObj spid="_x0000_s1550338" name="Equation" r:id="rId4" imgW="1181100" imgH="203200" progId="Equation.3">
              <p:embed/>
            </p:oleObj>
          </a:graphicData>
        </a:graphic>
      </p:graphicFrame>
      <p:sp>
        <p:nvSpPr>
          <p:cNvPr id="11273" name="Rectangle 8"/>
          <p:cNvSpPr>
            <a:spLocks/>
          </p:cNvSpPr>
          <p:nvPr/>
        </p:nvSpPr>
        <p:spPr bwMode="auto">
          <a:xfrm>
            <a:off x="206375" y="4594225"/>
            <a:ext cx="3032125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2200">
                <a:solidFill>
                  <a:srgbClr val="000000"/>
                </a:solidFill>
                <a:ea typeface="ヒラギノ角ゴ Pro W3" pitchFamily="-64" charset="-128"/>
              </a:rPr>
              <a:t>Canonical Inflaton Field</a:t>
            </a:r>
            <a:endParaRPr lang="en-US" sz="2900">
              <a:solidFill>
                <a:srgbClr val="000000"/>
              </a:solidFill>
              <a:latin typeface="Helvetica Neue Light" pitchFamily="-64" charset="0"/>
              <a:ea typeface="ヒラギノ角ゴ Pro W3" pitchFamily="-64" charset="-128"/>
              <a:sym typeface="Helvetica Neue Light" pitchFamily="-64" charset="0"/>
            </a:endParaRPr>
          </a:p>
        </p:txBody>
      </p:sp>
      <p:graphicFrame>
        <p:nvGraphicFramePr>
          <p:cNvPr id="11267" name="Object 9"/>
          <p:cNvGraphicFramePr>
            <a:graphicFrameLocks noChangeAspect="1"/>
          </p:cNvGraphicFramePr>
          <p:nvPr/>
        </p:nvGraphicFramePr>
        <p:xfrm>
          <a:off x="654050" y="5057775"/>
          <a:ext cx="2801938" cy="611188"/>
        </p:xfrm>
        <a:graphic>
          <a:graphicData uri="http://schemas.openxmlformats.org/presentationml/2006/ole">
            <p:oleObj spid="_x0000_s1550339" name="Equation" r:id="rId5" imgW="1104840" imgH="241200" progId="Equation.DSMT4">
              <p:embed/>
            </p:oleObj>
          </a:graphicData>
        </a:graphic>
      </p:graphicFrame>
      <p:sp>
        <p:nvSpPr>
          <p:cNvPr id="11274" name="Rectangle 10"/>
          <p:cNvSpPr>
            <a:spLocks/>
          </p:cNvSpPr>
          <p:nvPr/>
        </p:nvSpPr>
        <p:spPr bwMode="auto">
          <a:xfrm>
            <a:off x="265113" y="2193925"/>
            <a:ext cx="2138362" cy="417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pPr algn="ctr" defTabSz="822325"/>
            <a:r>
              <a:rPr lang="en-US" sz="2200">
                <a:solidFill>
                  <a:srgbClr val="000000"/>
                </a:solidFill>
                <a:ea typeface="ヒラギノ角ゴ Pro W3" pitchFamily="-64" charset="-128"/>
              </a:rPr>
              <a:t>4d Planck Mass</a:t>
            </a:r>
            <a:endParaRPr lang="en-US" sz="2900">
              <a:solidFill>
                <a:srgbClr val="000000"/>
              </a:solidFill>
              <a:latin typeface="Helvetica Neue Light" pitchFamily="-64" charset="0"/>
              <a:ea typeface="ヒラギノ角ゴ Pro W3" pitchFamily="-64" charset="-128"/>
              <a:sym typeface="Helvetica Neue Light" pitchFamily="-64" charset="0"/>
            </a:endParaRPr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457200" y="2743200"/>
          <a:ext cx="3089275" cy="958850"/>
        </p:xfrm>
        <a:graphic>
          <a:graphicData uri="http://schemas.openxmlformats.org/presentationml/2006/ole">
            <p:oleObj spid="_x0000_s1550340" name="Equation" r:id="rId6" imgW="1473120" imgH="457200" progId="Equation.DSMT4">
              <p:embed/>
            </p:oleObj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/>
        </p:nvGraphicFramePr>
        <p:xfrm>
          <a:off x="5791200" y="3276600"/>
          <a:ext cx="2438400" cy="1693863"/>
        </p:xfrm>
        <a:graphic>
          <a:graphicData uri="http://schemas.openxmlformats.org/presentationml/2006/ole">
            <p:oleObj spid="_x0000_s1550341" name="Equation" r:id="rId7" imgW="799920" imgH="545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924800" cy="1752600"/>
          </a:xfrm>
        </p:spPr>
        <p:txBody>
          <a:bodyPr/>
          <a:lstStyle/>
          <a:p>
            <a:pPr eaLnBrk="1" hangingPunct="1"/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Resulting field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range, </a:t>
            </a:r>
            <a:b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any scenario involving a D3-brane in a throat: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3200400" y="2286000"/>
          <a:ext cx="2438400" cy="1574800"/>
        </p:xfrm>
        <a:graphic>
          <a:graphicData uri="http://schemas.openxmlformats.org/presentationml/2006/ole">
            <p:oleObj spid="_x0000_s1157122" name="Equation" r:id="rId4" imgW="799920" imgH="5079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4114800"/>
            <a:ext cx="809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N = the number of colors in the dual gauge theory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1722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33CC"/>
                </a:solidFill>
              </a:rPr>
              <a:t>D. Baumann and L.M., </a:t>
            </a:r>
            <a:r>
              <a:rPr lang="en-US" sz="2400" smtClean="0">
                <a:solidFill>
                  <a:srgbClr val="00B050"/>
                </a:solidFill>
              </a:rPr>
              <a:t>hep-th/0610285.</a:t>
            </a:r>
            <a:endParaRPr lang="en-US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7924800" cy="1752600"/>
          </a:xfrm>
        </p:spPr>
        <p:txBody>
          <a:bodyPr/>
          <a:lstStyle/>
          <a:p>
            <a:pPr eaLnBrk="1" hangingPunct="1"/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Resulting field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range, </a:t>
            </a:r>
            <a:b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any scenario involving a D3-brane in a throat: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3200400" y="2286000"/>
          <a:ext cx="2438400" cy="1574800"/>
        </p:xfrm>
        <a:graphic>
          <a:graphicData uri="http://schemas.openxmlformats.org/presentationml/2006/ole">
            <p:oleObj spid="_x0000_s1010691" name="Equation" r:id="rId4" imgW="799920" imgH="5079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0" y="4114800"/>
            <a:ext cx="809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N = the number of colors in the dual gauge theory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1722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0033CC"/>
                </a:solidFill>
              </a:rPr>
              <a:t>D. Baumann and L.M., </a:t>
            </a:r>
            <a:r>
              <a:rPr lang="en-US" sz="2400" smtClean="0">
                <a:solidFill>
                  <a:srgbClr val="00B050"/>
                </a:solidFill>
              </a:rPr>
              <a:t>hep-th/0610285.</a:t>
            </a:r>
            <a:endParaRPr lang="en-US" sz="2400">
              <a:solidFill>
                <a:srgbClr val="00B050"/>
              </a:solidFill>
            </a:endParaRPr>
          </a:p>
        </p:txBody>
      </p:sp>
      <p:graphicFrame>
        <p:nvGraphicFramePr>
          <p:cNvPr id="1010692" name="Object 5"/>
          <p:cNvGraphicFramePr>
            <a:graphicFrameLocks noChangeAspect="1"/>
          </p:cNvGraphicFramePr>
          <p:nvPr/>
        </p:nvGraphicFramePr>
        <p:xfrm>
          <a:off x="2819400" y="4724400"/>
          <a:ext cx="3249613" cy="1102430"/>
        </p:xfrm>
        <a:graphic>
          <a:graphicData uri="http://schemas.openxmlformats.org/presentationml/2006/ole">
            <p:oleObj spid="_x0000_s1010692" name="Equation" r:id="rId5" imgW="11430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458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mtClean="0">
                <a:solidFill>
                  <a:schemeClr val="tx1"/>
                </a:solidFill>
              </a:rPr>
              <a:t>However, large field ranges, and hence tensor signals, are possible in string inflation – just not in warped D3-brane inflation.</a:t>
            </a:r>
          </a:p>
          <a:p>
            <a:pPr>
              <a:defRPr/>
            </a:pPr>
            <a:endParaRPr lang="en-US" sz="360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600" smtClean="0">
                <a:solidFill>
                  <a:schemeClr val="tx1"/>
                </a:solidFill>
              </a:rPr>
              <a:t>Mechanism:</a:t>
            </a:r>
            <a:endParaRPr lang="en-US" sz="3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rPr>
              <a:t>Linear </a:t>
            </a: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rPr>
              <a:t>Inflation from Axion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rPr>
              <a:t>Monodromy</a:t>
            </a: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+mn-cs"/>
            </a:endParaRPr>
          </a:p>
          <a:p>
            <a:pPr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+mn-cs"/>
              </a:rPr>
              <a:t>   </a:t>
            </a:r>
            <a:endParaRPr lang="en-US" sz="3600">
              <a:latin typeface="Arial" charset="0"/>
              <a:cs typeface="+mn-cs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295400" y="4495800"/>
            <a:ext cx="6172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33CC"/>
                </a:solidFill>
              </a:rPr>
              <a:t>L.M., Silverstein,&amp; Westphal, </a:t>
            </a:r>
            <a:r>
              <a:rPr lang="en-US" sz="2400">
                <a:solidFill>
                  <a:srgbClr val="00B050"/>
                </a:solidFill>
              </a:rPr>
              <a:t>0808.0706</a:t>
            </a:r>
          </a:p>
          <a:p>
            <a:endParaRPr lang="en-US" sz="2000">
              <a:solidFill>
                <a:srgbClr val="00B050"/>
              </a:solidFill>
            </a:endParaRPr>
          </a:p>
          <a:p>
            <a:endParaRPr lang="en-US" sz="2000">
              <a:solidFill>
                <a:srgbClr val="00B050"/>
              </a:solidFill>
            </a:endParaRPr>
          </a:p>
          <a:p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0" y="3810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  </a:t>
            </a:r>
            <a:endParaRPr lang="en-US" sz="1800">
              <a:solidFill>
                <a:srgbClr val="00B050"/>
              </a:solidFill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524000" y="5181600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                 </a:t>
            </a:r>
            <a:r>
              <a:rPr lang="en-US" sz="2000">
                <a:solidFill>
                  <a:schemeClr val="tx1"/>
                </a:solidFill>
              </a:rPr>
              <a:t>see also: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r>
              <a:rPr lang="en-US" sz="2400">
                <a:solidFill>
                  <a:srgbClr val="0033CC"/>
                </a:solidFill>
              </a:rPr>
              <a:t>Silverstein &amp; Westphal, </a:t>
            </a:r>
            <a:r>
              <a:rPr lang="en-US" sz="2400">
                <a:solidFill>
                  <a:srgbClr val="00B050"/>
                </a:solidFill>
              </a:rPr>
              <a:t>0803.3085.</a:t>
            </a:r>
            <a:endParaRPr lang="en-US" sz="20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advTm="23806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Natural Inflation in string theory?</a:t>
            </a:r>
            <a:endParaRPr lang="en-US" sz="4000">
              <a:solidFill>
                <a:srgbClr val="00CC66"/>
              </a:solidFill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286000" y="2209800"/>
            <a:ext cx="66182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Axion shift symmetry protects inflaton potential.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191000" y="1524000"/>
          <a:ext cx="2573338" cy="609600"/>
        </p:xfrm>
        <a:graphic>
          <a:graphicData uri="http://schemas.openxmlformats.org/presentationml/2006/ole">
            <p:oleObj spid="_x0000_s836610" name="Equation" r:id="rId4" imgW="1104840" imgH="253800" progId="Equation.DSMT4">
              <p:embed/>
            </p:oleObj>
          </a:graphicData>
        </a:graphic>
      </p:graphicFrame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152400" y="16764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33CC"/>
                </a:solidFill>
              </a:rPr>
              <a:t> </a:t>
            </a:r>
            <a:r>
              <a:rPr lang="en-US" sz="2000">
                <a:solidFill>
                  <a:srgbClr val="0033CC"/>
                </a:solidFill>
              </a:rPr>
              <a:t>Freese, Frieman, &amp; Olinto, </a:t>
            </a:r>
            <a:r>
              <a:rPr lang="en-US" sz="2000">
                <a:solidFill>
                  <a:srgbClr val="00B050"/>
                </a:solidFill>
              </a:rPr>
              <a:t>1990:</a:t>
            </a:r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858000" y="1752600"/>
            <a:ext cx="8731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 &gt; M</a:t>
            </a:r>
            <a:r>
              <a:rPr lang="en-US" sz="2000" baseline="-25000"/>
              <a:t>P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9600" y="6019800"/>
            <a:ext cx="7772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Our idea: </a:t>
            </a:r>
            <a:r>
              <a:rPr lang="en-US">
                <a:solidFill>
                  <a:srgbClr val="FF0000"/>
                </a:solidFill>
              </a:rPr>
              <a:t>recycle a single axion N times</a:t>
            </a:r>
            <a:r>
              <a:rPr lang="en-US"/>
              <a:t>.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152400" y="2819400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 Banks, Dine, Fox, &amp; Gorbatov, </a:t>
            </a:r>
            <a:r>
              <a:rPr lang="en-US" sz="2000">
                <a:solidFill>
                  <a:srgbClr val="00B050"/>
                </a:solidFill>
              </a:rPr>
              <a:t>hep-th/0303252:</a:t>
            </a:r>
            <a:endParaRPr lang="en-US" sz="1800">
              <a:solidFill>
                <a:srgbClr val="0033CC"/>
              </a:solidFill>
            </a:endParaRP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1981200" y="3200400"/>
            <a:ext cx="6248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 &gt; M</a:t>
            </a:r>
            <a:r>
              <a:rPr lang="en-US" sz="2400" baseline="-25000"/>
              <a:t>P </a:t>
            </a:r>
            <a:r>
              <a:rPr lang="en-US" sz="2400"/>
              <a:t> not attainable in string theory?</a:t>
            </a:r>
            <a:endParaRPr lang="en-US" sz="2400" baseline="-25000"/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457200" y="36576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(cf. also </a:t>
            </a:r>
            <a:r>
              <a:rPr lang="en-US" sz="2000">
                <a:solidFill>
                  <a:srgbClr val="0033CC"/>
                </a:solidFill>
              </a:rPr>
              <a:t>Svrcek &amp; Witten, </a:t>
            </a:r>
            <a:r>
              <a:rPr lang="en-US" sz="2000">
                <a:solidFill>
                  <a:srgbClr val="00B050"/>
                </a:solidFill>
              </a:rPr>
              <a:t>hep-th/0605206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>
                <a:solidFill>
                  <a:srgbClr val="0033CC"/>
                </a:solidFill>
                <a:latin typeface="+mn-lt"/>
                <a:cs typeface="+mn-cs"/>
              </a:rPr>
              <a:t>Dimopoulos, Kachru, McGreevy, &amp; Wacker</a:t>
            </a:r>
            <a:r>
              <a:rPr lang="en-US" sz="2400" kern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sz="2000" kern="0">
                <a:solidFill>
                  <a:srgbClr val="00CC66"/>
                </a:solidFill>
                <a:latin typeface="+mn-lt"/>
                <a:cs typeface="+mn-cs"/>
              </a:rPr>
              <a:t>hep-th/0507205</a:t>
            </a:r>
            <a:endParaRPr lang="en-US" sz="2400" ker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>
                <a:solidFill>
                  <a:schemeClr val="tx1"/>
                </a:solidFill>
                <a:latin typeface="+mn-lt"/>
                <a:cs typeface="+mn-cs"/>
              </a:rPr>
              <a:t>                “N-flation”: use N ~10</a:t>
            </a:r>
            <a:r>
              <a:rPr lang="en-US" sz="2400" kern="0" baseline="30000">
                <a:solidFill>
                  <a:schemeClr val="tx1"/>
                </a:solidFill>
                <a:latin typeface="+mn-lt"/>
                <a:cs typeface="+mn-cs"/>
              </a:rPr>
              <a:t>3</a:t>
            </a:r>
            <a:r>
              <a:rPr lang="en-US" sz="2400" kern="0">
                <a:solidFill>
                  <a:schemeClr val="tx1"/>
                </a:solidFill>
                <a:latin typeface="+mn-lt"/>
                <a:cs typeface="+mn-cs"/>
              </a:rPr>
              <a:t>  axions at once,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>
                <a:solidFill>
                  <a:schemeClr val="tx1"/>
                </a:solidFill>
                <a:latin typeface="+mn-lt"/>
                <a:cs typeface="+mn-cs"/>
              </a:rPr>
              <a:t>				 as a collective excitation.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Tm="74942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 sz="3200" kern="1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Axion Inflation from Wrapped Fivebranes</a:t>
            </a:r>
            <a:endParaRPr lang="en-US" sz="3200" kern="1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5410200" y="3048000"/>
            <a:ext cx="3505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</a:t>
            </a:r>
            <a:r>
              <a:rPr lang="en-US" sz="2000"/>
              <a:t>CY orientifold, with fluxes and nonperturbative W</a:t>
            </a:r>
          </a:p>
          <a:p>
            <a:r>
              <a:rPr lang="en-US" sz="2000"/>
              <a:t>(GKP 2001, KKLT 2003)</a:t>
            </a:r>
            <a:endParaRPr lang="en-US"/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685800" y="1524000"/>
            <a:ext cx="175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warped throat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381000" y="3886200"/>
            <a:ext cx="3527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D5-brane/</a:t>
            </a:r>
            <a:r>
              <a:rPr lang="en-US">
                <a:solidFill>
                  <a:srgbClr val="FF0000"/>
                </a:solidFill>
              </a:rPr>
              <a:t>NS5-brane</a:t>
            </a:r>
          </a:p>
        </p:txBody>
      </p:sp>
      <p:sp>
        <p:nvSpPr>
          <p:cNvPr id="7176" name="AutoShape 14"/>
          <p:cNvSpPr>
            <a:spLocks noChangeArrowheads="1"/>
          </p:cNvSpPr>
          <p:nvPr/>
        </p:nvSpPr>
        <p:spPr bwMode="auto">
          <a:xfrm>
            <a:off x="304800" y="5943600"/>
            <a:ext cx="3733800" cy="622300"/>
          </a:xfrm>
          <a:prstGeom prst="parallelogram">
            <a:avLst>
              <a:gd name="adj" fmla="val 1500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33600" y="2057400"/>
            <a:ext cx="2005013" cy="1447800"/>
            <a:chOff x="1722062" y="2375358"/>
            <a:chExt cx="3300413" cy="1752600"/>
          </a:xfrm>
        </p:grpSpPr>
        <p:sp>
          <p:nvSpPr>
            <p:cNvPr id="2" name="Freeform 6"/>
            <p:cNvSpPr>
              <a:spLocks/>
            </p:cNvSpPr>
            <p:nvPr/>
          </p:nvSpPr>
          <p:spPr bwMode="auto">
            <a:xfrm rot="189006">
              <a:off x="1722062" y="2375358"/>
              <a:ext cx="3300413" cy="1752600"/>
            </a:xfrm>
            <a:custGeom>
              <a:avLst/>
              <a:gdLst>
                <a:gd name="T0" fmla="*/ 2995760 w 1560"/>
                <a:gd name="T1" fmla="*/ 0 h 560"/>
                <a:gd name="T2" fmla="*/ 50776 w 1560"/>
                <a:gd name="T3" fmla="*/ 1502228 h 560"/>
                <a:gd name="T4" fmla="*/ 3300413 w 1560"/>
                <a:gd name="T5" fmla="*/ 1502228 h 560"/>
                <a:gd name="T6" fmla="*/ 0 60000 65536"/>
                <a:gd name="T7" fmla="*/ 0 60000 65536"/>
                <a:gd name="T8" fmla="*/ 0 60000 65536"/>
                <a:gd name="T9" fmla="*/ 0 w 1560"/>
                <a:gd name="T10" fmla="*/ 0 h 560"/>
                <a:gd name="T11" fmla="*/ 1560 w 1560"/>
                <a:gd name="T12" fmla="*/ 560 h 5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0" h="560">
                  <a:moveTo>
                    <a:pt x="1416" y="0"/>
                  </a:moveTo>
                  <a:cubicBezTo>
                    <a:pt x="708" y="200"/>
                    <a:pt x="0" y="400"/>
                    <a:pt x="24" y="480"/>
                  </a:cubicBezTo>
                  <a:cubicBezTo>
                    <a:pt x="48" y="560"/>
                    <a:pt x="804" y="520"/>
                    <a:pt x="1560" y="480"/>
                  </a:cubicBezTo>
                </a:path>
              </a:pathLst>
            </a:custGeom>
            <a:gradFill flip="none" rotWithShape="1">
              <a:gsLst>
                <a:gs pos="50000">
                  <a:srgbClr val="CC0099">
                    <a:alpha val="46667"/>
                  </a:srgbClr>
                </a:gs>
                <a:gs pos="100000">
                  <a:schemeClr val="accent1">
                    <a:shade val="1000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  <a:alpha val="62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186" name="Oval 15"/>
            <p:cNvSpPr>
              <a:spLocks noChangeArrowheads="1"/>
            </p:cNvSpPr>
            <p:nvPr/>
          </p:nvSpPr>
          <p:spPr bwMode="auto">
            <a:xfrm rot="4147751" flipH="1" flipV="1">
              <a:off x="1638725" y="3539199"/>
              <a:ext cx="685800" cy="457200"/>
            </a:xfrm>
            <a:prstGeom prst="ellipse">
              <a:avLst/>
            </a:prstGeom>
            <a:solidFill>
              <a:srgbClr val="0033CC">
                <a:alpha val="5098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D60093"/>
                </a:solidFill>
              </a:endParaRPr>
            </a:p>
          </p:txBody>
        </p:sp>
      </p:grpSp>
      <p:sp>
        <p:nvSpPr>
          <p:cNvPr id="7178" name="TextBox 23"/>
          <p:cNvSpPr txBox="1">
            <a:spLocks noChangeArrowheads="1"/>
          </p:cNvSpPr>
          <p:nvPr/>
        </p:nvSpPr>
        <p:spPr bwMode="auto">
          <a:xfrm>
            <a:off x="3733800" y="6019800"/>
            <a:ext cx="1236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(3+1)d</a:t>
            </a:r>
          </a:p>
        </p:txBody>
      </p:sp>
      <p:pic>
        <p:nvPicPr>
          <p:cNvPr id="7179" name="Picture 13" descr="calabi-ya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3437">
            <a:off x="3533775" y="1289050"/>
            <a:ext cx="2543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Box 24"/>
          <p:cNvSpPr txBox="1">
            <a:spLocks noChangeArrowheads="1"/>
          </p:cNvSpPr>
          <p:nvPr/>
        </p:nvSpPr>
        <p:spPr bwMode="auto">
          <a:xfrm>
            <a:off x="6172200" y="4648200"/>
            <a:ext cx="26209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warped throat gives:</a:t>
            </a:r>
          </a:p>
          <a:p>
            <a:r>
              <a:rPr lang="en-US" sz="1800">
                <a:solidFill>
                  <a:srgbClr val="00B050"/>
                </a:solidFill>
              </a:rPr>
              <a:t>control of energy scales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438400" y="4343400"/>
          <a:ext cx="838200" cy="990600"/>
        </p:xfrm>
        <a:graphic>
          <a:graphicData uri="http://schemas.openxmlformats.org/presentationml/2006/ole">
            <p:oleObj spid="_x0000_s837634" name="Equation" r:id="rId5" imgW="291960" imgH="368280" progId="Equation.DSMT4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762000" y="4343400"/>
          <a:ext cx="838200" cy="1096963"/>
        </p:xfrm>
        <a:graphic>
          <a:graphicData uri="http://schemas.openxmlformats.org/presentationml/2006/ole">
            <p:oleObj spid="_x0000_s837635" name="Equation" r:id="rId6" imgW="291960" imgH="368280" progId="Equation.DSMT4">
              <p:embed/>
            </p:oleObj>
          </a:graphicData>
        </a:graphic>
      </p:graphicFrame>
      <p:sp>
        <p:nvSpPr>
          <p:cNvPr id="7182" name="TextBox 26"/>
          <p:cNvSpPr txBox="1">
            <a:spLocks noChangeArrowheads="1"/>
          </p:cNvSpPr>
          <p:nvPr/>
        </p:nvSpPr>
        <p:spPr bwMode="auto">
          <a:xfrm>
            <a:off x="2362200" y="3352800"/>
            <a:ext cx="34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Σ</a:t>
            </a:r>
            <a:endParaRPr lang="en-US" sz="16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52416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6096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Axion monodromy from wrapped fivebranes</a:t>
            </a:r>
            <a:endParaRPr lang="en-US" sz="400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5800" y="1066800"/>
          <a:ext cx="7515225" cy="884238"/>
        </p:xfrm>
        <a:graphic>
          <a:graphicData uri="http://schemas.openxmlformats.org/presentationml/2006/ole">
            <p:oleObj spid="_x0000_s838658" name="Equation" r:id="rId4" imgW="3225600" imgH="368280" progId="Equation.DSMT4">
              <p:embed/>
            </p:oleObj>
          </a:graphicData>
        </a:graphic>
      </p:graphicFrame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228600" y="2286000"/>
            <a:ext cx="8763000" cy="4038600"/>
          </a:xfrm>
        </p:spPr>
        <p:txBody>
          <a:bodyPr/>
          <a:lstStyle/>
          <a:p>
            <a:r>
              <a:rPr lang="en-US" sz="2400" smtClean="0"/>
              <a:t>Fivebrane contribution </a:t>
            </a:r>
            <a:r>
              <a:rPr lang="en-US" sz="2400" smtClean="0">
                <a:solidFill>
                  <a:srgbClr val="0033CC"/>
                </a:solidFill>
              </a:rPr>
              <a:t>not</a:t>
            </a:r>
            <a:r>
              <a:rPr lang="en-US" sz="2400" smtClean="0"/>
              <a:t> periodic: as axion shifts by a period, potential undergoes a </a:t>
            </a:r>
            <a:r>
              <a:rPr lang="en-US" sz="2400" smtClean="0">
                <a:solidFill>
                  <a:srgbClr val="0033CC"/>
                </a:solidFill>
              </a:rPr>
              <a:t>monodromy</a:t>
            </a:r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This </a:t>
            </a:r>
            <a:r>
              <a:rPr lang="en-US" sz="2400" smtClean="0">
                <a:solidFill>
                  <a:srgbClr val="0033CC"/>
                </a:solidFill>
              </a:rPr>
              <a:t>unwraps</a:t>
            </a:r>
            <a:r>
              <a:rPr lang="en-US" sz="2400" smtClean="0"/>
              <a:t> the axion circle and provides a </a:t>
            </a:r>
            <a:r>
              <a:rPr lang="en-US" sz="2400" smtClean="0">
                <a:solidFill>
                  <a:srgbClr val="663300"/>
                </a:solidFill>
              </a:rPr>
              <a:t>linear potential </a:t>
            </a:r>
            <a:r>
              <a:rPr lang="en-US" sz="2400" smtClean="0"/>
              <a:t>over an </a:t>
            </a:r>
            <a:r>
              <a:rPr lang="en-US" sz="2400" i="1" smtClean="0"/>
              <a:t>a priori </a:t>
            </a:r>
            <a:r>
              <a:rPr lang="en-US" sz="2400" smtClean="0">
                <a:solidFill>
                  <a:srgbClr val="0033CC"/>
                </a:solidFill>
              </a:rPr>
              <a:t>unlimited field range. </a:t>
            </a:r>
          </a:p>
          <a:p>
            <a:endParaRPr lang="en-US" sz="2400" smtClean="0">
              <a:solidFill>
                <a:srgbClr val="0033CC"/>
              </a:solidFill>
            </a:endParaRPr>
          </a:p>
          <a:p>
            <a:r>
              <a:rPr lang="en-US" sz="2400" smtClean="0"/>
              <a:t>In practice, controllable over  large </a:t>
            </a:r>
          </a:p>
          <a:p>
            <a:pPr>
              <a:buFontTx/>
              <a:buNone/>
            </a:pPr>
            <a:r>
              <a:rPr lang="en-US" sz="2400" smtClean="0"/>
              <a:t>    (&gt;&gt; M</a:t>
            </a:r>
            <a:r>
              <a:rPr lang="en-US" sz="2400" baseline="-25000" smtClean="0"/>
              <a:t>P</a:t>
            </a:r>
            <a:r>
              <a:rPr lang="en-US" sz="2400" smtClean="0"/>
              <a:t>) but finite range.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762000" y="31242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smtClean="0">
                <a:solidFill>
                  <a:schemeClr val="tx1"/>
                </a:solidFill>
              </a:rPr>
              <a:t>cf. inflation from D-brane monodromy </a:t>
            </a:r>
            <a:r>
              <a:rPr lang="en-US" sz="1800" smtClean="0">
                <a:solidFill>
                  <a:srgbClr val="0033CC"/>
                </a:solidFill>
              </a:rPr>
              <a:t> </a:t>
            </a:r>
            <a:r>
              <a:rPr lang="en-US" sz="1800">
                <a:solidFill>
                  <a:srgbClr val="00B050"/>
                </a:solidFill>
              </a:rPr>
              <a:t>Silverstein&amp;Westphal, 0803.3085.</a:t>
            </a:r>
            <a:endParaRPr lang="en-US" sz="1600">
              <a:solidFill>
                <a:srgbClr val="00B050"/>
              </a:solidFill>
            </a:endParaRPr>
          </a:p>
        </p:txBody>
      </p:sp>
      <p:pic>
        <p:nvPicPr>
          <p:cNvPr id="8198" name="Content Placeholder 3" descr="stai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25" y="4343400"/>
            <a:ext cx="3317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1557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Works </a:t>
            </a:r>
            <a:endParaRPr lang="en-US" sz="4000"/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304800" y="762000"/>
            <a:ext cx="8305800" cy="5715000"/>
          </a:xfrm>
        </p:spPr>
        <p:txBody>
          <a:bodyPr/>
          <a:lstStyle/>
          <a:p>
            <a:r>
              <a:rPr lang="en-US" sz="2000" smtClean="0"/>
              <a:t>Backreaction on local geometry can be made small.</a:t>
            </a:r>
          </a:p>
          <a:p>
            <a:r>
              <a:rPr lang="en-US" sz="2000" smtClean="0"/>
              <a:t>Checked consistency with moduli stabilization (KKLT scenario).</a:t>
            </a:r>
          </a:p>
          <a:p>
            <a:r>
              <a:rPr lang="en-US" sz="2000" smtClean="0"/>
              <a:t>Renormalization of Planck mass from many light species is small.</a:t>
            </a:r>
            <a:endParaRPr lang="en-US" sz="1600" smtClean="0"/>
          </a:p>
          <a:p>
            <a:pPr>
              <a:buFontTx/>
              <a:buNone/>
            </a:pPr>
            <a:r>
              <a:rPr lang="en-US" sz="2000" smtClean="0"/>
              <a:t>     </a:t>
            </a:r>
            <a:r>
              <a:rPr lang="en-US" sz="2000" smtClean="0">
                <a:solidFill>
                  <a:schemeClr val="bg1"/>
                </a:solidFill>
              </a:rPr>
              <a:t>For very reasonable parameter choices, the instanton contributions to the effective action can be neglected, and the additional problems above are addressed.</a:t>
            </a:r>
          </a:p>
          <a:p>
            <a:pPr>
              <a:buFontTx/>
              <a:buNone/>
            </a:pPr>
            <a:r>
              <a:rPr lang="en-US" sz="2000" smtClean="0"/>
              <a:t>   </a:t>
            </a:r>
          </a:p>
          <a:p>
            <a:r>
              <a:rPr lang="en-US" sz="2000" smtClean="0"/>
              <a:t>Assumptions Summarized:</a:t>
            </a:r>
          </a:p>
          <a:p>
            <a:pPr lvl="1"/>
            <a:r>
              <a:rPr lang="en-US" sz="2000" smtClean="0"/>
              <a:t>NS5-brane wrapping a curve </a:t>
            </a:r>
            <a:r>
              <a:rPr lang="el-GR" sz="2000" smtClean="0"/>
              <a:t>Σ</a:t>
            </a:r>
            <a:r>
              <a:rPr lang="en-US" sz="2000" smtClean="0"/>
              <a:t> that is in a warped region and stabilized at finite volume.</a:t>
            </a:r>
          </a:p>
          <a:p>
            <a:pPr lvl="1"/>
            <a:r>
              <a:rPr lang="en-US" sz="2000" smtClean="0"/>
              <a:t>Remaining moduli stabilized as in KKLT, by fluxes and strong gauge dynamics (ED3 stabilization may be manageable as well).</a:t>
            </a:r>
          </a:p>
          <a:p>
            <a:pPr lvl="1"/>
            <a:r>
              <a:rPr lang="en-US" sz="2000" smtClean="0"/>
              <a:t>Tadpole canceled by e.g. anti-NS5-brane on distant cycle homologous to </a:t>
            </a:r>
            <a:r>
              <a:rPr lang="el-GR" sz="2000" smtClean="0"/>
              <a:t>Σ</a:t>
            </a:r>
            <a:endParaRPr lang="en-US" sz="2000" smtClean="0"/>
          </a:p>
          <a:p>
            <a:r>
              <a:rPr lang="en-US" sz="2000" smtClean="0"/>
              <a:t>Reasonable to expect more efficient/minimal realizations.</a:t>
            </a:r>
            <a:endParaRPr lang="en-US" sz="2000" smtClean="0">
              <a:solidFill>
                <a:srgbClr val="663300"/>
              </a:solidFill>
            </a:endParaRPr>
          </a:p>
          <a:p>
            <a:r>
              <a:rPr lang="en-US" sz="2000" smtClean="0">
                <a:solidFill>
                  <a:srgbClr val="0000FF"/>
                </a:solidFill>
              </a:rPr>
              <a:t>Core idea is very simple: the axionic shift symmetry protects the inflaton potential, just as in Natural Inflation.</a:t>
            </a:r>
          </a:p>
          <a:p>
            <a:endParaRPr lang="en-US" sz="2000" smtClean="0">
              <a:solidFill>
                <a:srgbClr val="663300"/>
              </a:solidFill>
            </a:endParaRPr>
          </a:p>
          <a:p>
            <a:endParaRPr lang="en-US" sz="2000" smtClean="0"/>
          </a:p>
          <a:p>
            <a:pPr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ransition advTm="65348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predpng"/>
          <p:cNvPicPr>
            <a:picLocks noGrp="1" noChangeAspect="1"/>
          </p:cNvPicPr>
          <p:nvPr>
            <p:ph idx="1"/>
          </p:nvPr>
        </p:nvPicPr>
        <p:blipFill>
          <a:blip r:embed="rId3"/>
          <a:srcRect l="8714" t="47141" r="8490"/>
          <a:stretch>
            <a:fillRect/>
          </a:stretch>
        </p:blipFill>
        <p:spPr>
          <a:xfrm>
            <a:off x="533400" y="457200"/>
            <a:ext cx="8088313" cy="5973763"/>
          </a:xfrm>
        </p:spPr>
      </p:pic>
      <p:sp>
        <p:nvSpPr>
          <p:cNvPr id="24579" name="Rounded Rectangle 2"/>
          <p:cNvSpPr>
            <a:spLocks noChangeArrowheads="1"/>
          </p:cNvSpPr>
          <p:nvPr/>
        </p:nvSpPr>
        <p:spPr bwMode="auto">
          <a:xfrm>
            <a:off x="3276600" y="1143000"/>
            <a:ext cx="2819400" cy="1447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2230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28486</TotalTime>
  <Words>4059</Words>
  <Application>Microsoft Office PowerPoint</Application>
  <PresentationFormat>On-screen Show (4:3)</PresentationFormat>
  <Paragraphs>672</Paragraphs>
  <Slides>100</Slides>
  <Notes>99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Default Design</vt:lpstr>
      <vt:lpstr>Equation</vt:lpstr>
      <vt:lpstr>Holographic Systematics  of D-Brane Inflation</vt:lpstr>
      <vt:lpstr>Slide 2</vt:lpstr>
      <vt:lpstr>Plan</vt:lpstr>
      <vt:lpstr>Part I.  Inflation  and String Inflation </vt:lpstr>
      <vt:lpstr>Inflation</vt:lpstr>
      <vt:lpstr>Inflation</vt:lpstr>
      <vt:lpstr>Physics of inflation </vt:lpstr>
      <vt:lpstr>Quantum fluctuations seed structure formation</vt:lpstr>
      <vt:lpstr>Current Constraints</vt:lpstr>
      <vt:lpstr>From WMAP to PLANCK (2010?)</vt:lpstr>
      <vt:lpstr>Goal: develop theoretical models of the early universe suitable for an era of precision cosmology.</vt:lpstr>
      <vt:lpstr>Slide 12</vt:lpstr>
      <vt:lpstr>Slide 13</vt:lpstr>
      <vt:lpstr>Aim:</vt:lpstr>
      <vt:lpstr>Status Report: Inflation in String Theory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Today’s talk  </vt:lpstr>
      <vt:lpstr>Part II.  D-brane Inflation </vt:lpstr>
      <vt:lpstr>Warped D-brane inflation</vt:lpstr>
      <vt:lpstr>Throat Geometry</vt:lpstr>
      <vt:lpstr>Coulomb Potential</vt:lpstr>
      <vt:lpstr>Cosmic superstrings</vt:lpstr>
      <vt:lpstr>Coulomb Potential</vt:lpstr>
      <vt:lpstr>Does it work?</vt:lpstr>
      <vt:lpstr>Does it work?</vt:lpstr>
      <vt:lpstr>Does it work?</vt:lpstr>
      <vt:lpstr>Part III.  The D3-Brane Potential </vt:lpstr>
      <vt:lpstr>D3-branes in flux compactifications</vt:lpstr>
      <vt:lpstr>D3-branes in flux compactifications</vt:lpstr>
      <vt:lpstr>D3-brane vacua in KKLT compactifications</vt:lpstr>
      <vt:lpstr>D3-brane vacua in KKLT compactifications</vt:lpstr>
      <vt:lpstr>D3-brane vacua in KKLT compactifications</vt:lpstr>
      <vt:lpstr>Q.  Can one compute A(y) in a special case?</vt:lpstr>
      <vt:lpstr>Q.  Can one compute A(y) in a special case?</vt:lpstr>
      <vt:lpstr>Q.  Can one compute A(y) in a special case?</vt:lpstr>
      <vt:lpstr>Q.  Can one compute A(y) in a special case?</vt:lpstr>
      <vt:lpstr>Nonperturbative Effects</vt:lpstr>
      <vt:lpstr>Corrected Warped Volumes</vt:lpstr>
      <vt:lpstr>D3-brane Backreaction</vt:lpstr>
      <vt:lpstr>Comparison</vt:lpstr>
      <vt:lpstr>A tractable background for computing A(y): a four-cycle embedded in the throat</vt:lpstr>
      <vt:lpstr>Result for a general warped throat</vt:lpstr>
      <vt:lpstr>Potential from the Kuperstein embedding</vt:lpstr>
      <vt:lpstr>Holomorphy + throat geometry  constrain corrections to potential</vt:lpstr>
      <vt:lpstr>Holomorphy + throat geometry  constrain corrections to potential</vt:lpstr>
      <vt:lpstr>  </vt:lpstr>
      <vt:lpstr>Part IV.  Holographic Systematics</vt:lpstr>
      <vt:lpstr> How can we be more complete and systematic?</vt:lpstr>
      <vt:lpstr>A Simple Idea</vt:lpstr>
      <vt:lpstr>A Simple Idea</vt:lpstr>
      <vt:lpstr>A Simple Idea</vt:lpstr>
      <vt:lpstr>Gauge Theory version</vt:lpstr>
      <vt:lpstr>Gauge Theory version</vt:lpstr>
      <vt:lpstr>Gauge Theory version</vt:lpstr>
      <vt:lpstr>Scale of the moduli F-terms</vt:lpstr>
      <vt:lpstr>Scale of the moduli F-terms</vt:lpstr>
      <vt:lpstr>Scale of the moduli F-terms</vt:lpstr>
      <vt:lpstr>Method</vt:lpstr>
      <vt:lpstr>Linearization around ISD compactifications</vt:lpstr>
      <vt:lpstr>Linearization around ISD compactifications</vt:lpstr>
      <vt:lpstr> Solution:</vt:lpstr>
      <vt:lpstr> Solution:</vt:lpstr>
      <vt:lpstr> Simple case: one mode</vt:lpstr>
      <vt:lpstr> Simple case: one mode</vt:lpstr>
      <vt:lpstr>What are the lowest modes?</vt:lpstr>
      <vt:lpstr> Gauge Theory Description</vt:lpstr>
      <vt:lpstr> Gauge Theory Description</vt:lpstr>
      <vt:lpstr> Gauge Theory Description</vt:lpstr>
      <vt:lpstr> Discrete symmetries can forbid chiral perturbations</vt:lpstr>
      <vt:lpstr> Scenario I: Inflection point inflation again!</vt:lpstr>
      <vt:lpstr> Scenario II: wherein the inflaton mass admits fine-tuning</vt:lpstr>
      <vt:lpstr>Part IV.  Pre-Conclusions </vt:lpstr>
      <vt:lpstr> Conclusions, Part I: Method</vt:lpstr>
      <vt:lpstr> Conclusions, Part II: Implications</vt:lpstr>
      <vt:lpstr>Part V.  Primordial Gravitational Waves  from  String Inflation </vt:lpstr>
      <vt:lpstr>Vacuum Fluctuations: Tensors</vt:lpstr>
      <vt:lpstr>Polarization seen by WMAP</vt:lpstr>
      <vt:lpstr>  E-mode   vs.   B-mode</vt:lpstr>
      <vt:lpstr>Lyth Bound</vt:lpstr>
      <vt:lpstr>Slide 87</vt:lpstr>
      <vt:lpstr>Slide 88</vt:lpstr>
      <vt:lpstr>Computing the Field Range</vt:lpstr>
      <vt:lpstr>Compactification Volume determines the 4d Planck Mass</vt:lpstr>
      <vt:lpstr>Compactification Constraint on the Field Variation</vt:lpstr>
      <vt:lpstr>Resulting field range,  for any scenario involving a D3-brane in a throat:</vt:lpstr>
      <vt:lpstr>Resulting field range,  for any scenario involving a D3-brane in a throat:</vt:lpstr>
      <vt:lpstr>Slide 94</vt:lpstr>
      <vt:lpstr>Natural Inflation in string theory?</vt:lpstr>
      <vt:lpstr>Axion Inflation from Wrapped Fivebranes</vt:lpstr>
      <vt:lpstr>Axion monodromy from wrapped fivebranes</vt:lpstr>
      <vt:lpstr>It Works </vt:lpstr>
      <vt:lpstr>Slide 99</vt:lpstr>
      <vt:lpstr>Conclusions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Axion Inflation via Random Matrix Theory</dc:title>
  <dc:creator>Liam McAllister</dc:creator>
  <cp:lastModifiedBy>Liam McAllister</cp:lastModifiedBy>
  <cp:revision>525</cp:revision>
  <dcterms:created xsi:type="dcterms:W3CDTF">2006-01-11T19:21:41Z</dcterms:created>
  <dcterms:modified xsi:type="dcterms:W3CDTF">2008-12-09T00:26:34Z</dcterms:modified>
</cp:coreProperties>
</file>